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2" r:id="rId3"/>
    <p:sldId id="263" r:id="rId4"/>
    <p:sldId id="264" r:id="rId5"/>
    <p:sldId id="258" r:id="rId6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99"/>
    <a:srgbClr val="FF6600"/>
    <a:srgbClr val="0099CC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54" autoAdjust="0"/>
  </p:normalViewPr>
  <p:slideViewPr>
    <p:cSldViewPr>
      <p:cViewPr varScale="1">
        <p:scale>
          <a:sx n="68" d="100"/>
          <a:sy n="68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2DAA-3397-44A8-B44E-718F71BFF522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E64B-4F08-4309-BE57-DF7862F3CF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37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C4E40-3405-44B5-AE82-51F5A3CBE7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68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C4E40-3405-44B5-AE82-51F5A3CBE715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03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 altLang="zh-TW" noProof="0" smtClean="0"/>
              <a:t>Name</a:t>
            </a:r>
          </a:p>
          <a:p>
            <a:pPr lvl="0"/>
            <a:r>
              <a:rPr lang="en-US" altLang="zh-TW" noProof="0" smtClean="0"/>
              <a:t>Division</a:t>
            </a:r>
          </a:p>
          <a:p>
            <a:pPr lvl="0"/>
            <a:r>
              <a:rPr lang="en-US" altLang="zh-TW" noProof="0" smtClean="0"/>
              <a:t>mmm dd, yyyy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B0937163-5FE1-4F94-9455-FBC1C26A481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7543800" y="6273800"/>
            <a:ext cx="15240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TW" sz="800">
                <a:solidFill>
                  <a:schemeClr val="bg1"/>
                </a:solidFill>
                <a:ea typeface="新細明體" pitchFamily="18" charset="-120"/>
              </a:rPr>
              <a:t>Weltrend Semiconductor,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solidFill>
                  <a:srgbClr val="000066"/>
                </a:solidFill>
              </a:defRPr>
            </a:lvl2pPr>
            <a:lvl3pPr>
              <a:defRPr baseline="0">
                <a:solidFill>
                  <a:srgbClr val="000066"/>
                </a:solidFill>
              </a:defRPr>
            </a:lvl3pPr>
            <a:lvl4pPr>
              <a:defRPr baseline="0">
                <a:solidFill>
                  <a:srgbClr val="000066"/>
                </a:solidFill>
              </a:defRPr>
            </a:lvl4pPr>
            <a:lvl5pPr>
              <a:defRPr baseline="0">
                <a:solidFill>
                  <a:srgbClr val="000066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733F9B8F-AD34-43A3-A98A-1D008D0A84A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86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 baseline="0">
                <a:solidFill>
                  <a:srgbClr val="000066"/>
                </a:solidFill>
              </a:defRPr>
            </a:lvl2pPr>
            <a:lvl3pPr>
              <a:defRPr baseline="0">
                <a:solidFill>
                  <a:srgbClr val="000066"/>
                </a:solidFill>
              </a:defRPr>
            </a:lvl3pPr>
            <a:lvl4pPr>
              <a:defRPr baseline="0">
                <a:solidFill>
                  <a:srgbClr val="000066"/>
                </a:solidFill>
              </a:defRPr>
            </a:lvl4pPr>
            <a:lvl5pPr>
              <a:defRPr baseline="0">
                <a:solidFill>
                  <a:srgbClr val="000066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84234F46-D467-44AD-AA00-65C5B8521DE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rot="16200000">
            <a:off x="3976116" y="3491484"/>
            <a:ext cx="5230368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35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000066"/>
                </a:solidFill>
              </a:defRPr>
            </a:lvl2pPr>
            <a:lvl3pPr>
              <a:defRPr baseline="0">
                <a:solidFill>
                  <a:srgbClr val="000066"/>
                </a:solidFill>
              </a:defRPr>
            </a:lvl3pPr>
            <a:lvl4pPr>
              <a:defRPr baseline="0">
                <a:solidFill>
                  <a:srgbClr val="000066"/>
                </a:solidFill>
              </a:defRPr>
            </a:lvl4pPr>
            <a:lvl5pPr>
              <a:defRPr baseline="0">
                <a:solidFill>
                  <a:srgbClr val="000066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33B546D7-67C4-45C0-8DFF-685AAFEC7AD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86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0A15E3B0-120F-4FE0-A85B-E6C08C4E21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7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 baseline="0">
                <a:solidFill>
                  <a:srgbClr val="000066"/>
                </a:solidFill>
              </a:defRPr>
            </a:lvl2pPr>
            <a:lvl3pPr>
              <a:defRPr sz="2000" baseline="0">
                <a:solidFill>
                  <a:srgbClr val="000066"/>
                </a:solidFill>
              </a:defRPr>
            </a:lvl3pPr>
            <a:lvl4pPr>
              <a:defRPr sz="1800" baseline="0">
                <a:solidFill>
                  <a:srgbClr val="000066"/>
                </a:solidFill>
              </a:defRPr>
            </a:lvl4pPr>
            <a:lvl5pPr>
              <a:defRPr sz="1800" baseline="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 baseline="0">
                <a:solidFill>
                  <a:srgbClr val="000066"/>
                </a:solidFill>
              </a:defRPr>
            </a:lvl2pPr>
            <a:lvl3pPr>
              <a:defRPr sz="2000" baseline="0">
                <a:solidFill>
                  <a:srgbClr val="000066"/>
                </a:solidFill>
              </a:defRPr>
            </a:lvl3pPr>
            <a:lvl4pPr>
              <a:defRPr sz="1800" baseline="0">
                <a:solidFill>
                  <a:srgbClr val="000066"/>
                </a:solidFill>
              </a:defRPr>
            </a:lvl4pPr>
            <a:lvl5pPr>
              <a:defRPr sz="1800" baseline="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94809CD8-F46E-4FD0-9CB8-60BD8E000E8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0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 baseline="0">
                <a:solidFill>
                  <a:srgbClr val="000066"/>
                </a:solidFill>
              </a:defRPr>
            </a:lvl2pPr>
            <a:lvl3pPr>
              <a:defRPr sz="1800" baseline="0">
                <a:solidFill>
                  <a:srgbClr val="000066"/>
                </a:solidFill>
              </a:defRPr>
            </a:lvl3pPr>
            <a:lvl4pPr>
              <a:defRPr sz="1600" baseline="0">
                <a:solidFill>
                  <a:srgbClr val="000066"/>
                </a:solidFill>
              </a:defRPr>
            </a:lvl4pPr>
            <a:lvl5pPr>
              <a:defRPr sz="1600" baseline="0">
                <a:solidFill>
                  <a:srgbClr val="0000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 baseline="0">
                <a:solidFill>
                  <a:srgbClr val="000066"/>
                </a:solidFill>
              </a:defRPr>
            </a:lvl2pPr>
            <a:lvl3pPr>
              <a:defRPr sz="1800" baseline="0">
                <a:solidFill>
                  <a:srgbClr val="000066"/>
                </a:solidFill>
              </a:defRPr>
            </a:lvl3pPr>
            <a:lvl4pPr>
              <a:defRPr sz="1600" baseline="0">
                <a:solidFill>
                  <a:srgbClr val="000066"/>
                </a:solidFill>
              </a:defRPr>
            </a:lvl4pPr>
            <a:lvl5pPr>
              <a:defRPr sz="1600" baseline="0">
                <a:solidFill>
                  <a:srgbClr val="0000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78146069-2EF5-4C06-B539-48537579138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7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99F56172-4E9F-4B59-8B55-E523AC0F315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45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98ACC318-6A83-4B06-90BD-EFA668EAC19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7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 baseline="0">
                <a:solidFill>
                  <a:srgbClr val="000066"/>
                </a:solidFill>
              </a:defRPr>
            </a:lvl2pPr>
            <a:lvl3pPr>
              <a:defRPr sz="2400" baseline="0">
                <a:solidFill>
                  <a:srgbClr val="000066"/>
                </a:solidFill>
              </a:defRPr>
            </a:lvl3pPr>
            <a:lvl4pPr>
              <a:defRPr sz="2000" baseline="0">
                <a:solidFill>
                  <a:srgbClr val="000066"/>
                </a:solidFill>
              </a:defRPr>
            </a:lvl4pPr>
            <a:lvl5pPr>
              <a:defRPr sz="2000" baseline="0">
                <a:solidFill>
                  <a:srgbClr val="0000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4E54C54B-DF8B-4E48-A358-7320C2989DE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5" y="1408611"/>
            <a:ext cx="3505200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33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</a:t>
            </a:r>
            <a:fld id="{52AAA1FE-08C9-4653-98AE-73FCFC817A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63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59196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sz="800" b="1" i="1">
                <a:latin typeface="+mn-lt"/>
                <a:ea typeface="新細明體" pitchFamily="18" charset="-120"/>
              </a:defRPr>
            </a:lvl1pPr>
          </a:lstStyle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新細明體" pitchFamily="18" charset="-120"/>
              </a:defRPr>
            </a:lvl1pPr>
          </a:lstStyle>
          <a:p>
            <a:r>
              <a:rPr lang="en-US" altLang="zh-TW"/>
              <a:t>P</a:t>
            </a:r>
            <a:fld id="{D60A7B0F-A2AD-48FF-B8AF-926C784D2FCE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52400"/>
            <a:ext cx="129698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543800" y="6273800"/>
            <a:ext cx="15240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TW" sz="800">
                <a:solidFill>
                  <a:schemeClr val="bg1"/>
                </a:solidFill>
                <a:ea typeface="新細明體" pitchFamily="18" charset="-120"/>
              </a:rPr>
              <a:t>Weltrend Semiconductor,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aseline="0">
          <a:solidFill>
            <a:srgbClr val="0000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rgbClr val="0000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rgbClr val="0000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99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99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99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99CC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台灣產業升級之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對新政府財經政策之建言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偉詮電子董事長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林錫銘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fld id="{33B546D7-67C4-45C0-8DFF-685AAFEC7AD3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6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產業升級之要素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fld id="{33B546D7-67C4-45C0-8DFF-685AAFEC7AD3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10" name="剪去對角線角落矩形 9"/>
          <p:cNvSpPr/>
          <p:nvPr/>
        </p:nvSpPr>
        <p:spPr bwMode="auto">
          <a:xfrm>
            <a:off x="457200" y="1981200"/>
            <a:ext cx="1295400" cy="914400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人才</a:t>
            </a:r>
          </a:p>
        </p:txBody>
      </p:sp>
      <p:sp>
        <p:nvSpPr>
          <p:cNvPr id="11" name="剪去對角線角落矩形 10"/>
          <p:cNvSpPr/>
          <p:nvPr/>
        </p:nvSpPr>
        <p:spPr bwMode="auto">
          <a:xfrm>
            <a:off x="482990" y="3005796"/>
            <a:ext cx="1269609" cy="914400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資金</a:t>
            </a:r>
          </a:p>
        </p:txBody>
      </p:sp>
      <p:sp>
        <p:nvSpPr>
          <p:cNvPr id="12" name="剪去對角線角落矩形 11"/>
          <p:cNvSpPr/>
          <p:nvPr/>
        </p:nvSpPr>
        <p:spPr bwMode="auto">
          <a:xfrm>
            <a:off x="482991" y="4038600"/>
            <a:ext cx="1269608" cy="914400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技術</a:t>
            </a:r>
          </a:p>
        </p:txBody>
      </p:sp>
      <p:sp>
        <p:nvSpPr>
          <p:cNvPr id="13" name="剪去對角線角落矩形 12"/>
          <p:cNvSpPr/>
          <p:nvPr/>
        </p:nvSpPr>
        <p:spPr bwMode="auto">
          <a:xfrm>
            <a:off x="520505" y="5028028"/>
            <a:ext cx="1232094" cy="914400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政府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措施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向右箭號 13"/>
          <p:cNvSpPr/>
          <p:nvPr/>
        </p:nvSpPr>
        <p:spPr bwMode="auto">
          <a:xfrm>
            <a:off x="2260209" y="3192720"/>
            <a:ext cx="978408" cy="970320"/>
          </a:xfrm>
          <a:prstGeom prst="rightArrow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剪去對角線角落矩形 14"/>
          <p:cNvSpPr/>
          <p:nvPr/>
        </p:nvSpPr>
        <p:spPr bwMode="auto">
          <a:xfrm>
            <a:off x="3581400" y="2465363"/>
            <a:ext cx="1295400" cy="914400"/>
          </a:xfrm>
          <a:prstGeom prst="snip2Diag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人才</a:t>
            </a:r>
          </a:p>
        </p:txBody>
      </p:sp>
      <p:sp>
        <p:nvSpPr>
          <p:cNvPr id="16" name="剪去對角線角落矩形 15"/>
          <p:cNvSpPr/>
          <p:nvPr/>
        </p:nvSpPr>
        <p:spPr bwMode="auto">
          <a:xfrm>
            <a:off x="3607191" y="3581400"/>
            <a:ext cx="1269609" cy="914400"/>
          </a:xfrm>
          <a:prstGeom prst="snip2Diag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資金</a:t>
            </a:r>
          </a:p>
        </p:txBody>
      </p:sp>
      <p:sp>
        <p:nvSpPr>
          <p:cNvPr id="17" name="剪去對角線角落矩形 16"/>
          <p:cNvSpPr/>
          <p:nvPr/>
        </p:nvSpPr>
        <p:spPr bwMode="auto">
          <a:xfrm>
            <a:off x="3613053" y="4778327"/>
            <a:ext cx="1232094" cy="914400"/>
          </a:xfrm>
          <a:prstGeom prst="snip2Diag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政府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措施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向右箭號 17"/>
          <p:cNvSpPr/>
          <p:nvPr/>
        </p:nvSpPr>
        <p:spPr bwMode="auto">
          <a:xfrm>
            <a:off x="5562600" y="3329705"/>
            <a:ext cx="978408" cy="970320"/>
          </a:xfrm>
          <a:prstGeom prst="rightArrow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剪去對角線角落矩形 18"/>
          <p:cNvSpPr/>
          <p:nvPr/>
        </p:nvSpPr>
        <p:spPr bwMode="auto">
          <a:xfrm>
            <a:off x="6629400" y="2725614"/>
            <a:ext cx="2209800" cy="2339927"/>
          </a:xfrm>
          <a:prstGeom prst="snip2DiagRect">
            <a:avLst>
              <a:gd name="adj1" fmla="val 2408"/>
              <a:gd name="adj2" fmla="val 16667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政府措施</a:t>
            </a:r>
            <a:endParaRPr lang="en-US" altLang="zh-TW" sz="24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/>
              <a:t>(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稅制、匯率、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資本市場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…)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人才與資金嚴重外流之對策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取消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5%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富人稅。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個人綜合所得稅率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調降為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取消股利所得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2%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補充健保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股利所得由直接列入個人綜合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所得，改為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分離扣稅，或是納稅人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選擇列入個人綜合所得。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恢復員工分紅配股採面額扣稅。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不應走向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社會主義，濫開社福支票，而讓企業買單。企業能獲利才是最大的社會福利。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fld id="{33B546D7-67C4-45C0-8DFF-685AAFEC7AD3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3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創造有利經營環境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先穩定於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元左右。在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元附近採柳樹理論，而不是在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元左右。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股市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追求合理本益比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餘倍，上兩萬點為目標。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迷信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。並且務實不務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虛，讓資金投資於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股票而不是虛的金融商品與工具。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去除稅制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資金有利可圖，自然回流。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政府基金積極投資本國績優公司或是策略性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fld id="{33B546D7-67C4-45C0-8DFF-685AAFEC7AD3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4038600"/>
            <a:ext cx="2895601" cy="698500"/>
          </a:xfrm>
        </p:spPr>
        <p:txBody>
          <a:bodyPr/>
          <a:lstStyle/>
          <a:p>
            <a:r>
              <a:rPr lang="en-US" altLang="zh-TW" b="1" i="1" u="sng" dirty="0" smtClean="0">
                <a:solidFill>
                  <a:srgbClr val="FF6600"/>
                </a:solidFill>
                <a:ea typeface="新細明體" pitchFamily="18" charset="-120"/>
              </a:rPr>
              <a:t>Thank You!</a:t>
            </a:r>
            <a:endParaRPr lang="en-US" altLang="zh-TW" b="1" i="1" u="sng" dirty="0">
              <a:solidFill>
                <a:srgbClr val="FF6600"/>
              </a:solidFill>
              <a:ea typeface="新細明體" pitchFamily="18" charset="-120"/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Copyright © Weltrend 2016, All Rights Reserved</a:t>
            </a:r>
            <a:endParaRPr lang="en-US" altLang="zh-TW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fld id="{6F1FDD8E-2986-4DC7-B9F3-4E1F54305540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444758" y="2133600"/>
            <a:ext cx="36700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Arial Unicode MS" panose="020B0604020202020204" pitchFamily="34" charset="-120"/>
                <a:cs typeface="Verdana" panose="020B0604030504040204" pitchFamily="34" charset="0"/>
              </a:rPr>
              <a:t>偉詮電子股份有限公司     </a:t>
            </a:r>
          </a:p>
          <a:p>
            <a:pPr algn="l"/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Weltrend Semiconductor, Inc.</a:t>
            </a:r>
          </a:p>
          <a:p>
            <a:pPr algn="l"/>
            <a:endParaRPr lang="en-US" altLang="zh-TW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Headquarters</a:t>
            </a:r>
            <a:endParaRPr lang="en-US" altLang="zh-TW" sz="1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2F, No. 24, Industry E. 9th Rd. </a:t>
            </a: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Hsinchu Science Park</a:t>
            </a: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Hsinchu City 30075, Taiwan</a:t>
            </a: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+886-3-578-0241</a:t>
            </a:r>
          </a:p>
          <a:p>
            <a:pPr algn="l"/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Taipei Office</a:t>
            </a: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11F-6, No. 736, 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Chungcheng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Rd.</a:t>
            </a:r>
          </a:p>
          <a:p>
            <a:pPr algn="l"/>
            <a:r>
              <a:rPr lang="en-US" altLang="zh-TW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Chungho</a:t>
            </a:r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District 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Taipei City 23511, Taiwan </a:t>
            </a: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+886-2-8226-1899</a:t>
            </a:r>
          </a:p>
          <a:p>
            <a:pPr algn="l"/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Kaohsiung </a:t>
            </a:r>
            <a:r>
              <a:rPr lang="en-US" altLang="zh-TW" sz="1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Branch</a:t>
            </a:r>
            <a:endParaRPr lang="en-US" altLang="zh-TW" sz="1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22F-6., No. 211, 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Chungcheng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4th Rd.</a:t>
            </a:r>
          </a:p>
          <a:p>
            <a:pPr algn="l"/>
            <a:r>
              <a:rPr lang="en-US" altLang="zh-TW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Cianjin</a:t>
            </a:r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District</a:t>
            </a:r>
          </a:p>
          <a:p>
            <a:pPr algn="l"/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Kaohsiung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801</a:t>
            </a:r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Taiwan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+886-7-971-8868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www.weltrend.com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349</Words>
  <Application>Microsoft Office PowerPoint</Application>
  <PresentationFormat>如螢幕大小 (4:3)</PresentationFormat>
  <Paragraphs>68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預設簡報設計</vt:lpstr>
      <vt:lpstr>台灣產業升級之策略 -對新政府財經政策之建言-</vt:lpstr>
      <vt:lpstr>產業升級之要素(條件)</vt:lpstr>
      <vt:lpstr>人才與資金嚴重外流之對策</vt:lpstr>
      <vt:lpstr>創造有利經營環境</vt:lpstr>
      <vt:lpstr>Thank You!</vt:lpstr>
    </vt:vector>
  </TitlesOfParts>
  <Company>weltrend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tonylin</dc:creator>
  <cp:lastModifiedBy>Josie 張海喬</cp:lastModifiedBy>
  <cp:revision>57</cp:revision>
  <cp:lastPrinted>2016-05-27T03:38:38Z</cp:lastPrinted>
  <dcterms:created xsi:type="dcterms:W3CDTF">2014-08-08T03:20:45Z</dcterms:created>
  <dcterms:modified xsi:type="dcterms:W3CDTF">2016-05-27T05:05:22Z</dcterms:modified>
</cp:coreProperties>
</file>