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40"/>
  </p:notesMasterIdLst>
  <p:sldIdLst>
    <p:sldId id="257" r:id="rId2"/>
    <p:sldId id="258" r:id="rId3"/>
    <p:sldId id="260" r:id="rId4"/>
    <p:sldId id="262" r:id="rId5"/>
    <p:sldId id="303" r:id="rId6"/>
    <p:sldId id="263" r:id="rId7"/>
    <p:sldId id="259" r:id="rId8"/>
    <p:sldId id="304" r:id="rId9"/>
    <p:sldId id="305"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 id="306" r:id="rId25"/>
    <p:sldId id="279" r:id="rId26"/>
    <p:sldId id="280" r:id="rId27"/>
    <p:sldId id="281" r:id="rId28"/>
    <p:sldId id="282" r:id="rId29"/>
    <p:sldId id="283" r:id="rId30"/>
    <p:sldId id="284" r:id="rId31"/>
    <p:sldId id="293" r:id="rId32"/>
    <p:sldId id="294" r:id="rId33"/>
    <p:sldId id="295" r:id="rId34"/>
    <p:sldId id="296" r:id="rId35"/>
    <p:sldId id="297" r:id="rId36"/>
    <p:sldId id="298" r:id="rId37"/>
    <p:sldId id="299" r:id="rId38"/>
    <p:sldId id="302" r:id="rId39"/>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51.wmf"/><Relationship Id="rId1" Type="http://schemas.openxmlformats.org/officeDocument/2006/relationships/image" Target="../media/image50.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2E2E4-013D-49F4-9EB6-FE37FB1A47DC}" type="datetimeFigureOut">
              <a:rPr lang="en-US" smtClean="0"/>
              <a:t>1/22/2013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24B0EB-6F8B-4425-BBDA-72F71CF902F5}" type="slidenum">
              <a:rPr lang="en-US" smtClean="0"/>
              <a:t>‹#›</a:t>
            </a:fld>
            <a:endParaRPr lang="en-US"/>
          </a:p>
        </p:txBody>
      </p:sp>
    </p:spTree>
    <p:extLst>
      <p:ext uri="{BB962C8B-B14F-4D97-AF65-F5344CB8AC3E}">
        <p14:creationId xmlns:p14="http://schemas.microsoft.com/office/powerpoint/2010/main" val="3664381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286601"/>
            <a:ext cx="9144000" cy="860425"/>
          </a:xfrm>
        </p:spPr>
        <p:txBody>
          <a:bodyPr anchor="b" anchorCtr="0"/>
          <a:lstStyle>
            <a:lvl1pPr algn="ctr">
              <a:defRPr>
                <a:solidFill>
                  <a:schemeClr val="tx2">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5981700"/>
            <a:ext cx="9144000" cy="800100"/>
          </a:xfrm>
        </p:spPr>
        <p:txBody>
          <a:bodyPr>
            <a:normAutofit/>
          </a:bodyPr>
          <a:lstStyle>
            <a:lvl1pPr marL="0" indent="0" algn="ctr">
              <a:buNone/>
              <a:defRPr sz="20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BB53A9C-4370-4C26-9AEA-F8A49FF2E362}" type="slidenum">
              <a:rPr lang="en-US" altLang="zh-TW" smtClean="0"/>
              <a:pPr/>
              <a:t>‹#›</a:t>
            </a:fld>
            <a:endParaRPr lang="en-US" altLang="zh-TW"/>
          </a:p>
        </p:txBody>
      </p:sp>
      <p:sp>
        <p:nvSpPr>
          <p:cNvPr id="6" name="Footer Placeholder 5"/>
          <p:cNvSpPr>
            <a:spLocks noGrp="1"/>
          </p:cNvSpPr>
          <p:nvPr>
            <p:ph type="ftr" sz="quarter" idx="11"/>
          </p:nvPr>
        </p:nvSpPr>
        <p:spPr/>
        <p:txBody>
          <a:bodyPr/>
          <a:lstStyle/>
          <a:p>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7526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8E962744-355C-4218-ACEF-217313CE37E0}" type="slidenum">
              <a:rPr lang="en-US" altLang="zh-TW" smtClean="0"/>
              <a:pPr/>
              <a:t>‹#›</a:t>
            </a:fld>
            <a:endParaRPr lang="en-US" altLang="zh-TW"/>
          </a:p>
        </p:txBody>
      </p:sp>
      <p:sp>
        <p:nvSpPr>
          <p:cNvPr id="13" name="Footer Placeholder 12"/>
          <p:cNvSpPr>
            <a:spLocks noGrp="1"/>
          </p:cNvSpPr>
          <p:nvPr>
            <p:ph type="ftr" sz="quarter" idx="15"/>
          </p:nvPr>
        </p:nvSpPr>
        <p:spPr/>
        <p:txBody>
          <a:bodyPr/>
          <a:lstStyle/>
          <a:p>
            <a:endParaRPr lang="en-US" altLang="zh-TW"/>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15"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3962400" cy="338139"/>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4864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4A81C054-65C0-4FD1-830E-D3EA4CF6BFCA}" type="slidenum">
              <a:rPr lang="en-US" altLang="zh-TW" smtClean="0"/>
              <a:pPr/>
              <a:t>‹#›</a:t>
            </a:fld>
            <a:endParaRPr lang="en-US" altLang="zh-TW"/>
          </a:p>
        </p:txBody>
      </p:sp>
      <p:sp>
        <p:nvSpPr>
          <p:cNvPr id="9" name="Footer Placeholder 8"/>
          <p:cNvSpPr>
            <a:spLocks noGrp="1"/>
          </p:cNvSpPr>
          <p:nvPr>
            <p:ph type="ftr" sz="quarter" idx="11"/>
          </p:nvPr>
        </p:nvSpPr>
        <p:spPr/>
        <p:txBody>
          <a:bodyPr/>
          <a:lstStyle/>
          <a:p>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8E962744-355C-4218-ACEF-217313CE37E0}" type="slidenum">
              <a:rPr lang="en-US" altLang="zh-TW" smtClean="0"/>
              <a:pPr/>
              <a:t>‹#›</a:t>
            </a:fld>
            <a:endParaRPr lang="en-US" altLang="zh-TW"/>
          </a:p>
        </p:txBody>
      </p:sp>
    </p:spTree>
    <p:extLst>
      <p:ext uri="{BB962C8B-B14F-4D97-AF65-F5344CB8AC3E}">
        <p14:creationId xmlns:p14="http://schemas.microsoft.com/office/powerpoint/2010/main" val="3266480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609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905000"/>
            <a:ext cx="4194175" cy="4194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194175" cy="4194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1625" y="6245225"/>
            <a:ext cx="2289175" cy="476250"/>
          </a:xfrm>
          <a:prstGeom prst="rect">
            <a:avLst/>
          </a:prstGeom>
        </p:spPr>
        <p:txBody>
          <a:bodyPr/>
          <a:lstStyle>
            <a:lvl1pPr>
              <a:defRPr/>
            </a:lvl1pPr>
          </a:lstStyle>
          <a:p>
            <a:endParaRPr lang="en-US" altLang="zh-TW"/>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zh-TW"/>
          </a:p>
        </p:txBody>
      </p:sp>
      <p:sp>
        <p:nvSpPr>
          <p:cNvPr id="7" name="Slide Number Placeholder 6"/>
          <p:cNvSpPr>
            <a:spLocks noGrp="1"/>
          </p:cNvSpPr>
          <p:nvPr>
            <p:ph type="sldNum" sz="quarter" idx="12"/>
          </p:nvPr>
        </p:nvSpPr>
        <p:spPr>
          <a:xfrm>
            <a:off x="6553200" y="6245225"/>
            <a:ext cx="2289175" cy="476250"/>
          </a:xfrm>
        </p:spPr>
        <p:txBody>
          <a:bodyPr/>
          <a:lstStyle>
            <a:lvl1pPr>
              <a:defRPr/>
            </a:lvl1pPr>
          </a:lstStyle>
          <a:p>
            <a:fld id="{0EC9E860-4BAA-4ED1-B9E5-6730BAFE5039}" type="slidenum">
              <a:rPr lang="en-US" altLang="zh-TW" smtClean="0"/>
              <a:pPr/>
              <a:t>‹#›</a:t>
            </a:fld>
            <a:endParaRPr lang="en-US" altLang="zh-TW"/>
          </a:p>
        </p:txBody>
      </p:sp>
    </p:spTree>
    <p:extLst>
      <p:ext uri="{BB962C8B-B14F-4D97-AF65-F5344CB8AC3E}">
        <p14:creationId xmlns:p14="http://schemas.microsoft.com/office/powerpoint/2010/main" val="42456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199"/>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ltLang="zh-TW"/>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E962744-355C-4218-ACEF-217313CE37E0}" type="slidenum">
              <a:rPr lang="en-US" altLang="zh-TW" smtClean="0"/>
              <a:pPr/>
              <a:t>‹#›</a:t>
            </a:fld>
            <a:endParaRPr lang="en-US" altLang="zh-TW"/>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ltLang="zh-TW"/>
          </a:p>
        </p:txBody>
      </p:sp>
      <p:sp>
        <p:nvSpPr>
          <p:cNvPr id="4" name="Slide Number Placeholder 3"/>
          <p:cNvSpPr>
            <a:spLocks noGrp="1"/>
          </p:cNvSpPr>
          <p:nvPr>
            <p:ph type="sldNum" sz="quarter" idx="11"/>
          </p:nvPr>
        </p:nvSpPr>
        <p:spPr/>
        <p:txBody>
          <a:bodyPr/>
          <a:lstStyle/>
          <a:p>
            <a:fld id="{8E962744-355C-4218-ACEF-217313CE37E0}" type="slidenum">
              <a:rPr lang="en-US" altLang="zh-TW" smtClean="0"/>
              <a:pPr/>
              <a:t>‹#›</a:t>
            </a:fld>
            <a:endParaRPr lang="en-US" altLang="zh-TW"/>
          </a:p>
        </p:txBody>
      </p:sp>
      <p:sp>
        <p:nvSpPr>
          <p:cNvPr id="9" name="Text Placeholder 8"/>
          <p:cNvSpPr>
            <a:spLocks noGrp="1"/>
          </p:cNvSpPr>
          <p:nvPr>
            <p:ph type="body" sz="quarter" idx="15"/>
          </p:nvPr>
        </p:nvSpPr>
        <p:spPr>
          <a:xfrm>
            <a:off x="1905000" y="30540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2" name="Text Placeholder 8"/>
          <p:cNvSpPr>
            <a:spLocks noGrp="1"/>
          </p:cNvSpPr>
          <p:nvPr>
            <p:ph type="body" sz="quarter" idx="16"/>
          </p:nvPr>
        </p:nvSpPr>
        <p:spPr>
          <a:xfrm>
            <a:off x="1905000" y="16356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1905000" y="23448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1905000" y="3763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1905000" y="44724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1905000" y="5181600"/>
            <a:ext cx="6629400" cy="838200"/>
          </a:xfrm>
        </p:spPr>
        <p:txBody>
          <a:bodyPr>
            <a:normAutofit/>
          </a:bodyPr>
          <a:lstStyle>
            <a:lvl1pPr marL="57150" indent="0">
              <a:buFontTx/>
              <a:buNone/>
              <a:defRPr sz="1800" baseline="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9"/>
          <p:cNvSpPr>
            <a:spLocks noGrp="1"/>
          </p:cNvSpPr>
          <p:nvPr>
            <p:ph type="sldNum" sz="quarter" idx="10"/>
          </p:nvPr>
        </p:nvSpPr>
        <p:spPr/>
        <p:txBody>
          <a:bodyPr/>
          <a:lstStyle/>
          <a:p>
            <a:fld id="{3DD7E72E-E5BD-483D-92CF-63198C14E4C6}" type="slidenum">
              <a:rPr lang="en-US" altLang="zh-TW" smtClean="0"/>
              <a:pPr/>
              <a:t>‹#›</a:t>
            </a:fld>
            <a:endParaRPr lang="en-US" altLang="zh-TW"/>
          </a:p>
        </p:txBody>
      </p:sp>
      <p:sp>
        <p:nvSpPr>
          <p:cNvPr id="11" name="Footer Placeholder 10"/>
          <p:cNvSpPr>
            <a:spLocks noGrp="1"/>
          </p:cNvSpPr>
          <p:nvPr>
            <p:ph type="ftr" sz="quarter" idx="11"/>
          </p:nvPr>
        </p:nvSpPr>
        <p:spPr/>
        <p:txBody>
          <a:bodyPr/>
          <a:lstStyle/>
          <a:p>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p:txBody>
          <a:bodyPr/>
          <a:lstStyle/>
          <a:p>
            <a:fld id="{8E962744-355C-4218-ACEF-217313CE37E0}" type="slidenum">
              <a:rPr lang="en-US" altLang="zh-TW" smtClean="0"/>
              <a:pPr/>
              <a:t>‹#›</a:t>
            </a:fld>
            <a:endParaRPr lang="en-US" altLang="zh-TW"/>
          </a:p>
        </p:txBody>
      </p:sp>
      <p:sp>
        <p:nvSpPr>
          <p:cNvPr id="10" name="Footer Placeholder 9"/>
          <p:cNvSpPr>
            <a:spLocks noGrp="1"/>
          </p:cNvSpPr>
          <p:nvPr>
            <p:ph type="ftr" sz="quarter" idx="15"/>
          </p:nvPr>
        </p:nvSpPr>
        <p:spPr/>
        <p:txBody>
          <a:bodyPr/>
          <a:lstStyle/>
          <a:p>
            <a:endParaRPr lang="en-US" altLang="zh-TW"/>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ltLang="zh-TW"/>
          </a:p>
        </p:txBody>
      </p:sp>
      <p:sp>
        <p:nvSpPr>
          <p:cNvPr id="4" name="Slide Number Placeholder 3"/>
          <p:cNvSpPr>
            <a:spLocks noGrp="1"/>
          </p:cNvSpPr>
          <p:nvPr>
            <p:ph type="sldNum" sz="quarter" idx="11"/>
          </p:nvPr>
        </p:nvSpPr>
        <p:spPr/>
        <p:txBody>
          <a:bodyPr/>
          <a:lstStyle/>
          <a:p>
            <a:fld id="{8E962744-355C-4218-ACEF-217313CE37E0}" type="slidenum">
              <a:rPr lang="en-US" altLang="zh-TW" smtClean="0"/>
              <a:pPr/>
              <a:t>‹#›</a:t>
            </a:fld>
            <a:endParaRPr lang="en-US" altLang="zh-TW"/>
          </a:p>
        </p:txBody>
      </p:sp>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7526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457200" y="3612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612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ltLang="zh-TW"/>
          </a:p>
        </p:txBody>
      </p:sp>
      <p:sp>
        <p:nvSpPr>
          <p:cNvPr id="4" name="Slide Number Placeholder 3"/>
          <p:cNvSpPr>
            <a:spLocks noGrp="1"/>
          </p:cNvSpPr>
          <p:nvPr>
            <p:ph type="sldNum" sz="quarter" idx="11"/>
          </p:nvPr>
        </p:nvSpPr>
        <p:spPr/>
        <p:txBody>
          <a:bodyPr/>
          <a:lstStyle/>
          <a:p>
            <a:fld id="{8E962744-355C-4218-ACEF-217313CE37E0}" type="slidenum">
              <a:rPr lang="en-US" altLang="zh-TW" smtClean="0"/>
              <a:pPr/>
              <a:t>‹#›</a:t>
            </a:fld>
            <a:endParaRPr lang="en-US" altLang="zh-TW"/>
          </a:p>
        </p:txBody>
      </p:sp>
      <p:sp>
        <p:nvSpPr>
          <p:cNvPr id="9" name="Content Placeholder 2"/>
          <p:cNvSpPr>
            <a:spLocks noGrp="1"/>
          </p:cNvSpPr>
          <p:nvPr>
            <p:ph sz="half" idx="1"/>
          </p:nvPr>
        </p:nvSpPr>
        <p:spPr>
          <a:xfrm>
            <a:off x="4572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32385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60198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4572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32385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60198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p:txBody>
          <a:bodyPr/>
          <a:lstStyle/>
          <a:p>
            <a:r>
              <a:rPr lang="en-US" smtClean="0"/>
              <a:t>Click to edit Master title style</a:t>
            </a:r>
            <a:endParaRPr lang="en-US"/>
          </a:p>
        </p:txBody>
      </p:sp>
      <p:sp>
        <p:nvSpPr>
          <p:cNvPr id="20"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1"/>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7" y="2057401"/>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648200" y="17526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8E962744-355C-4218-ACEF-217313CE37E0}" type="slidenum">
              <a:rPr lang="en-US" altLang="zh-TW" smtClean="0"/>
              <a:pPr/>
              <a:t>‹#›</a:t>
            </a:fld>
            <a:endParaRPr lang="en-US" altLang="zh-TW"/>
          </a:p>
        </p:txBody>
      </p:sp>
      <p:sp>
        <p:nvSpPr>
          <p:cNvPr id="11" name="Footer Placeholder 10"/>
          <p:cNvSpPr>
            <a:spLocks noGrp="1"/>
          </p:cNvSpPr>
          <p:nvPr>
            <p:ph type="ftr" sz="quarter" idx="15"/>
          </p:nvPr>
        </p:nvSpPr>
        <p:spPr/>
        <p:txBody>
          <a:bodyPr/>
          <a:lstStyle/>
          <a:p>
            <a:endParaRPr lang="en-US" altLang="zh-TW"/>
          </a:p>
        </p:txBody>
      </p:sp>
      <p:sp>
        <p:nvSpPr>
          <p:cNvPr id="17" name="Title 16"/>
          <p:cNvSpPr>
            <a:spLocks noGrp="1"/>
          </p:cNvSpPr>
          <p:nvPr>
            <p:ph type="title"/>
          </p:nvPr>
        </p:nvSpPr>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8E962744-355C-4218-ACEF-217313CE37E0}" type="slidenum">
              <a:rPr lang="en-US" altLang="zh-TW" smtClean="0"/>
              <a:pPr/>
              <a:t>‹#›</a:t>
            </a:fld>
            <a:endParaRPr lang="en-US" altLang="zh-TW"/>
          </a:p>
        </p:txBody>
      </p:sp>
      <p:sp>
        <p:nvSpPr>
          <p:cNvPr id="10" name="Footer Placeholder 9"/>
          <p:cNvSpPr>
            <a:spLocks noGrp="1"/>
          </p:cNvSpPr>
          <p:nvPr>
            <p:ph type="ftr" sz="quarter" idx="15"/>
          </p:nvPr>
        </p:nvSpPr>
        <p:spPr/>
        <p:txBody>
          <a:bodyPr/>
          <a:lstStyle/>
          <a:p>
            <a:endParaRPr lang="en-US" altLang="zh-TW"/>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400" y="410837"/>
            <a:ext cx="8229600" cy="6397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66801"/>
            <a:ext cx="8229600" cy="50593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ltLang="zh-TW"/>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E962744-355C-4218-ACEF-217313CE37E0}" type="slidenum">
              <a:rPr lang="en-US" altLang="zh-TW" smtClean="0"/>
              <a:pPr/>
              <a:t>‹#›</a:t>
            </a:fld>
            <a:endParaRPr lang="en-US" altLang="zh-TW"/>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hdr="0" ftr="0" dt="0"/>
  <p:txStyles>
    <p:title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10.wmf"/><Relationship Id="rId5" Type="http://schemas.openxmlformats.org/officeDocument/2006/relationships/oleObject" Target="../embeddings/oleObject6.bin"/><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13.wmf"/><Relationship Id="rId5" Type="http://schemas.openxmlformats.org/officeDocument/2006/relationships/oleObject" Target="../embeddings/oleObject9.bin"/><Relationship Id="rId4" Type="http://schemas.openxmlformats.org/officeDocument/2006/relationships/image" Target="../media/image12.wmf"/></Relationships>
</file>

<file path=ppt/slides/_rels/slide14.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15.wmf"/><Relationship Id="rId5" Type="http://schemas.openxmlformats.org/officeDocument/2006/relationships/oleObject" Target="../embeddings/oleObject11.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13.bin"/></Relationships>
</file>

<file path=ppt/slides/_rels/slide15.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19.wmf"/><Relationship Id="rId5" Type="http://schemas.openxmlformats.org/officeDocument/2006/relationships/oleObject" Target="../embeddings/oleObject15.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17.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23.bin"/><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26.wmf"/><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23.wmf"/><Relationship Id="rId11" Type="http://schemas.openxmlformats.org/officeDocument/2006/relationships/oleObject" Target="../embeddings/oleObject22.bin"/><Relationship Id="rId5" Type="http://schemas.openxmlformats.org/officeDocument/2006/relationships/oleObject" Target="../embeddings/oleObject19.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21.bin"/><Relationship Id="rId14" Type="http://schemas.openxmlformats.org/officeDocument/2006/relationships/image" Target="../media/image27.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30.wmf"/><Relationship Id="rId5" Type="http://schemas.openxmlformats.org/officeDocument/2006/relationships/oleObject" Target="../embeddings/oleObject25.bin"/><Relationship Id="rId4" Type="http://schemas.openxmlformats.org/officeDocument/2006/relationships/image" Target="../media/image29.wmf"/></Relationships>
</file>

<file path=ppt/slides/_rels/slide22.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image" Target="../media/image33.wmf"/><Relationship Id="rId5" Type="http://schemas.openxmlformats.org/officeDocument/2006/relationships/oleObject" Target="../embeddings/oleObject28.bin"/><Relationship Id="rId4" Type="http://schemas.openxmlformats.org/officeDocument/2006/relationships/image" Target="../media/image32.wmf"/><Relationship Id="rId9"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image" Target="../media/image37.wmf"/><Relationship Id="rId5" Type="http://schemas.openxmlformats.org/officeDocument/2006/relationships/oleObject" Target="../embeddings/oleObject31.bin"/><Relationship Id="rId4" Type="http://schemas.openxmlformats.org/officeDocument/2006/relationships/image" Target="../media/image36.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image" Target="../media/image39.wmf"/><Relationship Id="rId5" Type="http://schemas.openxmlformats.org/officeDocument/2006/relationships/oleObject" Target="../embeddings/oleObject33.bin"/><Relationship Id="rId10" Type="http://schemas.openxmlformats.org/officeDocument/2006/relationships/image" Target="../media/image40.wmf"/><Relationship Id="rId4" Type="http://schemas.openxmlformats.org/officeDocument/2006/relationships/image" Target="../media/image38.wmf"/><Relationship Id="rId9" Type="http://schemas.openxmlformats.org/officeDocument/2006/relationships/oleObject" Target="../embeddings/oleObject36.bin"/></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image" Target="../media/image45.wmf"/><Relationship Id="rId7" Type="http://schemas.openxmlformats.org/officeDocument/2006/relationships/image" Target="../media/image43.wmf"/><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oleObject" Target="../embeddings/oleObject38.bin"/><Relationship Id="rId5" Type="http://schemas.openxmlformats.org/officeDocument/2006/relationships/image" Target="../media/image42.wmf"/><Relationship Id="rId4" Type="http://schemas.openxmlformats.org/officeDocument/2006/relationships/oleObject" Target="../embeddings/oleObject37.bin"/><Relationship Id="rId9" Type="http://schemas.openxmlformats.org/officeDocument/2006/relationships/image" Target="../media/image44.wmf"/></Relationships>
</file>

<file path=ppt/slides/_rels/slide27.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image" Target="../media/image47.wmf"/><Relationship Id="rId5" Type="http://schemas.openxmlformats.org/officeDocument/2006/relationships/oleObject" Target="../embeddings/oleObject41.bin"/><Relationship Id="rId4" Type="http://schemas.openxmlformats.org/officeDocument/2006/relationships/image" Target="../media/image46.wmf"/></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oleObject" Target="../embeddings/oleObject43.bin"/><Relationship Id="rId7" Type="http://schemas.openxmlformats.org/officeDocument/2006/relationships/oleObject" Target="../embeddings/oleObject45.bin"/><Relationship Id="rId2" Type="http://schemas.openxmlformats.org/officeDocument/2006/relationships/slideLayout" Target="../slideLayouts/slideLayout13.xml"/><Relationship Id="rId1" Type="http://schemas.openxmlformats.org/officeDocument/2006/relationships/vmlDrawing" Target="../drawings/vmlDrawing15.vml"/><Relationship Id="rId6" Type="http://schemas.openxmlformats.org/officeDocument/2006/relationships/image" Target="../media/image51.wmf"/><Relationship Id="rId5" Type="http://schemas.openxmlformats.org/officeDocument/2006/relationships/oleObject" Target="../embeddings/oleObject44.bin"/><Relationship Id="rId4" Type="http://schemas.openxmlformats.org/officeDocument/2006/relationships/image" Target="../media/image50.wmf"/><Relationship Id="rId9" Type="http://schemas.openxmlformats.org/officeDocument/2006/relationships/image" Target="../media/image48.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13.xml"/><Relationship Id="rId1" Type="http://schemas.openxmlformats.org/officeDocument/2006/relationships/vmlDrawing" Target="../drawings/vmlDrawing16.vml"/><Relationship Id="rId6" Type="http://schemas.openxmlformats.org/officeDocument/2006/relationships/image" Target="../media/image54.wmf"/><Relationship Id="rId5" Type="http://schemas.openxmlformats.org/officeDocument/2006/relationships/oleObject" Target="../embeddings/oleObject48.bin"/><Relationship Id="rId4" Type="http://schemas.openxmlformats.org/officeDocument/2006/relationships/image" Target="../media/image53.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13.xml"/><Relationship Id="rId1" Type="http://schemas.openxmlformats.org/officeDocument/2006/relationships/vmlDrawing" Target="../drawings/vmlDrawing17.vml"/><Relationship Id="rId4" Type="http://schemas.openxmlformats.org/officeDocument/2006/relationships/image" Target="../media/image55.wmf"/></Relationships>
</file>

<file path=ppt/slides/_rels/slide3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50.bin"/><Relationship Id="rId7" Type="http://schemas.openxmlformats.org/officeDocument/2006/relationships/oleObject" Target="../embeddings/oleObject52.bin"/><Relationship Id="rId2" Type="http://schemas.openxmlformats.org/officeDocument/2006/relationships/slideLayout" Target="../slideLayouts/slideLayout13.xml"/><Relationship Id="rId1" Type="http://schemas.openxmlformats.org/officeDocument/2006/relationships/vmlDrawing" Target="../drawings/vmlDrawing18.vml"/><Relationship Id="rId6" Type="http://schemas.openxmlformats.org/officeDocument/2006/relationships/image" Target="../media/image58.wmf"/><Relationship Id="rId5" Type="http://schemas.openxmlformats.org/officeDocument/2006/relationships/oleObject" Target="../embeddings/oleObject51.bin"/><Relationship Id="rId4" Type="http://schemas.openxmlformats.org/officeDocument/2006/relationships/image" Target="../media/image57.wmf"/></Relationships>
</file>

<file path=ppt/slides/_rels/slide35.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53.bin"/><Relationship Id="rId7" Type="http://schemas.openxmlformats.org/officeDocument/2006/relationships/oleObject" Target="../embeddings/oleObject55.bin"/><Relationship Id="rId2" Type="http://schemas.openxmlformats.org/officeDocument/2006/relationships/slideLayout" Target="../slideLayouts/slideLayout13.xml"/><Relationship Id="rId1" Type="http://schemas.openxmlformats.org/officeDocument/2006/relationships/vmlDrawing" Target="../drawings/vmlDrawing19.vml"/><Relationship Id="rId6" Type="http://schemas.openxmlformats.org/officeDocument/2006/relationships/image" Target="../media/image61.wmf"/><Relationship Id="rId5" Type="http://schemas.openxmlformats.org/officeDocument/2006/relationships/oleObject" Target="../embeddings/oleObject54.bin"/><Relationship Id="rId4" Type="http://schemas.openxmlformats.org/officeDocument/2006/relationships/image" Target="../media/image60.wmf"/></Relationships>
</file>

<file path=ppt/slides/_rels/slide36.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56.bin"/><Relationship Id="rId7" Type="http://schemas.openxmlformats.org/officeDocument/2006/relationships/oleObject" Target="../embeddings/oleObject58.bin"/><Relationship Id="rId2" Type="http://schemas.openxmlformats.org/officeDocument/2006/relationships/slideLayout" Target="../slideLayouts/slideLayout13.xml"/><Relationship Id="rId1" Type="http://schemas.openxmlformats.org/officeDocument/2006/relationships/vmlDrawing" Target="../drawings/vmlDrawing20.vml"/><Relationship Id="rId6" Type="http://schemas.openxmlformats.org/officeDocument/2006/relationships/image" Target="../media/image64.wmf"/><Relationship Id="rId5" Type="http://schemas.openxmlformats.org/officeDocument/2006/relationships/oleObject" Target="../embeddings/oleObject57.bin"/><Relationship Id="rId4" Type="http://schemas.openxmlformats.org/officeDocument/2006/relationships/image" Target="../media/image63.wmf"/></Relationships>
</file>

<file path=ppt/slides/_rels/slide37.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59.bin"/><Relationship Id="rId7" Type="http://schemas.openxmlformats.org/officeDocument/2006/relationships/oleObject" Target="../embeddings/oleObject61.bin"/><Relationship Id="rId2" Type="http://schemas.openxmlformats.org/officeDocument/2006/relationships/slideLayout" Target="../slideLayouts/slideLayout13.xml"/><Relationship Id="rId1" Type="http://schemas.openxmlformats.org/officeDocument/2006/relationships/vmlDrawing" Target="../drawings/vmlDrawing21.vml"/><Relationship Id="rId6" Type="http://schemas.openxmlformats.org/officeDocument/2006/relationships/image" Target="../media/image67.wmf"/><Relationship Id="rId5" Type="http://schemas.openxmlformats.org/officeDocument/2006/relationships/oleObject" Target="../embeddings/oleObject60.bin"/><Relationship Id="rId4" Type="http://schemas.openxmlformats.org/officeDocument/2006/relationships/image" Target="../media/image66.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4.bin"/><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107504" y="1484784"/>
            <a:ext cx="4608513" cy="1728788"/>
          </a:xfrm>
        </p:spPr>
        <p:txBody>
          <a:bodyPr/>
          <a:lstStyle/>
          <a:p>
            <a:r>
              <a:rPr lang="en-US" altLang="zh-TW" b="1" dirty="0">
                <a:solidFill>
                  <a:schemeClr val="bg1"/>
                </a:solidFill>
              </a:rPr>
              <a:t> </a:t>
            </a:r>
            <a:r>
              <a:rPr lang="en-US" altLang="zh-TW" b="1" dirty="0">
                <a:solidFill>
                  <a:srgbClr val="FFFFFF"/>
                </a:solidFill>
                <a:latin typeface="Times New Roman" pitchFamily="18" charset="0"/>
                <a:cs typeface="Times New Roman" pitchFamily="18" charset="0"/>
              </a:rPr>
              <a:t>Chapter </a:t>
            </a:r>
            <a:r>
              <a:rPr lang="en-US" altLang="zh-TW" b="1" dirty="0" smtClean="0">
                <a:solidFill>
                  <a:srgbClr val="FFFFFF"/>
                </a:solidFill>
                <a:latin typeface="Times New Roman" pitchFamily="18" charset="0"/>
                <a:cs typeface="Times New Roman" pitchFamily="18" charset="0"/>
              </a:rPr>
              <a:t>5</a:t>
            </a:r>
          </a:p>
          <a:p>
            <a:r>
              <a:rPr lang="en-US" altLang="zh-TW" b="1" dirty="0">
                <a:solidFill>
                  <a:srgbClr val="FFFFFF"/>
                </a:solidFill>
                <a:latin typeface="Times New Roman" pitchFamily="18" charset="0"/>
                <a:cs typeface="Times New Roman" pitchFamily="18" charset="0"/>
              </a:rPr>
              <a:t>	</a:t>
            </a:r>
            <a:br>
              <a:rPr lang="en-US" altLang="zh-TW" b="1" dirty="0">
                <a:solidFill>
                  <a:srgbClr val="FFFFFF"/>
                </a:solidFill>
                <a:latin typeface="Times New Roman" pitchFamily="18" charset="0"/>
                <a:cs typeface="Times New Roman" pitchFamily="18" charset="0"/>
              </a:rPr>
            </a:br>
            <a:r>
              <a:rPr lang="en-US" altLang="zh-TW" b="1" dirty="0">
                <a:solidFill>
                  <a:srgbClr val="FFFFFF"/>
                </a:solidFill>
                <a:latin typeface="Times New Roman" pitchFamily="18" charset="0"/>
                <a:cs typeface="Times New Roman" pitchFamily="18" charset="0"/>
              </a:rPr>
              <a:t> Bond Valuation and Analysis</a:t>
            </a:r>
          </a:p>
        </p:txBody>
      </p:sp>
      <p:sp>
        <p:nvSpPr>
          <p:cNvPr id="3" name="Rectangle 3"/>
          <p:cNvSpPr txBox="1">
            <a:spLocks noRot="1" noChangeArrowheads="1"/>
          </p:cNvSpPr>
          <p:nvPr/>
        </p:nvSpPr>
        <p:spPr>
          <a:xfrm>
            <a:off x="-76200" y="3789362"/>
            <a:ext cx="4648200" cy="280828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2">
                    <a:lumMod val="75000"/>
                  </a:schemeClr>
                </a:solidFill>
                <a:latin typeface="+mn-lt"/>
                <a:ea typeface="+mn-ea"/>
                <a:cs typeface="Segoe UI" pitchFamily="34" charset="0"/>
              </a:defRPr>
            </a:lvl1pPr>
            <a:lvl2pPr marL="4572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800" kern="1200">
                <a:solidFill>
                  <a:schemeClr val="tx1">
                    <a:tint val="75000"/>
                  </a:schemeClr>
                </a:solidFill>
                <a:latin typeface="+mn-lt"/>
                <a:ea typeface="+mn-ea"/>
                <a:cs typeface="Segoe UI" pitchFamily="34" charset="0"/>
              </a:defRPr>
            </a:lvl2pPr>
            <a:lvl3pPr marL="9144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400" kern="1200">
                <a:solidFill>
                  <a:schemeClr val="tx1">
                    <a:tint val="75000"/>
                  </a:schemeClr>
                </a:solidFill>
                <a:latin typeface="+mn-lt"/>
                <a:ea typeface="+mn-ea"/>
                <a:cs typeface="Segoe UI" pitchFamily="34" charset="0"/>
              </a:defRPr>
            </a:lvl3pPr>
            <a:lvl4pPr marL="13716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4pPr>
            <a:lvl5pPr marL="18288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By</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Cheng Few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Joseph </a:t>
            </a:r>
            <a:r>
              <a:rPr lang="en-US" altLang="zh-TW" sz="2400" b="1" dirty="0" err="1" smtClean="0">
                <a:solidFill>
                  <a:schemeClr val="accent6">
                    <a:lumMod val="20000"/>
                    <a:lumOff val="80000"/>
                  </a:schemeClr>
                </a:solidFill>
                <a:latin typeface="Times New Roman" pitchFamily="18" charset="0"/>
                <a:cs typeface="Times New Roman" pitchFamily="18" charset="0"/>
              </a:rPr>
              <a:t>Finnerty</a:t>
            </a:r>
            <a:endParaRPr lang="en-US" altLang="zh-TW" sz="2400" b="1" dirty="0" smtClean="0">
              <a:solidFill>
                <a:schemeClr val="accent6">
                  <a:lumMod val="20000"/>
                  <a:lumOff val="80000"/>
                </a:schemeClr>
              </a:solidFill>
              <a:latin typeface="Times New Roman" pitchFamily="18" charset="0"/>
              <a:cs typeface="Times New Roman" pitchFamily="18" charset="0"/>
            </a:endParaRP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John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Alice C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Donald </a:t>
            </a:r>
            <a:r>
              <a:rPr lang="en-US" altLang="zh-TW" sz="2400" b="1" dirty="0" err="1" smtClean="0">
                <a:solidFill>
                  <a:schemeClr val="accent6">
                    <a:lumMod val="20000"/>
                    <a:lumOff val="80000"/>
                  </a:schemeClr>
                </a:solidFill>
                <a:latin typeface="Times New Roman" pitchFamily="18" charset="0"/>
                <a:cs typeface="Times New Roman" pitchFamily="18" charset="0"/>
              </a:rPr>
              <a:t>Wort</a:t>
            </a:r>
            <a:endParaRPr lang="en-US" altLang="zh-TW" sz="2400" b="1" dirty="0" smtClean="0">
              <a:solidFill>
                <a:schemeClr val="accent6">
                  <a:lumMod val="20000"/>
                  <a:lumOff val="8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8313" y="476250"/>
            <a:ext cx="7991475" cy="1150938"/>
          </a:xfrm>
        </p:spPr>
        <p:txBody>
          <a:bodyPr/>
          <a:lstStyle/>
          <a:p>
            <a:r>
              <a:rPr lang="en-US" altLang="zh-TW" b="1" dirty="0" smtClean="0">
                <a:latin typeface="Times New Roman" pitchFamily="18" charset="0"/>
                <a:cs typeface="Times New Roman" pitchFamily="18" charset="0"/>
              </a:rPr>
              <a:t>5.2 BOND </a:t>
            </a:r>
            <a:r>
              <a:rPr lang="en-US" altLang="zh-TW" b="1" dirty="0">
                <a:latin typeface="Times New Roman" pitchFamily="18" charset="0"/>
                <a:cs typeface="Times New Roman" pitchFamily="18" charset="0"/>
              </a:rPr>
              <a:t>VALUATION, BOND INDEX, AND BOND BETA</a:t>
            </a:r>
            <a:r>
              <a:rPr lang="en-US" altLang="zh-TW" dirty="0">
                <a:latin typeface="Times New Roman" pitchFamily="18" charset="0"/>
                <a:cs typeface="Times New Roman" pitchFamily="18" charset="0"/>
              </a:rPr>
              <a:t> </a:t>
            </a:r>
          </a:p>
        </p:txBody>
      </p:sp>
      <p:sp>
        <p:nvSpPr>
          <p:cNvPr id="14339" name="Rectangle 3"/>
          <p:cNvSpPr>
            <a:spLocks noGrp="1" noChangeArrowheads="1"/>
          </p:cNvSpPr>
          <p:nvPr>
            <p:ph idx="1"/>
          </p:nvPr>
        </p:nvSpPr>
        <p:spPr>
          <a:xfrm>
            <a:off x="571472" y="1857364"/>
            <a:ext cx="4679950" cy="2952750"/>
          </a:xfrm>
        </p:spPr>
        <p:txBody>
          <a:bodyPr/>
          <a:lstStyle/>
          <a:p>
            <a:r>
              <a:rPr lang="en-US" altLang="zh-TW" dirty="0" smtClean="0">
                <a:latin typeface="Times New Roman" pitchFamily="18" charset="0"/>
                <a:cs typeface="Times New Roman" pitchFamily="18" charset="0"/>
              </a:rPr>
              <a:t>5.2.1 Bond </a:t>
            </a:r>
            <a:r>
              <a:rPr lang="en-US" altLang="zh-TW" dirty="0">
                <a:latin typeface="Times New Roman" pitchFamily="18" charset="0"/>
                <a:cs typeface="Times New Roman" pitchFamily="18" charset="0"/>
              </a:rPr>
              <a:t>Valuation </a:t>
            </a:r>
          </a:p>
          <a:p>
            <a:r>
              <a:rPr lang="en-US" altLang="zh-TW" dirty="0" smtClean="0">
                <a:latin typeface="Times New Roman" pitchFamily="18" charset="0"/>
                <a:cs typeface="Times New Roman" pitchFamily="18" charset="0"/>
              </a:rPr>
              <a:t>5.2.2 Bond </a:t>
            </a:r>
            <a:r>
              <a:rPr lang="en-US" altLang="zh-TW" dirty="0">
                <a:latin typeface="Times New Roman" pitchFamily="18" charset="0"/>
                <a:cs typeface="Times New Roman" pitchFamily="18" charset="0"/>
              </a:rPr>
              <a:t>Indexes</a:t>
            </a:r>
          </a:p>
          <a:p>
            <a:r>
              <a:rPr lang="en-US" altLang="zh-TW" dirty="0" smtClean="0">
                <a:latin typeface="Times New Roman" pitchFamily="18" charset="0"/>
                <a:cs typeface="Times New Roman" pitchFamily="18" charset="0"/>
              </a:rPr>
              <a:t>5.2.3 Bond </a:t>
            </a:r>
            <a:r>
              <a:rPr lang="en-US" altLang="zh-TW" dirty="0">
                <a:latin typeface="Times New Roman" pitchFamily="18" charset="0"/>
                <a:cs typeface="Times New Roman" pitchFamily="18" charset="0"/>
              </a:rPr>
              <a:t>Beta</a:t>
            </a:r>
          </a:p>
        </p:txBody>
      </p:sp>
      <p:sp>
        <p:nvSpPr>
          <p:cNvPr id="2" name="Slide Number Placeholder 1"/>
          <p:cNvSpPr>
            <a:spLocks noGrp="1"/>
          </p:cNvSpPr>
          <p:nvPr>
            <p:ph type="sldNum" sz="quarter" idx="12"/>
          </p:nvPr>
        </p:nvSpPr>
        <p:spPr/>
        <p:txBody>
          <a:bodyPr/>
          <a:lstStyle/>
          <a:p>
            <a:fld id="{8E962744-355C-4218-ACEF-217313CE37E0}" type="slidenum">
              <a:rPr lang="en-US" altLang="zh-TW">
                <a:solidFill>
                  <a:schemeClr val="accent6">
                    <a:lumMod val="20000"/>
                    <a:lumOff val="80000"/>
                  </a:schemeClr>
                </a:solidFill>
              </a:rPr>
              <a:pPr/>
              <a:t>10</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8313" y="333375"/>
            <a:ext cx="7931150" cy="739775"/>
          </a:xfrm>
        </p:spPr>
        <p:txBody>
          <a:bodyPr/>
          <a:lstStyle/>
          <a:p>
            <a:r>
              <a:rPr lang="en-US" altLang="zh-TW" b="1" dirty="0" smtClean="0">
                <a:latin typeface="Times New Roman" pitchFamily="18" charset="0"/>
                <a:cs typeface="Times New Roman" pitchFamily="18" charset="0"/>
              </a:rPr>
              <a:t>5.2.1 Bond </a:t>
            </a:r>
            <a:r>
              <a:rPr lang="en-US" altLang="zh-TW" b="1" dirty="0">
                <a:latin typeface="Times New Roman" pitchFamily="18" charset="0"/>
                <a:cs typeface="Times New Roman" pitchFamily="18" charset="0"/>
              </a:rPr>
              <a:t>Valuation </a:t>
            </a:r>
          </a:p>
        </p:txBody>
      </p:sp>
      <p:sp>
        <p:nvSpPr>
          <p:cNvPr id="15363" name="Rectangle 3"/>
          <p:cNvSpPr>
            <a:spLocks noGrp="1" noChangeArrowheads="1"/>
          </p:cNvSpPr>
          <p:nvPr>
            <p:ph idx="1"/>
          </p:nvPr>
        </p:nvSpPr>
        <p:spPr>
          <a:xfrm>
            <a:off x="468313" y="1268413"/>
            <a:ext cx="8229600" cy="5256212"/>
          </a:xfrm>
        </p:spPr>
        <p:txBody>
          <a:bodyPr/>
          <a:lstStyle/>
          <a:p>
            <a:pPr>
              <a:buFont typeface="Wingdings" pitchFamily="2" charset="2"/>
              <a:buNone/>
            </a:pPr>
            <a:r>
              <a:rPr lang="en-US" altLang="zh-TW" dirty="0">
                <a:latin typeface="Times New Roman" pitchFamily="18" charset="0"/>
                <a:cs typeface="Times New Roman" pitchFamily="18" charset="0"/>
              </a:rPr>
              <a:t>         </a:t>
            </a:r>
          </a:p>
          <a:p>
            <a:pPr>
              <a:buFont typeface="Wingdings" pitchFamily="2" charset="2"/>
              <a:buNone/>
            </a:pPr>
            <a:r>
              <a:rPr lang="en-US" altLang="zh-TW" dirty="0">
                <a:latin typeface="Times New Roman" pitchFamily="18" charset="0"/>
                <a:cs typeface="Times New Roman" pitchFamily="18" charset="0"/>
              </a:rPr>
              <a:t>                                                     </a:t>
            </a:r>
            <a:r>
              <a:rPr lang="en-US" altLang="zh-TW" dirty="0" smtClean="0">
                <a:latin typeface="Times New Roman" pitchFamily="18" charset="0"/>
                <a:cs typeface="Times New Roman" pitchFamily="18" charset="0"/>
              </a:rPr>
              <a:t>        (</a:t>
            </a:r>
            <a:r>
              <a:rPr lang="en-US" altLang="zh-TW" dirty="0">
                <a:latin typeface="Times New Roman" pitchFamily="18" charset="0"/>
                <a:cs typeface="Times New Roman" pitchFamily="18" charset="0"/>
              </a:rPr>
              <a:t>5.3)</a:t>
            </a: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r>
              <a:rPr lang="en-US" altLang="zh-TW" dirty="0">
                <a:latin typeface="Times New Roman" pitchFamily="18" charset="0"/>
                <a:cs typeface="Times New Roman" pitchFamily="18" charset="0"/>
              </a:rPr>
              <a:t>where:</a:t>
            </a:r>
          </a:p>
        </p:txBody>
      </p:sp>
      <p:sp>
        <p:nvSpPr>
          <p:cNvPr id="1536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5364" name="Object 4"/>
          <p:cNvGraphicFramePr>
            <a:graphicFrameLocks noChangeAspect="1"/>
          </p:cNvGraphicFramePr>
          <p:nvPr/>
        </p:nvGraphicFramePr>
        <p:xfrm>
          <a:off x="2214546" y="1785926"/>
          <a:ext cx="3959225" cy="1011238"/>
        </p:xfrm>
        <a:graphic>
          <a:graphicData uri="http://schemas.openxmlformats.org/presentationml/2006/ole">
            <mc:AlternateContent xmlns:mc="http://schemas.openxmlformats.org/markup-compatibility/2006">
              <mc:Choice xmlns:v="urn:schemas-microsoft-com:vml" Requires="v">
                <p:oleObj spid="_x0000_s15376" name="Equation" r:id="rId3" imgW="1752600" imgH="444500" progId="Equation.DSMT4">
                  <p:embed/>
                </p:oleObj>
              </mc:Choice>
              <mc:Fallback>
                <p:oleObj name="Equation" r:id="rId3" imgW="1752600" imgH="444500" progId="Equation.DSMT4">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546" y="1785926"/>
                        <a:ext cx="3959225" cy="1011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7" name="Rectangle 7"/>
          <p:cNvSpPr>
            <a:spLocks noChangeArrowheads="1"/>
          </p:cNvSpPr>
          <p:nvPr/>
        </p:nvSpPr>
        <p:spPr bwMode="auto">
          <a:xfrm>
            <a:off x="0" y="2857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5366" name="Object 6"/>
          <p:cNvGraphicFramePr>
            <a:graphicFrameLocks noChangeAspect="1"/>
          </p:cNvGraphicFramePr>
          <p:nvPr/>
        </p:nvGraphicFramePr>
        <p:xfrm>
          <a:off x="1187450" y="3644900"/>
          <a:ext cx="7056438" cy="2749550"/>
        </p:xfrm>
        <a:graphic>
          <a:graphicData uri="http://schemas.openxmlformats.org/presentationml/2006/ole">
            <mc:AlternateContent xmlns:mc="http://schemas.openxmlformats.org/markup-compatibility/2006">
              <mc:Choice xmlns:v="urn:schemas-microsoft-com:vml" Requires="v">
                <p:oleObj spid="_x0000_s15377" name="Equation" r:id="rId5" imgW="2933700" imgH="1143000" progId="Equation.DSMT4">
                  <p:embed/>
                </p:oleObj>
              </mc:Choice>
              <mc:Fallback>
                <p:oleObj name="Equation" r:id="rId5" imgW="2933700" imgH="1143000" progId="Equation.DSMT4">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450" y="3644900"/>
                        <a:ext cx="7056438" cy="2749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8E962744-355C-4218-ACEF-217313CE37E0}" type="slidenum">
              <a:rPr lang="en-US" altLang="zh-TW">
                <a:solidFill>
                  <a:schemeClr val="accent6">
                    <a:lumMod val="20000"/>
                    <a:lumOff val="80000"/>
                  </a:schemeClr>
                </a:solidFill>
              </a:rPr>
              <a:pPr/>
              <a:t>11</a:t>
            </a:fld>
            <a:endParaRPr lang="en-US" altLang="zh-TW">
              <a:solidFill>
                <a:schemeClr val="accent6">
                  <a:lumMod val="20000"/>
                  <a:lumOff val="8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3" y="333375"/>
            <a:ext cx="7931150" cy="739775"/>
          </a:xfrm>
        </p:spPr>
        <p:txBody>
          <a:bodyPr/>
          <a:lstStyle/>
          <a:p>
            <a:r>
              <a:rPr lang="en-US" altLang="zh-TW" b="1" dirty="0">
                <a:latin typeface="Times New Roman" pitchFamily="18" charset="0"/>
                <a:cs typeface="Times New Roman" pitchFamily="18" charset="0"/>
              </a:rPr>
              <a:t>Sample Problem 5.1</a:t>
            </a:r>
          </a:p>
        </p:txBody>
      </p:sp>
      <p:sp>
        <p:nvSpPr>
          <p:cNvPr id="16387" name="Rectangle 3"/>
          <p:cNvSpPr>
            <a:spLocks noGrp="1" noChangeArrowheads="1"/>
          </p:cNvSpPr>
          <p:nvPr>
            <p:ph idx="1"/>
          </p:nvPr>
        </p:nvSpPr>
        <p:spPr>
          <a:xfrm>
            <a:off x="468313" y="1268413"/>
            <a:ext cx="8229600" cy="5256212"/>
          </a:xfrm>
        </p:spPr>
        <p:txBody>
          <a:bodyPr>
            <a:normAutofit/>
          </a:bodyPr>
          <a:lstStyle/>
          <a:p>
            <a:pPr>
              <a:buFont typeface="Wingdings" pitchFamily="2" charset="2"/>
              <a:buNone/>
            </a:pPr>
            <a:r>
              <a:rPr lang="en-US" altLang="zh-TW" dirty="0">
                <a:latin typeface="Times New Roman" pitchFamily="18" charset="0"/>
                <a:cs typeface="Times New Roman" pitchFamily="18" charset="0"/>
              </a:rPr>
              <a:t>   </a:t>
            </a:r>
            <a:r>
              <a:rPr lang="en-US" altLang="zh-TW" sz="2400" dirty="0">
                <a:latin typeface="Times New Roman" pitchFamily="18" charset="0"/>
                <a:cs typeface="Times New Roman" pitchFamily="18" charset="0"/>
              </a:rPr>
              <a:t>In 1988 the IBM 9-percent bonds maturing in 2003, when the required rate of return of bondholders is 10 percent, should be selling for $922.785</a:t>
            </a:r>
            <a:r>
              <a:rPr lang="en-US" altLang="zh-TW" sz="2400" dirty="0" smtClean="0">
                <a:latin typeface="Times New Roman" pitchFamily="18" charset="0"/>
                <a:cs typeface="Times New Roman" pitchFamily="18" charset="0"/>
              </a:rPr>
              <a:t>.</a:t>
            </a:r>
          </a:p>
          <a:p>
            <a:pPr>
              <a:buFont typeface="Wingdings" pitchFamily="2" charset="2"/>
              <a:buNone/>
            </a:pPr>
            <a:endParaRPr lang="en-US" altLang="zh-TW" sz="2400" dirty="0" smtClean="0">
              <a:latin typeface="Times New Roman" pitchFamily="18" charset="0"/>
              <a:cs typeface="Times New Roman" pitchFamily="18" charset="0"/>
            </a:endParaRPr>
          </a:p>
          <a:p>
            <a:pPr>
              <a:buFont typeface="Wingdings" pitchFamily="2" charset="2"/>
              <a:buNone/>
            </a:pPr>
            <a:endParaRPr lang="en-US" altLang="zh-TW" sz="2400" dirty="0">
              <a:latin typeface="Times New Roman" pitchFamily="18" charset="0"/>
              <a:cs typeface="Times New Roman" pitchFamily="18" charset="0"/>
            </a:endParaRPr>
          </a:p>
          <a:p>
            <a:pPr>
              <a:buFont typeface="Wingdings" pitchFamily="2" charset="2"/>
              <a:buNone/>
            </a:pPr>
            <a:endParaRPr lang="en-US" altLang="zh-TW" sz="2400" dirty="0">
              <a:latin typeface="Times New Roman" pitchFamily="18" charset="0"/>
              <a:cs typeface="Times New Roman" pitchFamily="18" charset="0"/>
            </a:endParaRPr>
          </a:p>
          <a:p>
            <a:pPr>
              <a:buFont typeface="Wingdings" pitchFamily="2" charset="2"/>
              <a:buNone/>
            </a:pPr>
            <a:endParaRPr lang="en-US" altLang="zh-TW" sz="2400" dirty="0">
              <a:latin typeface="Times New Roman" pitchFamily="18" charset="0"/>
              <a:cs typeface="Times New Roman" pitchFamily="18" charset="0"/>
            </a:endParaRPr>
          </a:p>
          <a:p>
            <a:pPr>
              <a:buFont typeface="Wingdings" pitchFamily="2" charset="2"/>
              <a:buNone/>
            </a:pPr>
            <a:endParaRPr lang="en-US" altLang="zh-TW" sz="2400" dirty="0">
              <a:latin typeface="Times New Roman" pitchFamily="18" charset="0"/>
              <a:cs typeface="Times New Roman" pitchFamily="18" charset="0"/>
            </a:endParaRPr>
          </a:p>
          <a:p>
            <a:pPr>
              <a:buFont typeface="Wingdings" pitchFamily="2" charset="2"/>
              <a:buNone/>
            </a:pPr>
            <a:endParaRPr lang="en-US" altLang="zh-TW" sz="2400" dirty="0">
              <a:latin typeface="Times New Roman" pitchFamily="18" charset="0"/>
              <a:cs typeface="Times New Roman" pitchFamily="18" charset="0"/>
            </a:endParaRPr>
          </a:p>
          <a:p>
            <a:pPr>
              <a:buFont typeface="Wingdings" pitchFamily="2" charset="2"/>
              <a:buNone/>
            </a:pPr>
            <a:endParaRPr lang="en-US" altLang="zh-TW" sz="2400" dirty="0">
              <a:latin typeface="Times New Roman" pitchFamily="18" charset="0"/>
              <a:cs typeface="Times New Roman" pitchFamily="18" charset="0"/>
            </a:endParaRPr>
          </a:p>
          <a:p>
            <a:pPr>
              <a:buFont typeface="Wingdings" pitchFamily="2" charset="2"/>
              <a:buNone/>
            </a:pPr>
            <a:r>
              <a:rPr lang="en-US" altLang="zh-TW" dirty="0">
                <a:latin typeface="Times New Roman" pitchFamily="18" charset="0"/>
                <a:cs typeface="Times New Roman" pitchFamily="18" charset="0"/>
              </a:rPr>
              <a:t>                                             (5.4) </a:t>
            </a:r>
          </a:p>
        </p:txBody>
      </p:sp>
      <p:sp>
        <p:nvSpPr>
          <p:cNvPr id="16389" name="Rectangle 5"/>
          <p:cNvSpPr>
            <a:spLocks noChangeArrowheads="1"/>
          </p:cNvSpPr>
          <p:nvPr/>
        </p:nvSpPr>
        <p:spPr bwMode="auto">
          <a:xfrm>
            <a:off x="0" y="2986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6388" name="Object 4"/>
          <p:cNvGraphicFramePr>
            <a:graphicFrameLocks noChangeAspect="1"/>
          </p:cNvGraphicFramePr>
          <p:nvPr/>
        </p:nvGraphicFramePr>
        <p:xfrm>
          <a:off x="2555875" y="2708275"/>
          <a:ext cx="3744913" cy="2000250"/>
        </p:xfrm>
        <a:graphic>
          <a:graphicData uri="http://schemas.openxmlformats.org/presentationml/2006/ole">
            <mc:AlternateContent xmlns:mc="http://schemas.openxmlformats.org/markup-compatibility/2006">
              <mc:Choice xmlns:v="urn:schemas-microsoft-com:vml" Requires="v">
                <p:oleObj spid="_x0000_s16399" name="Equation" r:id="rId3" imgW="2082800" imgH="1117600" progId="Equation.DSMT4">
                  <p:embed/>
                </p:oleObj>
              </mc:Choice>
              <mc:Fallback>
                <p:oleObj name="Equation" r:id="rId3" imgW="2082800" imgH="1117600" progId="Equation.DSMT4">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2708275"/>
                        <a:ext cx="3744913" cy="200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1"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Slide Number Placeholder 1"/>
          <p:cNvSpPr>
            <a:spLocks noGrp="1"/>
          </p:cNvSpPr>
          <p:nvPr>
            <p:ph type="sldNum" sz="quarter" idx="12"/>
          </p:nvPr>
        </p:nvSpPr>
        <p:spPr/>
        <p:txBody>
          <a:bodyPr/>
          <a:lstStyle/>
          <a:p>
            <a:fld id="{8E962744-355C-4218-ACEF-217313CE37E0}" type="slidenum">
              <a:rPr lang="en-US" altLang="zh-TW">
                <a:solidFill>
                  <a:schemeClr val="accent6">
                    <a:lumMod val="20000"/>
                    <a:lumOff val="80000"/>
                  </a:schemeClr>
                </a:solidFill>
              </a:rPr>
              <a:pPr/>
              <a:t>12</a:t>
            </a:fld>
            <a:endParaRPr lang="en-US" altLang="zh-TW">
              <a:solidFill>
                <a:schemeClr val="accent6">
                  <a:lumMod val="20000"/>
                  <a:lumOff val="8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333375"/>
            <a:ext cx="7931150" cy="739775"/>
          </a:xfrm>
        </p:spPr>
        <p:txBody>
          <a:bodyPr/>
          <a:lstStyle/>
          <a:p>
            <a:r>
              <a:rPr lang="en-US" altLang="zh-TW" b="1" dirty="0">
                <a:latin typeface="Times New Roman" pitchFamily="18" charset="0"/>
                <a:cs typeface="Times New Roman" pitchFamily="18" charset="0"/>
              </a:rPr>
              <a:t>Sample Problem 5.2</a:t>
            </a:r>
          </a:p>
        </p:txBody>
      </p:sp>
      <p:sp>
        <p:nvSpPr>
          <p:cNvPr id="17411" name="Rectangle 3"/>
          <p:cNvSpPr>
            <a:spLocks noGrp="1" noChangeArrowheads="1"/>
          </p:cNvSpPr>
          <p:nvPr>
            <p:ph idx="1"/>
          </p:nvPr>
        </p:nvSpPr>
        <p:spPr>
          <a:xfrm>
            <a:off x="428596" y="1000108"/>
            <a:ext cx="8229600" cy="5256212"/>
          </a:xfrm>
        </p:spPr>
        <p:txBody>
          <a:bodyPr>
            <a:normAutofit/>
          </a:bodyPr>
          <a:lstStyle/>
          <a:p>
            <a:r>
              <a:rPr lang="en-US" altLang="zh-TW"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Current yield (CY) </a:t>
            </a:r>
            <a:r>
              <a:rPr lang="en-US" sz="2400" dirty="0" smtClean="0">
                <a:latin typeface="Times New Roman" pitchFamily="18" charset="0"/>
                <a:cs typeface="Times New Roman" pitchFamily="18" charset="0"/>
              </a:rPr>
              <a:t>is computed by dividing the coupon interest payment by the current market price of the bond.</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(5.4)</a:t>
            </a:r>
          </a:p>
          <a:p>
            <a:pPr>
              <a:buNone/>
            </a:pPr>
            <a:r>
              <a:rPr lang="en-US" sz="2400" dirty="0" smtClean="0">
                <a:latin typeface="Times New Roman" pitchFamily="18" charset="0"/>
                <a:cs typeface="Times New Roman" pitchFamily="18" charset="0"/>
              </a:rPr>
              <a:t>                                                                             </a:t>
            </a:r>
          </a:p>
          <a:p>
            <a:endParaRPr lang="en-US" sz="2400" dirty="0" smtClean="0">
              <a:latin typeface="Times New Roman" pitchFamily="18" charset="0"/>
              <a:cs typeface="Times New Roman" pitchFamily="18" charset="0"/>
            </a:endParaRPr>
          </a:p>
          <a:p>
            <a:pPr>
              <a:buFont typeface="Wingdings" pitchFamily="2" charset="2"/>
              <a:buNone/>
            </a:pPr>
            <a:r>
              <a:rPr lang="en-US" altLang="zh-TW" sz="2400" dirty="0" smtClean="0">
                <a:latin typeface="Times New Roman" pitchFamily="18" charset="0"/>
                <a:cs typeface="Times New Roman" pitchFamily="18" charset="0"/>
              </a:rPr>
              <a:t>For </a:t>
            </a:r>
            <a:r>
              <a:rPr lang="en-US" altLang="zh-TW" sz="2400" dirty="0">
                <a:latin typeface="Times New Roman" pitchFamily="18" charset="0"/>
                <a:cs typeface="Times New Roman" pitchFamily="18" charset="0"/>
              </a:rPr>
              <a:t>the IBM bond of Sample Problem 5.1, the current yield is 9.75 percent. This can be calculated in terms of Equation (5.4) as:</a:t>
            </a:r>
          </a:p>
          <a:p>
            <a:pPr>
              <a:buFont typeface="Wingdings" pitchFamily="2" charset="2"/>
              <a:buNone/>
            </a:pPr>
            <a:endParaRPr lang="en-US" altLang="zh-TW" sz="2400" dirty="0">
              <a:latin typeface="Times New Roman" pitchFamily="18" charset="0"/>
              <a:cs typeface="Times New Roman" pitchFamily="18" charset="0"/>
            </a:endParaRPr>
          </a:p>
          <a:p>
            <a:pPr>
              <a:buFont typeface="Wingdings" pitchFamily="2" charset="2"/>
              <a:buNone/>
            </a:pPr>
            <a:endParaRPr lang="en-US" altLang="zh-TW" sz="2400" dirty="0">
              <a:latin typeface="Times New Roman" pitchFamily="18" charset="0"/>
              <a:cs typeface="Times New Roman" pitchFamily="18" charset="0"/>
            </a:endParaRPr>
          </a:p>
          <a:p>
            <a:pPr>
              <a:buFont typeface="Wingdings" pitchFamily="2" charset="2"/>
              <a:buNone/>
            </a:pPr>
            <a:endParaRPr lang="en-US" altLang="zh-TW" sz="2400" dirty="0">
              <a:latin typeface="Times New Roman" pitchFamily="18" charset="0"/>
              <a:cs typeface="Times New Roman" pitchFamily="18" charset="0"/>
            </a:endParaRPr>
          </a:p>
        </p:txBody>
      </p:sp>
      <p:sp>
        <p:nvSpPr>
          <p:cNvPr id="17413" name="Rectangle 5"/>
          <p:cNvSpPr>
            <a:spLocks noChangeArrowheads="1"/>
          </p:cNvSpPr>
          <p:nvPr/>
        </p:nvSpPr>
        <p:spPr bwMode="auto">
          <a:xfrm>
            <a:off x="0" y="3224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412" name="Object 4"/>
          <p:cNvGraphicFramePr>
            <a:graphicFrameLocks noChangeAspect="1"/>
          </p:cNvGraphicFramePr>
          <p:nvPr/>
        </p:nvGraphicFramePr>
        <p:xfrm>
          <a:off x="3071802" y="4929198"/>
          <a:ext cx="3095625" cy="806450"/>
        </p:xfrm>
        <a:graphic>
          <a:graphicData uri="http://schemas.openxmlformats.org/presentationml/2006/ole">
            <mc:AlternateContent xmlns:mc="http://schemas.openxmlformats.org/markup-compatibility/2006">
              <mc:Choice xmlns:v="urn:schemas-microsoft-com:vml" Requires="v">
                <p:oleObj spid="_x0000_s17437" name="Equation" r:id="rId3" imgW="1574117" imgH="406224" progId="Equation.DSMT4">
                  <p:embed/>
                </p:oleObj>
              </mc:Choice>
              <mc:Fallback>
                <p:oleObj name="Equation" r:id="rId3" imgW="1574117" imgH="406224" progId="Equation.DSMT4">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802" y="4929198"/>
                        <a:ext cx="3095625"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5" name="Rectangle 7"/>
          <p:cNvSpPr>
            <a:spLocks noChangeArrowheads="1"/>
          </p:cNvSpPr>
          <p:nvPr/>
        </p:nvSpPr>
        <p:spPr bwMode="auto">
          <a:xfrm>
            <a:off x="0" y="3048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417" name="Rectangle 9"/>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419" name="Rectangle 11"/>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436" name="Object 28"/>
          <p:cNvGraphicFramePr>
            <a:graphicFrameLocks noChangeAspect="1"/>
          </p:cNvGraphicFramePr>
          <p:nvPr/>
        </p:nvGraphicFramePr>
        <p:xfrm>
          <a:off x="3357554" y="2071678"/>
          <a:ext cx="1435100" cy="1054100"/>
        </p:xfrm>
        <a:graphic>
          <a:graphicData uri="http://schemas.openxmlformats.org/presentationml/2006/ole">
            <mc:AlternateContent xmlns:mc="http://schemas.openxmlformats.org/markup-compatibility/2006">
              <mc:Choice xmlns:v="urn:schemas-microsoft-com:vml" Requires="v">
                <p:oleObj spid="_x0000_s17438" name="Equation" r:id="rId5" imgW="571252" imgH="418918" progId="Equation.DSMT4">
                  <p:embed/>
                </p:oleObj>
              </mc:Choice>
              <mc:Fallback>
                <p:oleObj name="Equation" r:id="rId5" imgW="571252" imgH="418918" progId="Equation.DSMT4">
                  <p:embed/>
                  <p:pic>
                    <p:nvPicPr>
                      <p:cNvPr id="0"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7554" y="2071678"/>
                        <a:ext cx="14351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8E962744-355C-4218-ACEF-217313CE37E0}" type="slidenum">
              <a:rPr lang="en-US" altLang="zh-TW">
                <a:solidFill>
                  <a:schemeClr val="accent6">
                    <a:lumMod val="20000"/>
                    <a:lumOff val="80000"/>
                  </a:schemeClr>
                </a:solidFill>
              </a:rPr>
              <a:pPr/>
              <a:t>13</a:t>
            </a:fld>
            <a:endParaRPr lang="en-US" altLang="zh-TW">
              <a:solidFill>
                <a:schemeClr val="accent6">
                  <a:lumMod val="20000"/>
                  <a:lumOff val="8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8313" y="285728"/>
            <a:ext cx="7931150" cy="739775"/>
          </a:xfrm>
        </p:spPr>
        <p:txBody>
          <a:bodyPr/>
          <a:lstStyle/>
          <a:p>
            <a:r>
              <a:rPr lang="en-US" altLang="zh-TW" b="1" dirty="0">
                <a:latin typeface="Times New Roman" pitchFamily="18" charset="0"/>
                <a:cs typeface="Times New Roman" pitchFamily="18" charset="0"/>
              </a:rPr>
              <a:t>Sample Problem 5.3</a:t>
            </a:r>
          </a:p>
        </p:txBody>
      </p:sp>
      <p:sp>
        <p:nvSpPr>
          <p:cNvPr id="18435" name="Rectangle 3"/>
          <p:cNvSpPr>
            <a:spLocks noGrp="1" noChangeArrowheads="1"/>
          </p:cNvSpPr>
          <p:nvPr>
            <p:ph idx="1"/>
          </p:nvPr>
        </p:nvSpPr>
        <p:spPr>
          <a:xfrm>
            <a:off x="500034" y="928670"/>
            <a:ext cx="8229600" cy="4572032"/>
          </a:xfrm>
        </p:spPr>
        <p:txBody>
          <a:bodyPr>
            <a:normAutofit fontScale="92500" lnSpcReduction="10000"/>
          </a:bodyPr>
          <a:lstStyle/>
          <a:p>
            <a:pPr>
              <a:buNone/>
            </a:pPr>
            <a:r>
              <a:rPr lang="en-US" altLang="zh-TW" sz="2400" dirty="0">
                <a:latin typeface="Times New Roman" pitchFamily="18" charset="0"/>
                <a:cs typeface="Times New Roman" pitchFamily="18" charset="0"/>
              </a:rPr>
              <a:t> </a:t>
            </a:r>
            <a:r>
              <a:rPr lang="en-US" altLang="zh-TW" sz="2400" dirty="0" smtClean="0">
                <a:latin typeface="Times New Roman" pitchFamily="18" charset="0"/>
                <a:cs typeface="Times New Roman" pitchFamily="18" charset="0"/>
              </a:rPr>
              <a:t>A more complete measure of bond return is the YTM. </a:t>
            </a:r>
          </a:p>
          <a:p>
            <a:pPr>
              <a:buNone/>
            </a:pPr>
            <a:r>
              <a:rPr lang="en-US" altLang="zh-TW" sz="2400" dirty="0" smtClean="0">
                <a:latin typeface="Times New Roman" pitchFamily="18" charset="0"/>
                <a:cs typeface="Times New Roman" pitchFamily="18" charset="0"/>
              </a:rPr>
              <a:t>There is also an approximation method based on a return on investment approach (AYTM):</a:t>
            </a:r>
          </a:p>
          <a:p>
            <a:pPr>
              <a:buFont typeface="Wingdings" pitchFamily="2" charset="2"/>
              <a:buNone/>
            </a:pPr>
            <a:r>
              <a:rPr lang="en-US" altLang="zh-TW" sz="2400" dirty="0" smtClean="0">
                <a:latin typeface="Times New Roman" pitchFamily="18" charset="0"/>
                <a:cs typeface="Times New Roman" pitchFamily="18" charset="0"/>
              </a:rPr>
              <a:t>                       </a:t>
            </a:r>
          </a:p>
          <a:p>
            <a:pPr>
              <a:buFont typeface="Wingdings" pitchFamily="2" charset="2"/>
              <a:buNone/>
            </a:pPr>
            <a:r>
              <a:rPr lang="en-US" altLang="zh-TW" sz="2400" dirty="0" smtClean="0">
                <a:latin typeface="Times New Roman" pitchFamily="18" charset="0"/>
                <a:cs typeface="Times New Roman" pitchFamily="18" charset="0"/>
              </a:rPr>
              <a:t>                                                                                              (5.5)</a:t>
            </a:r>
          </a:p>
          <a:p>
            <a:pPr>
              <a:buFont typeface="Wingdings" pitchFamily="2" charset="2"/>
              <a:buNone/>
            </a:pPr>
            <a:endParaRPr lang="en-US" altLang="zh-TW" sz="2400" dirty="0" smtClean="0">
              <a:latin typeface="Times New Roman" pitchFamily="18" charset="0"/>
              <a:cs typeface="Times New Roman" pitchFamily="18" charset="0"/>
            </a:endParaRPr>
          </a:p>
          <a:p>
            <a:pPr>
              <a:buFont typeface="Wingdings" pitchFamily="2" charset="2"/>
              <a:buNone/>
            </a:pPr>
            <a:r>
              <a:rPr lang="en-US" altLang="zh-TW" sz="2400" dirty="0" smtClean="0">
                <a:latin typeface="Times New Roman" pitchFamily="18" charset="0"/>
                <a:cs typeface="Times New Roman" pitchFamily="18" charset="0"/>
              </a:rPr>
              <a:t> Where </a:t>
            </a:r>
            <a:r>
              <a:rPr lang="en-US" altLang="zh-TW" sz="2400" i="1" dirty="0" smtClean="0">
                <a:latin typeface="Times New Roman" pitchFamily="18" charset="0"/>
                <a:cs typeface="Times New Roman" pitchFamily="18" charset="0"/>
              </a:rPr>
              <a:t>C</a:t>
            </a:r>
            <a:r>
              <a:rPr lang="en-US" altLang="zh-TW" sz="2400" dirty="0" smtClean="0">
                <a:latin typeface="Times New Roman" pitchFamily="18" charset="0"/>
                <a:cs typeface="Times New Roman" pitchFamily="18" charset="0"/>
              </a:rPr>
              <a:t> = annual coupon interest payment;            = amount of discount at which bond is selling; and                        = the average investment over the period to maturity.</a:t>
            </a:r>
          </a:p>
          <a:p>
            <a:pPr>
              <a:buFont typeface="Wingdings" pitchFamily="2" charset="2"/>
              <a:buNone/>
            </a:pPr>
            <a:r>
              <a:rPr lang="en-US" altLang="zh-TW" sz="2400" dirty="0" smtClean="0">
                <a:latin typeface="Times New Roman" pitchFamily="18" charset="0"/>
                <a:cs typeface="Times New Roman" pitchFamily="18" charset="0"/>
              </a:rPr>
              <a:t> </a:t>
            </a:r>
          </a:p>
          <a:p>
            <a:pPr>
              <a:buFont typeface="Wingdings" pitchFamily="2" charset="2"/>
              <a:buNone/>
            </a:pPr>
            <a:r>
              <a:rPr lang="en-US" altLang="zh-TW" sz="2400" dirty="0" smtClean="0">
                <a:latin typeface="Times New Roman" pitchFamily="18" charset="0"/>
                <a:cs typeface="Times New Roman" pitchFamily="18" charset="0"/>
              </a:rPr>
              <a:t>If </a:t>
            </a:r>
            <a:r>
              <a:rPr lang="en-US" altLang="zh-TW" sz="2400" dirty="0">
                <a:latin typeface="Times New Roman" pitchFamily="18" charset="0"/>
                <a:cs typeface="Times New Roman" pitchFamily="18" charset="0"/>
              </a:rPr>
              <a:t>an AT&amp;T 2001 bond with a coupon of 7 percent was selling for $790 in 1988, its AYTM could be calculated by using Equation (5.5).</a:t>
            </a:r>
          </a:p>
          <a:p>
            <a:pPr>
              <a:buFont typeface="Wingdings" pitchFamily="2" charset="2"/>
              <a:buNone/>
            </a:pPr>
            <a:endParaRPr lang="en-US" altLang="zh-TW" sz="2400" dirty="0">
              <a:latin typeface="Times New Roman" pitchFamily="18" charset="0"/>
              <a:cs typeface="Times New Roman" pitchFamily="18" charset="0"/>
            </a:endParaRPr>
          </a:p>
          <a:p>
            <a:pPr>
              <a:buFont typeface="Wingdings" pitchFamily="2" charset="2"/>
              <a:buNone/>
            </a:pPr>
            <a:endParaRPr lang="en-US" altLang="zh-TW" sz="2400" dirty="0">
              <a:latin typeface="Times New Roman" pitchFamily="18" charset="0"/>
              <a:cs typeface="Times New Roman" pitchFamily="18" charset="0"/>
            </a:endParaRPr>
          </a:p>
          <a:p>
            <a:pPr>
              <a:buFont typeface="Wingdings" pitchFamily="2" charset="2"/>
              <a:buNone/>
            </a:pPr>
            <a:endParaRPr lang="en-US" altLang="zh-TW" sz="2400" dirty="0">
              <a:latin typeface="Times New Roman" pitchFamily="18" charset="0"/>
              <a:cs typeface="Times New Roman" pitchFamily="18" charset="0"/>
            </a:endParaRPr>
          </a:p>
          <a:p>
            <a:pPr>
              <a:buFont typeface="Wingdings" pitchFamily="2" charset="2"/>
              <a:buNone/>
            </a:pPr>
            <a:endParaRPr lang="en-US" altLang="zh-TW" sz="2400" dirty="0">
              <a:latin typeface="Times New Roman" pitchFamily="18" charset="0"/>
              <a:cs typeface="Times New Roman" pitchFamily="18" charset="0"/>
            </a:endParaRPr>
          </a:p>
          <a:p>
            <a:pPr>
              <a:buFont typeface="Wingdings" pitchFamily="2" charset="2"/>
              <a:buNone/>
            </a:pPr>
            <a:endParaRPr lang="en-US" altLang="zh-TW" sz="2400" dirty="0">
              <a:latin typeface="Times New Roman" pitchFamily="18" charset="0"/>
              <a:cs typeface="Times New Roman" pitchFamily="18" charset="0"/>
            </a:endParaRPr>
          </a:p>
        </p:txBody>
      </p:sp>
      <p:sp>
        <p:nvSpPr>
          <p:cNvPr id="1843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8436" name="Object 4"/>
          <p:cNvGraphicFramePr>
            <a:graphicFrameLocks noChangeAspect="1"/>
          </p:cNvGraphicFramePr>
          <p:nvPr/>
        </p:nvGraphicFramePr>
        <p:xfrm>
          <a:off x="2909888" y="5318146"/>
          <a:ext cx="3132137" cy="1182688"/>
        </p:xfrm>
        <a:graphic>
          <a:graphicData uri="http://schemas.openxmlformats.org/presentationml/2006/ole">
            <mc:AlternateContent xmlns:mc="http://schemas.openxmlformats.org/markup-compatibility/2006">
              <mc:Choice xmlns:v="urn:schemas-microsoft-com:vml" Requires="v">
                <p:oleObj spid="_x0000_s18463" name="Equation" r:id="rId3" imgW="2019240" imgH="761760" progId="Equation.DSMT4">
                  <p:embed/>
                </p:oleObj>
              </mc:Choice>
              <mc:Fallback>
                <p:oleObj name="Equation" r:id="rId3" imgW="2019240" imgH="761760" progId="Equation.DSMT4">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9888" y="5318146"/>
                        <a:ext cx="3132137" cy="1182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9" name="Rectangle 7"/>
          <p:cNvSpPr>
            <a:spLocks noChangeArrowheads="1"/>
          </p:cNvSpPr>
          <p:nvPr/>
        </p:nvSpPr>
        <p:spPr bwMode="auto">
          <a:xfrm>
            <a:off x="0" y="3014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441" name="Rectangle 9"/>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443" name="Rectangle 11"/>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8460" name="Object 28"/>
          <p:cNvGraphicFramePr>
            <a:graphicFrameLocks noChangeAspect="1"/>
          </p:cNvGraphicFramePr>
          <p:nvPr/>
        </p:nvGraphicFramePr>
        <p:xfrm>
          <a:off x="3571868" y="1714488"/>
          <a:ext cx="2590800" cy="1460500"/>
        </p:xfrm>
        <a:graphic>
          <a:graphicData uri="http://schemas.openxmlformats.org/presentationml/2006/ole">
            <mc:AlternateContent xmlns:mc="http://schemas.openxmlformats.org/markup-compatibility/2006">
              <mc:Choice xmlns:v="urn:schemas-microsoft-com:vml" Requires="v">
                <p:oleObj spid="_x0000_s18464" name="Equation" r:id="rId5" imgW="1346200" imgH="762000" progId="Equation.DSMT4">
                  <p:embed/>
                </p:oleObj>
              </mc:Choice>
              <mc:Fallback>
                <p:oleObj name="Equation" r:id="rId5" imgW="1346200" imgH="762000" progId="Equation.DSMT4">
                  <p:embed/>
                  <p:pic>
                    <p:nvPicPr>
                      <p:cNvPr id="0"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868" y="1714488"/>
                        <a:ext cx="2590800" cy="146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61" name="Object 29"/>
          <p:cNvGraphicFramePr>
            <a:graphicFrameLocks noChangeAspect="1"/>
          </p:cNvGraphicFramePr>
          <p:nvPr/>
        </p:nvGraphicFramePr>
        <p:xfrm>
          <a:off x="5530863" y="3071810"/>
          <a:ext cx="827087" cy="441325"/>
        </p:xfrm>
        <a:graphic>
          <a:graphicData uri="http://schemas.openxmlformats.org/presentationml/2006/ole">
            <mc:AlternateContent xmlns:mc="http://schemas.openxmlformats.org/markup-compatibility/2006">
              <mc:Choice xmlns:v="urn:schemas-microsoft-com:vml" Requires="v">
                <p:oleObj spid="_x0000_s18465" name="Equation" r:id="rId7" imgW="431613" imgH="228501" progId="Equation.DSMT4">
                  <p:embed/>
                </p:oleObj>
              </mc:Choice>
              <mc:Fallback>
                <p:oleObj name="Equation" r:id="rId7" imgW="431613" imgH="228501" progId="Equation.DSMT4">
                  <p:embed/>
                  <p:pic>
                    <p:nvPicPr>
                      <p:cNvPr id="0" name="Picture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0863" y="3071810"/>
                        <a:ext cx="827087"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62" name="Object 30"/>
          <p:cNvGraphicFramePr>
            <a:graphicFrameLocks noChangeAspect="1"/>
          </p:cNvGraphicFramePr>
          <p:nvPr/>
        </p:nvGraphicFramePr>
        <p:xfrm>
          <a:off x="5143504" y="3444878"/>
          <a:ext cx="1357312" cy="412750"/>
        </p:xfrm>
        <a:graphic>
          <a:graphicData uri="http://schemas.openxmlformats.org/presentationml/2006/ole">
            <mc:AlternateContent xmlns:mc="http://schemas.openxmlformats.org/markup-compatibility/2006">
              <mc:Choice xmlns:v="urn:schemas-microsoft-com:vml" Requires="v">
                <p:oleObj spid="_x0000_s18466" name="Equation" r:id="rId9" imgW="736560" imgH="228600" progId="Equation.DSMT4">
                  <p:embed/>
                </p:oleObj>
              </mc:Choice>
              <mc:Fallback>
                <p:oleObj name="Equation" r:id="rId9" imgW="736560" imgH="228600" progId="Equation.DSMT4">
                  <p:embed/>
                  <p:pic>
                    <p:nvPicPr>
                      <p:cNvPr id="0" name="Picture 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43504" y="3444878"/>
                        <a:ext cx="1357312"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8E962744-355C-4218-ACEF-217313CE37E0}" type="slidenum">
              <a:rPr lang="en-US" altLang="zh-TW">
                <a:solidFill>
                  <a:schemeClr val="accent6">
                    <a:lumMod val="20000"/>
                    <a:lumOff val="80000"/>
                  </a:schemeClr>
                </a:solidFill>
              </a:rPr>
              <a:pPr/>
              <a:t>14</a:t>
            </a:fld>
            <a:endParaRPr lang="en-US" altLang="zh-TW">
              <a:solidFill>
                <a:schemeClr val="accent6">
                  <a:lumMod val="20000"/>
                  <a:lumOff val="8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8313" y="260333"/>
            <a:ext cx="7931150" cy="739775"/>
          </a:xfrm>
        </p:spPr>
        <p:txBody>
          <a:bodyPr/>
          <a:lstStyle/>
          <a:p>
            <a:r>
              <a:rPr lang="en-US" altLang="zh-TW" b="1" dirty="0">
                <a:latin typeface="Times New Roman" pitchFamily="18" charset="0"/>
                <a:cs typeface="Times New Roman" pitchFamily="18" charset="0"/>
              </a:rPr>
              <a:t>Sample Problem 5.4</a:t>
            </a:r>
          </a:p>
        </p:txBody>
      </p:sp>
      <p:sp>
        <p:nvSpPr>
          <p:cNvPr id="19459" name="Rectangle 3"/>
          <p:cNvSpPr>
            <a:spLocks noGrp="1" noChangeArrowheads="1"/>
          </p:cNvSpPr>
          <p:nvPr>
            <p:ph idx="1"/>
          </p:nvPr>
        </p:nvSpPr>
        <p:spPr>
          <a:xfrm>
            <a:off x="468313" y="857232"/>
            <a:ext cx="8229600" cy="4089413"/>
          </a:xfrm>
        </p:spPr>
        <p:txBody>
          <a:bodyPr>
            <a:noAutofit/>
          </a:bodyPr>
          <a:lstStyle/>
          <a:p>
            <a:r>
              <a:rPr lang="en-US" altLang="zh-TW" sz="2200" dirty="0" smtClean="0">
                <a:latin typeface="Times New Roman" pitchFamily="18" charset="0"/>
                <a:cs typeface="Times New Roman" pitchFamily="18" charset="0"/>
              </a:rPr>
              <a:t>When it seems likely that a bond will be called before maturity, the time to the expected call date is a more appropriate measure of the maturity of the issue. </a:t>
            </a:r>
          </a:p>
          <a:p>
            <a:r>
              <a:rPr lang="en-US" altLang="zh-TW" sz="2200" dirty="0" smtClean="0">
                <a:latin typeface="Times New Roman" pitchFamily="18" charset="0"/>
                <a:cs typeface="Times New Roman" pitchFamily="18" charset="0"/>
              </a:rPr>
              <a:t>For clarity of exposition, the approximation Equation (5.5) is adjusted as:</a:t>
            </a:r>
          </a:p>
          <a:p>
            <a:pPr>
              <a:buNone/>
            </a:pPr>
            <a:endParaRPr lang="en-US" altLang="zh-TW" sz="2200" dirty="0" smtClean="0">
              <a:latin typeface="Times New Roman" pitchFamily="18" charset="0"/>
              <a:cs typeface="Times New Roman" pitchFamily="18" charset="0"/>
            </a:endParaRPr>
          </a:p>
          <a:p>
            <a:pPr algn="r">
              <a:buNone/>
            </a:pPr>
            <a:r>
              <a:rPr lang="en-US" altLang="zh-TW" sz="2200" dirty="0" smtClean="0">
                <a:latin typeface="Times New Roman" pitchFamily="18" charset="0"/>
                <a:cs typeface="Times New Roman" pitchFamily="18" charset="0"/>
              </a:rPr>
              <a:t>(5.6)</a:t>
            </a:r>
          </a:p>
          <a:p>
            <a:pPr algn="r">
              <a:buNone/>
            </a:pPr>
            <a:r>
              <a:rPr lang="en-US" altLang="zh-TW" sz="2200" dirty="0" smtClean="0">
                <a:latin typeface="Times New Roman" pitchFamily="18" charset="0"/>
                <a:cs typeface="Times New Roman" pitchFamily="18" charset="0"/>
              </a:rPr>
              <a:t>                                                                                                                        </a:t>
            </a:r>
          </a:p>
          <a:p>
            <a:pPr>
              <a:buNone/>
            </a:pPr>
            <a:r>
              <a:rPr lang="en-US" altLang="zh-TW" sz="2200" dirty="0" smtClean="0">
                <a:latin typeface="Times New Roman" pitchFamily="18" charset="0"/>
                <a:cs typeface="Times New Roman" pitchFamily="18" charset="0"/>
              </a:rPr>
              <a:t>where       = estimated market price at the call date; and       = time to estimated call date.</a:t>
            </a:r>
          </a:p>
          <a:p>
            <a:pPr>
              <a:buNone/>
            </a:pPr>
            <a:r>
              <a:rPr lang="en-US" altLang="zh-TW" sz="2200" dirty="0" smtClean="0">
                <a:latin typeface="Times New Roman" pitchFamily="18" charset="0"/>
                <a:cs typeface="Times New Roman" pitchFamily="18" charset="0"/>
              </a:rPr>
              <a:t>If </a:t>
            </a:r>
            <a:r>
              <a:rPr lang="en-US" altLang="zh-TW" sz="2200" dirty="0">
                <a:latin typeface="Times New Roman" pitchFamily="18" charset="0"/>
                <a:cs typeface="Times New Roman" pitchFamily="18" charset="0"/>
              </a:rPr>
              <a:t>the AT&amp;T 2001 bond of Sample Problem 5.3 is called in 1995 at $1,010, the approximate yield to call can be calculated by using Equation (5.6).</a:t>
            </a:r>
          </a:p>
          <a:p>
            <a:pPr>
              <a:buFont typeface="Wingdings" pitchFamily="2" charset="2"/>
              <a:buNone/>
            </a:pPr>
            <a:endParaRPr lang="en-US" altLang="zh-TW" sz="2200" dirty="0">
              <a:latin typeface="Times New Roman" pitchFamily="18" charset="0"/>
              <a:cs typeface="Times New Roman" pitchFamily="18" charset="0"/>
            </a:endParaRPr>
          </a:p>
          <a:p>
            <a:pPr>
              <a:buFont typeface="Wingdings" pitchFamily="2" charset="2"/>
              <a:buNone/>
            </a:pPr>
            <a:endParaRPr lang="en-US" altLang="zh-TW" sz="2200" dirty="0">
              <a:latin typeface="Times New Roman" pitchFamily="18" charset="0"/>
              <a:cs typeface="Times New Roman" pitchFamily="18" charset="0"/>
            </a:endParaRPr>
          </a:p>
          <a:p>
            <a:pPr>
              <a:buFont typeface="Wingdings" pitchFamily="2" charset="2"/>
              <a:buNone/>
            </a:pPr>
            <a:endParaRPr lang="en-US" altLang="zh-TW" sz="2200" dirty="0">
              <a:latin typeface="Times New Roman" pitchFamily="18" charset="0"/>
              <a:cs typeface="Times New Roman" pitchFamily="18" charset="0"/>
            </a:endParaRPr>
          </a:p>
          <a:p>
            <a:pPr>
              <a:buFont typeface="Wingdings" pitchFamily="2" charset="2"/>
              <a:buNone/>
            </a:pPr>
            <a:endParaRPr lang="en-US" altLang="zh-TW" sz="2200" dirty="0">
              <a:latin typeface="Times New Roman" pitchFamily="18" charset="0"/>
              <a:cs typeface="Times New Roman" pitchFamily="18" charset="0"/>
            </a:endParaRPr>
          </a:p>
        </p:txBody>
      </p:sp>
      <p:sp>
        <p:nvSpPr>
          <p:cNvPr id="1946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460" name="Object 4"/>
          <p:cNvGraphicFramePr>
            <a:graphicFrameLocks noChangeAspect="1"/>
          </p:cNvGraphicFramePr>
          <p:nvPr/>
        </p:nvGraphicFramePr>
        <p:xfrm>
          <a:off x="2565401" y="5330398"/>
          <a:ext cx="3435359" cy="1192288"/>
        </p:xfrm>
        <a:graphic>
          <a:graphicData uri="http://schemas.openxmlformats.org/presentationml/2006/ole">
            <mc:AlternateContent xmlns:mc="http://schemas.openxmlformats.org/markup-compatibility/2006">
              <mc:Choice xmlns:v="urn:schemas-microsoft-com:vml" Requires="v">
                <p:oleObj spid="_x0000_s19487" name="Equation" r:id="rId3" imgW="2197080" imgH="761760" progId="Equation.DSMT4">
                  <p:embed/>
                </p:oleObj>
              </mc:Choice>
              <mc:Fallback>
                <p:oleObj name="Equation" r:id="rId3" imgW="2197080" imgH="761760" progId="Equation.DSMT4">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5401" y="5330398"/>
                        <a:ext cx="3435359" cy="1192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3" name="Rectangle 7"/>
          <p:cNvSpPr>
            <a:spLocks noChangeArrowheads="1"/>
          </p:cNvSpPr>
          <p:nvPr/>
        </p:nvSpPr>
        <p:spPr bwMode="auto">
          <a:xfrm>
            <a:off x="0" y="2990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465" name="Rectangle 9"/>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467" name="Rectangle 11"/>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484" name="Object 28"/>
          <p:cNvGraphicFramePr>
            <a:graphicFrameLocks noChangeAspect="1"/>
          </p:cNvGraphicFramePr>
          <p:nvPr/>
        </p:nvGraphicFramePr>
        <p:xfrm>
          <a:off x="3643306" y="2357430"/>
          <a:ext cx="2374900" cy="1435100"/>
        </p:xfrm>
        <a:graphic>
          <a:graphicData uri="http://schemas.openxmlformats.org/presentationml/2006/ole">
            <mc:AlternateContent xmlns:mc="http://schemas.openxmlformats.org/markup-compatibility/2006">
              <mc:Choice xmlns:v="urn:schemas-microsoft-com:vml" Requires="v">
                <p:oleObj spid="_x0000_s19488" name="Equation" r:id="rId5" imgW="1358900" imgH="825500" progId="Equation.DSMT4">
                  <p:embed/>
                </p:oleObj>
              </mc:Choice>
              <mc:Fallback>
                <p:oleObj name="Equation" r:id="rId5" imgW="1358900" imgH="825500" progId="Equation.DSMT4">
                  <p:embed/>
                  <p:pic>
                    <p:nvPicPr>
                      <p:cNvPr id="0"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3306" y="2357430"/>
                        <a:ext cx="2374900" cy="143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85" name="Object 29"/>
          <p:cNvGraphicFramePr>
            <a:graphicFrameLocks noChangeAspect="1"/>
          </p:cNvGraphicFramePr>
          <p:nvPr/>
        </p:nvGraphicFramePr>
        <p:xfrm>
          <a:off x="1285852" y="3857628"/>
          <a:ext cx="330200" cy="469900"/>
        </p:xfrm>
        <a:graphic>
          <a:graphicData uri="http://schemas.openxmlformats.org/presentationml/2006/ole">
            <mc:AlternateContent xmlns:mc="http://schemas.openxmlformats.org/markup-compatibility/2006">
              <mc:Choice xmlns:v="urn:schemas-microsoft-com:vml" Requires="v">
                <p:oleObj spid="_x0000_s19489" name="Equation" r:id="rId7" imgW="165028" imgH="228501" progId="Equation.DSMT4">
                  <p:embed/>
                </p:oleObj>
              </mc:Choice>
              <mc:Fallback>
                <p:oleObj name="Equation" r:id="rId7" imgW="165028" imgH="228501" progId="Equation.DSMT4">
                  <p:embed/>
                  <p:pic>
                    <p:nvPicPr>
                      <p:cNvPr id="0" name="Picture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5852" y="3857628"/>
                        <a:ext cx="3302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86" name="Object 30"/>
          <p:cNvGraphicFramePr>
            <a:graphicFrameLocks noChangeAspect="1"/>
          </p:cNvGraphicFramePr>
          <p:nvPr/>
        </p:nvGraphicFramePr>
        <p:xfrm>
          <a:off x="6786578" y="3857628"/>
          <a:ext cx="330200" cy="469900"/>
        </p:xfrm>
        <a:graphic>
          <a:graphicData uri="http://schemas.openxmlformats.org/presentationml/2006/ole">
            <mc:AlternateContent xmlns:mc="http://schemas.openxmlformats.org/markup-compatibility/2006">
              <mc:Choice xmlns:v="urn:schemas-microsoft-com:vml" Requires="v">
                <p:oleObj spid="_x0000_s19490" name="Equation" r:id="rId9" imgW="165028" imgH="228501" progId="Equation.DSMT4">
                  <p:embed/>
                </p:oleObj>
              </mc:Choice>
              <mc:Fallback>
                <p:oleObj name="Equation" r:id="rId9" imgW="165028" imgH="228501" progId="Equation.DSMT4">
                  <p:embed/>
                  <p:pic>
                    <p:nvPicPr>
                      <p:cNvPr id="0" name="Picture 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6578" y="3857628"/>
                        <a:ext cx="3302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8E962744-355C-4218-ACEF-217313CE37E0}" type="slidenum">
              <a:rPr lang="en-US" altLang="zh-TW">
                <a:solidFill>
                  <a:schemeClr val="accent6">
                    <a:lumMod val="20000"/>
                    <a:lumOff val="80000"/>
                  </a:schemeClr>
                </a:solidFill>
              </a:rPr>
              <a:pPr/>
              <a:t>15</a:t>
            </a:fld>
            <a:endParaRPr lang="en-US" altLang="zh-TW" dirty="0">
              <a:solidFill>
                <a:schemeClr val="accent6">
                  <a:lumMod val="20000"/>
                  <a:lumOff val="8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1625" y="214290"/>
            <a:ext cx="8540750" cy="1143000"/>
          </a:xfrm>
        </p:spPr>
        <p:txBody>
          <a:bodyPr/>
          <a:lstStyle/>
          <a:p>
            <a:r>
              <a:rPr lang="en-US" altLang="zh-TW" dirty="0" smtClean="0">
                <a:latin typeface="Times New Roman" pitchFamily="18" charset="0"/>
                <a:cs typeface="Times New Roman" pitchFamily="18" charset="0"/>
              </a:rPr>
              <a:t>Sample Problem 5.3 &amp; 5.4</a:t>
            </a:r>
            <a:endParaRPr lang="en-US" altLang="zh-TW" b="1" i="1" dirty="0"/>
          </a:p>
        </p:txBody>
      </p:sp>
      <p:sp>
        <p:nvSpPr>
          <p:cNvPr id="20483" name="Rectangle 3"/>
          <p:cNvSpPr>
            <a:spLocks noGrp="1" noChangeArrowheads="1"/>
          </p:cNvSpPr>
          <p:nvPr>
            <p:ph type="body" sz="half" idx="1"/>
          </p:nvPr>
        </p:nvSpPr>
        <p:spPr>
          <a:xfrm>
            <a:off x="428596" y="2714620"/>
            <a:ext cx="7715250" cy="519106"/>
          </a:xfrm>
        </p:spPr>
        <p:txBody>
          <a:bodyPr>
            <a:normAutofit/>
          </a:bodyPr>
          <a:lstStyle/>
          <a:p>
            <a:pPr>
              <a:lnSpc>
                <a:spcPct val="90000"/>
              </a:lnSpc>
              <a:buFont typeface="Wingdings" pitchFamily="2" charset="2"/>
              <a:buNone/>
            </a:pPr>
            <a:r>
              <a:rPr lang="en-US" altLang="zh-TW" sz="2400" b="1" dirty="0">
                <a:latin typeface="Times New Roman" pitchFamily="18" charset="0"/>
                <a:cs typeface="Times New Roman" pitchFamily="18" charset="0"/>
              </a:rPr>
              <a:t>Table 5-1 </a:t>
            </a:r>
            <a:r>
              <a:rPr lang="en-US" altLang="zh-TW" sz="2400" dirty="0">
                <a:latin typeface="Times New Roman" pitchFamily="18" charset="0"/>
                <a:cs typeface="Times New Roman" pitchFamily="18" charset="0"/>
              </a:rPr>
              <a:t> Semiannual </a:t>
            </a:r>
            <a:r>
              <a:rPr lang="en-US" altLang="zh-TW" sz="2400" dirty="0" smtClean="0">
                <a:latin typeface="Times New Roman" pitchFamily="18" charset="0"/>
                <a:cs typeface="Times New Roman" pitchFamily="18" charset="0"/>
              </a:rPr>
              <a:t>Adjustments</a:t>
            </a:r>
          </a:p>
          <a:p>
            <a:pPr>
              <a:lnSpc>
                <a:spcPct val="90000"/>
              </a:lnSpc>
              <a:buFont typeface="Wingdings" pitchFamily="2" charset="2"/>
              <a:buNone/>
            </a:pPr>
            <a:endParaRPr lang="en-US" altLang="zh-TW" sz="2400" dirty="0" smtClean="0"/>
          </a:p>
          <a:p>
            <a:pPr>
              <a:lnSpc>
                <a:spcPct val="90000"/>
              </a:lnSpc>
              <a:buFont typeface="Wingdings" pitchFamily="2" charset="2"/>
              <a:buNone/>
            </a:pPr>
            <a:endParaRPr lang="en-US" altLang="zh-TW" sz="2400" dirty="0" smtClean="0"/>
          </a:p>
          <a:p>
            <a:pPr>
              <a:buFont typeface="Wingdings" pitchFamily="2" charset="2"/>
              <a:buNone/>
            </a:pPr>
            <a:endParaRPr lang="en-US" altLang="zh-TW" sz="2400" dirty="0" smtClean="0">
              <a:latin typeface="Times New Roman" pitchFamily="18" charset="0"/>
              <a:cs typeface="Times New Roman" pitchFamily="18" charset="0"/>
            </a:endParaRPr>
          </a:p>
          <a:p>
            <a:pPr>
              <a:lnSpc>
                <a:spcPct val="90000"/>
              </a:lnSpc>
              <a:buFont typeface="Wingdings" pitchFamily="2" charset="2"/>
              <a:buNone/>
            </a:pPr>
            <a:endParaRPr lang="en-US" altLang="zh-TW" sz="2400" dirty="0"/>
          </a:p>
        </p:txBody>
      </p:sp>
      <p:graphicFrame>
        <p:nvGraphicFramePr>
          <p:cNvPr id="20542" name="Group 62"/>
          <p:cNvGraphicFramePr>
            <a:graphicFrameLocks noGrp="1"/>
          </p:cNvGraphicFramePr>
          <p:nvPr>
            <p:ph sz="half" idx="2"/>
          </p:nvPr>
        </p:nvGraphicFramePr>
        <p:xfrm>
          <a:off x="500034" y="3357562"/>
          <a:ext cx="8002587" cy="2233613"/>
        </p:xfrm>
        <a:graphic>
          <a:graphicData uri="http://schemas.openxmlformats.org/drawingml/2006/table">
            <a:tbl>
              <a:tblPr/>
              <a:tblGrid>
                <a:gridCol w="1704975"/>
                <a:gridCol w="1836737"/>
                <a:gridCol w="4460875"/>
              </a:tblGrid>
              <a:tr h="8636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1"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AT&amp;T</a:t>
                      </a:r>
                      <a:endParaRPr kumimoji="1" lang="en-US" altLang="zh-TW" sz="18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1"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2001</a:t>
                      </a:r>
                      <a:endParaRPr kumimoji="1" lang="en-US" altLang="zh-TW" sz="18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1"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a:t>
                      </a:r>
                      <a:endParaRPr kumimoji="1" lang="en-US" altLang="zh-TW" sz="18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1"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Adjustment for Semiannual Interest</a:t>
                      </a:r>
                      <a:endParaRPr kumimoji="1" lang="en-US" altLang="zh-TW" sz="18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1"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a:t>
                      </a:r>
                      <a:endParaRPr kumimoji="1" lang="en-US" altLang="zh-TW" sz="18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58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AYTM</a:t>
                      </a:r>
                      <a:endParaRPr kumimoji="1" lang="en-US" altLang="zh-TW" sz="18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9.6</a:t>
                      </a:r>
                      <a:endParaRPr kumimoji="1" lang="en-US" altLang="zh-TW" sz="18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4.81 semiannual = 9.62 annualized</a:t>
                      </a:r>
                      <a:endParaRPr kumimoji="1" lang="en-US" altLang="zh-TW" sz="18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842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AYTC</a:t>
                      </a:r>
                      <a:endParaRPr kumimoji="1" lang="en-US" altLang="zh-TW" sz="18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0000"/>
                          </a:solidFill>
                          <a:effectLst/>
                          <a:latin typeface="Times New Roman" pitchFamily="18" charset="0"/>
                          <a:ea typeface="新細明體" pitchFamily="18" charset="-120"/>
                          <a:cs typeface="Times New Roman" pitchFamily="18" charset="0"/>
                        </a:rPr>
                        <a:t>11.26</a:t>
                      </a:r>
                      <a:endParaRPr kumimoji="1" lang="en-US" altLang="zh-TW" sz="18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rgbClr val="000000"/>
                          </a:solidFill>
                          <a:effectLst/>
                          <a:latin typeface="Times New Roman" pitchFamily="18" charset="0"/>
                          <a:ea typeface="新細明體" pitchFamily="18" charset="-120"/>
                          <a:cs typeface="Times New Roman" pitchFamily="18" charset="0"/>
                        </a:rPr>
                        <a:t>5.63 semiannual = 11.26 annualized</a:t>
                      </a:r>
                      <a:endParaRPr kumimoji="1" lang="en-US" altLang="zh-TW" sz="18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 name="Rectangle 7"/>
          <p:cNvSpPr/>
          <p:nvPr/>
        </p:nvSpPr>
        <p:spPr>
          <a:xfrm>
            <a:off x="357158" y="1071546"/>
            <a:ext cx="8358246" cy="1569660"/>
          </a:xfrm>
          <a:prstGeom prst="rect">
            <a:avLst/>
          </a:prstGeom>
        </p:spPr>
        <p:txBody>
          <a:bodyPr wrap="square">
            <a:spAutoFit/>
          </a:bodyPr>
          <a:lstStyle/>
          <a:p>
            <a:r>
              <a:rPr lang="en-US" sz="2400" dirty="0" smtClean="0">
                <a:solidFill>
                  <a:schemeClr val="tx2"/>
                </a:solidFill>
                <a:latin typeface="Times New Roman" pitchFamily="18" charset="0"/>
                <a:cs typeface="Times New Roman" pitchFamily="18" charset="0"/>
              </a:rPr>
              <a:t>The general rule for the adjustment of semiannual compounding is to multiply </a:t>
            </a:r>
            <a:r>
              <a:rPr lang="en-US" sz="2400" i="1" dirty="0" smtClean="0">
                <a:solidFill>
                  <a:schemeClr val="tx2"/>
                </a:solidFill>
                <a:latin typeface="Times New Roman" pitchFamily="18" charset="0"/>
                <a:cs typeface="Times New Roman" pitchFamily="18" charset="0"/>
              </a:rPr>
              <a:t>n </a:t>
            </a:r>
            <a:r>
              <a:rPr lang="en-US" sz="2400" dirty="0" smtClean="0">
                <a:solidFill>
                  <a:schemeClr val="tx2"/>
                </a:solidFill>
                <a:latin typeface="Times New Roman" pitchFamily="18" charset="0"/>
                <a:cs typeface="Times New Roman" pitchFamily="18" charset="0"/>
              </a:rPr>
              <a:t>by 2 and to divide </a:t>
            </a:r>
            <a:r>
              <a:rPr lang="en-US" sz="2400" i="1" dirty="0" smtClean="0">
                <a:solidFill>
                  <a:schemeClr val="tx2"/>
                </a:solidFill>
                <a:latin typeface="Times New Roman" pitchFamily="18" charset="0"/>
                <a:cs typeface="Times New Roman" pitchFamily="18" charset="0"/>
              </a:rPr>
              <a:t>C </a:t>
            </a:r>
            <a:r>
              <a:rPr lang="en-US" sz="2400" dirty="0" smtClean="0">
                <a:solidFill>
                  <a:schemeClr val="tx2"/>
                </a:solidFill>
                <a:latin typeface="Times New Roman" pitchFamily="18" charset="0"/>
                <a:cs typeface="Times New Roman" pitchFamily="18" charset="0"/>
              </a:rPr>
              <a:t>and </a:t>
            </a:r>
            <a:r>
              <a:rPr lang="en-US" sz="2400" i="1" dirty="0" smtClean="0">
                <a:solidFill>
                  <a:schemeClr val="tx2"/>
                </a:solidFill>
                <a:latin typeface="Times New Roman" pitchFamily="18" charset="0"/>
                <a:cs typeface="Times New Roman" pitchFamily="18" charset="0"/>
              </a:rPr>
              <a:t>K</a:t>
            </a:r>
            <a:r>
              <a:rPr lang="en-US" sz="2400" dirty="0" smtClean="0">
                <a:solidFill>
                  <a:schemeClr val="tx2"/>
                </a:solidFill>
                <a:latin typeface="Times New Roman" pitchFamily="18" charset="0"/>
                <a:cs typeface="Times New Roman" pitchFamily="18" charset="0"/>
              </a:rPr>
              <a:t> by 2 in Equation (5.3). The results of these adjustments for the examples 5.3 and 5.4 are shown in Table 5-2.</a:t>
            </a:r>
            <a:endParaRPr lang="zh-TW" altLang="en-US" sz="2400" dirty="0">
              <a:solidFill>
                <a:schemeClr val="tx2"/>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a:xfrm>
            <a:off x="-19541" y="6609777"/>
            <a:ext cx="2071262" cy="275607"/>
          </a:xfrm>
        </p:spPr>
        <p:txBody>
          <a:bodyPr/>
          <a:lstStyle/>
          <a:p>
            <a:fld id="{0EC9E860-4BAA-4ED1-B9E5-6730BAFE5039}" type="slidenum">
              <a:rPr lang="en-US" altLang="zh-TW">
                <a:solidFill>
                  <a:schemeClr val="accent6">
                    <a:lumMod val="20000"/>
                    <a:lumOff val="80000"/>
                  </a:schemeClr>
                </a:solidFill>
              </a:rPr>
              <a:pPr/>
              <a:t>16</a:t>
            </a:fld>
            <a:endParaRPr lang="en-US" altLang="zh-TW" dirty="0">
              <a:solidFill>
                <a:schemeClr val="accent6">
                  <a:lumMod val="20000"/>
                  <a:lumOff val="8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8313" y="333375"/>
            <a:ext cx="7931150" cy="739775"/>
          </a:xfrm>
        </p:spPr>
        <p:txBody>
          <a:bodyPr/>
          <a:lstStyle/>
          <a:p>
            <a:r>
              <a:rPr lang="en-US" altLang="zh-TW" b="1" dirty="0" smtClean="0">
                <a:latin typeface="Times New Roman" pitchFamily="18" charset="0"/>
                <a:cs typeface="Times New Roman" pitchFamily="18" charset="0"/>
              </a:rPr>
              <a:t>5.2.3 Bond </a:t>
            </a:r>
            <a:r>
              <a:rPr lang="en-US" altLang="zh-TW" b="1" dirty="0">
                <a:latin typeface="Times New Roman" pitchFamily="18" charset="0"/>
                <a:cs typeface="Times New Roman" pitchFamily="18" charset="0"/>
              </a:rPr>
              <a:t>Beta</a:t>
            </a:r>
          </a:p>
        </p:txBody>
      </p:sp>
      <p:sp>
        <p:nvSpPr>
          <p:cNvPr id="21507" name="Rectangle 3"/>
          <p:cNvSpPr>
            <a:spLocks noGrp="1" noChangeArrowheads="1"/>
          </p:cNvSpPr>
          <p:nvPr>
            <p:ph idx="1"/>
          </p:nvPr>
        </p:nvSpPr>
        <p:spPr>
          <a:xfrm>
            <a:off x="468313" y="1268413"/>
            <a:ext cx="8229600" cy="5256212"/>
          </a:xfrm>
        </p:spPr>
        <p:txBody>
          <a:bodyPr>
            <a:normAutofit lnSpcReduction="10000"/>
          </a:bodyPr>
          <a:lstStyle/>
          <a:p>
            <a:pPr>
              <a:lnSpc>
                <a:spcPct val="90000"/>
              </a:lnSpc>
              <a:buFont typeface="Wingdings" pitchFamily="2" charset="2"/>
              <a:buNone/>
            </a:pPr>
            <a:r>
              <a:rPr lang="en-US" sz="2400" dirty="0" smtClean="0">
                <a:latin typeface="Times New Roman" pitchFamily="18" charset="0"/>
                <a:cs typeface="Times New Roman" pitchFamily="18" charset="0"/>
              </a:rPr>
              <a:t>The </a:t>
            </a:r>
            <a:r>
              <a:rPr lang="en-US" sz="2400" b="1" dirty="0" smtClean="0">
                <a:latin typeface="Times New Roman" pitchFamily="18" charset="0"/>
                <a:cs typeface="Times New Roman" pitchFamily="18" charset="0"/>
              </a:rPr>
              <a:t>bond beta</a:t>
            </a:r>
            <a:r>
              <a:rPr lang="en-US" sz="2400" dirty="0" smtClean="0">
                <a:latin typeface="Times New Roman" pitchFamily="18" charset="0"/>
                <a:cs typeface="Times New Roman" pitchFamily="18" charset="0"/>
              </a:rPr>
              <a:t> is computed similar to its counterpart, the </a:t>
            </a:r>
            <a:r>
              <a:rPr lang="en-US" sz="2400" b="1" dirty="0" smtClean="0">
                <a:latin typeface="Times New Roman" pitchFamily="18" charset="0"/>
                <a:cs typeface="Times New Roman" pitchFamily="18" charset="0"/>
              </a:rPr>
              <a:t>stock beta</a:t>
            </a:r>
            <a:r>
              <a:rPr lang="en-US" sz="2400" dirty="0" smtClean="0">
                <a:latin typeface="Times New Roman" pitchFamily="18" charset="0"/>
                <a:cs typeface="Times New Roman" pitchFamily="18" charset="0"/>
              </a:rPr>
              <a:t>.</a:t>
            </a:r>
          </a:p>
          <a:p>
            <a:pPr>
              <a:lnSpc>
                <a:spcPct val="90000"/>
              </a:lnSpc>
              <a:buFont typeface="Wingdings" pitchFamily="2" charset="2"/>
              <a:buNone/>
            </a:pPr>
            <a:endParaRPr lang="en-US" altLang="zh-TW" sz="2400" dirty="0">
              <a:latin typeface="Times New Roman" pitchFamily="18" charset="0"/>
              <a:cs typeface="Times New Roman" pitchFamily="18" charset="0"/>
            </a:endParaRPr>
          </a:p>
          <a:p>
            <a:pPr>
              <a:lnSpc>
                <a:spcPct val="90000"/>
              </a:lnSpc>
              <a:buFont typeface="Wingdings" pitchFamily="2" charset="2"/>
              <a:buNone/>
            </a:pPr>
            <a:r>
              <a:rPr lang="en-US" altLang="zh-TW" sz="2400" dirty="0">
                <a:latin typeface="Times New Roman" pitchFamily="18" charset="0"/>
                <a:cs typeface="Times New Roman" pitchFamily="18" charset="0"/>
              </a:rPr>
              <a:t>                                                       </a:t>
            </a:r>
            <a:r>
              <a:rPr lang="en-US" altLang="zh-TW" sz="2400" dirty="0" smtClean="0">
                <a:latin typeface="Times New Roman" pitchFamily="18" charset="0"/>
                <a:cs typeface="Times New Roman" pitchFamily="18" charset="0"/>
              </a:rPr>
              <a:t>                        </a:t>
            </a:r>
            <a:r>
              <a:rPr lang="en-US" altLang="zh-TW" sz="2400" dirty="0">
                <a:latin typeface="Times New Roman" pitchFamily="18" charset="0"/>
                <a:cs typeface="Times New Roman" pitchFamily="18" charset="0"/>
              </a:rPr>
              <a:t>(5.8)</a:t>
            </a:r>
          </a:p>
          <a:p>
            <a:pPr>
              <a:lnSpc>
                <a:spcPct val="90000"/>
              </a:lnSpc>
              <a:buFont typeface="Wingdings" pitchFamily="2" charset="2"/>
              <a:buNone/>
            </a:pPr>
            <a:endParaRPr lang="en-US" altLang="zh-TW" sz="2400" dirty="0">
              <a:latin typeface="Times New Roman" pitchFamily="18" charset="0"/>
              <a:cs typeface="Times New Roman" pitchFamily="18" charset="0"/>
            </a:endParaRPr>
          </a:p>
          <a:p>
            <a:pPr>
              <a:lnSpc>
                <a:spcPct val="90000"/>
              </a:lnSpc>
              <a:buFont typeface="Wingdings" pitchFamily="2" charset="2"/>
              <a:buNone/>
            </a:pPr>
            <a:endParaRPr lang="en-US" altLang="zh-TW" sz="2400" dirty="0">
              <a:latin typeface="Times New Roman" pitchFamily="18" charset="0"/>
              <a:cs typeface="Times New Roman" pitchFamily="18" charset="0"/>
            </a:endParaRPr>
          </a:p>
          <a:p>
            <a:pPr>
              <a:lnSpc>
                <a:spcPct val="90000"/>
              </a:lnSpc>
              <a:buFont typeface="Wingdings" pitchFamily="2" charset="2"/>
              <a:buNone/>
            </a:pPr>
            <a:r>
              <a:rPr lang="en-US" altLang="zh-TW" sz="2400" dirty="0">
                <a:latin typeface="Times New Roman" pitchFamily="18" charset="0"/>
                <a:cs typeface="Times New Roman" pitchFamily="18" charset="0"/>
              </a:rPr>
              <a:t>where:</a:t>
            </a:r>
          </a:p>
          <a:p>
            <a:pPr>
              <a:lnSpc>
                <a:spcPct val="90000"/>
              </a:lnSpc>
              <a:buFont typeface="Wingdings" pitchFamily="2" charset="2"/>
              <a:buNone/>
            </a:pPr>
            <a:r>
              <a:rPr lang="en-US" altLang="zh-TW" sz="2400" dirty="0">
                <a:latin typeface="Times New Roman" pitchFamily="18" charset="0"/>
                <a:cs typeface="Times New Roman" pitchFamily="18" charset="0"/>
              </a:rPr>
              <a:t>     = the estimated holding-period return on bond </a:t>
            </a:r>
            <a:r>
              <a:rPr lang="en-US" altLang="zh-TW" sz="2400" i="1" dirty="0">
                <a:latin typeface="Times New Roman" pitchFamily="18" charset="0"/>
                <a:cs typeface="Times New Roman" pitchFamily="18" charset="0"/>
              </a:rPr>
              <a:t>b</a:t>
            </a:r>
            <a:r>
              <a:rPr lang="en-US" altLang="zh-TW" sz="2400" b="1" i="1" dirty="0">
                <a:latin typeface="Times New Roman" pitchFamily="18" charset="0"/>
                <a:cs typeface="Times New Roman" pitchFamily="18" charset="0"/>
              </a:rPr>
              <a:t> </a:t>
            </a:r>
            <a:r>
              <a:rPr lang="en-US" altLang="zh-TW" sz="2400" dirty="0">
                <a:latin typeface="Times New Roman" pitchFamily="18" charset="0"/>
                <a:cs typeface="Times New Roman" pitchFamily="18" charset="0"/>
              </a:rPr>
              <a:t>at time </a:t>
            </a:r>
            <a:r>
              <a:rPr lang="en-US" altLang="zh-TW" sz="2400" i="1" dirty="0">
                <a:latin typeface="Times New Roman" pitchFamily="18" charset="0"/>
                <a:cs typeface="Times New Roman" pitchFamily="18" charset="0"/>
              </a:rPr>
              <a:t>t</a:t>
            </a:r>
            <a:r>
              <a:rPr lang="en-US" altLang="zh-TW" sz="2400" dirty="0">
                <a:latin typeface="Times New Roman" pitchFamily="18" charset="0"/>
                <a:cs typeface="Times New Roman" pitchFamily="18" charset="0"/>
              </a:rPr>
              <a:t>;</a:t>
            </a:r>
          </a:p>
          <a:p>
            <a:pPr>
              <a:lnSpc>
                <a:spcPct val="90000"/>
              </a:lnSpc>
              <a:buFont typeface="Wingdings" pitchFamily="2" charset="2"/>
              <a:buNone/>
            </a:pPr>
            <a:r>
              <a:rPr lang="en-US" altLang="zh-TW" sz="2400" dirty="0">
                <a:latin typeface="Times New Roman" pitchFamily="18" charset="0"/>
                <a:cs typeface="Times New Roman" pitchFamily="18" charset="0"/>
              </a:rPr>
              <a:t>     = the estimated holding-period return on some market </a:t>
            </a:r>
            <a:br>
              <a:rPr lang="en-US" altLang="zh-TW" sz="2400" dirty="0">
                <a:latin typeface="Times New Roman" pitchFamily="18" charset="0"/>
                <a:cs typeface="Times New Roman" pitchFamily="18" charset="0"/>
              </a:rPr>
            </a:br>
            <a:r>
              <a:rPr lang="en-US" altLang="zh-TW" sz="2400" dirty="0">
                <a:latin typeface="Times New Roman" pitchFamily="18" charset="0"/>
                <a:cs typeface="Times New Roman" pitchFamily="18" charset="0"/>
              </a:rPr>
              <a:t>    index at time </a:t>
            </a:r>
            <a:r>
              <a:rPr lang="en-US" altLang="zh-TW" sz="2400" i="1" dirty="0">
                <a:latin typeface="Times New Roman" pitchFamily="18" charset="0"/>
                <a:cs typeface="Times New Roman" pitchFamily="18" charset="0"/>
              </a:rPr>
              <a:t>t</a:t>
            </a:r>
            <a:r>
              <a:rPr lang="en-US" altLang="zh-TW" sz="2400" dirty="0">
                <a:latin typeface="Times New Roman" pitchFamily="18" charset="0"/>
                <a:cs typeface="Times New Roman" pitchFamily="18" charset="0"/>
              </a:rPr>
              <a:t>;</a:t>
            </a:r>
          </a:p>
          <a:p>
            <a:pPr>
              <a:lnSpc>
                <a:spcPct val="90000"/>
              </a:lnSpc>
              <a:buFont typeface="Wingdings" pitchFamily="2" charset="2"/>
              <a:buNone/>
            </a:pPr>
            <a:r>
              <a:rPr lang="en-US" altLang="zh-TW" sz="2400" dirty="0">
                <a:latin typeface="Times New Roman" pitchFamily="18" charset="0"/>
                <a:cs typeface="Times New Roman" pitchFamily="18" charset="0"/>
              </a:rPr>
              <a:t>     = the residual random-error term (assumed to have a </a:t>
            </a:r>
            <a:br>
              <a:rPr lang="en-US" altLang="zh-TW" sz="2400" dirty="0">
                <a:latin typeface="Times New Roman" pitchFamily="18" charset="0"/>
                <a:cs typeface="Times New Roman" pitchFamily="18" charset="0"/>
              </a:rPr>
            </a:br>
            <a:r>
              <a:rPr lang="en-US" altLang="zh-TW" sz="2400" dirty="0">
                <a:latin typeface="Times New Roman" pitchFamily="18" charset="0"/>
                <a:cs typeface="Times New Roman" pitchFamily="18" charset="0"/>
              </a:rPr>
              <a:t>    mean of zero);</a:t>
            </a:r>
          </a:p>
          <a:p>
            <a:pPr>
              <a:lnSpc>
                <a:spcPct val="90000"/>
              </a:lnSpc>
              <a:buFont typeface="Wingdings" pitchFamily="2" charset="2"/>
              <a:buNone/>
            </a:pPr>
            <a:r>
              <a:rPr lang="en-US" altLang="zh-TW" sz="2400" dirty="0">
                <a:latin typeface="Times New Roman" pitchFamily="18" charset="0"/>
                <a:cs typeface="Times New Roman" pitchFamily="18" charset="0"/>
              </a:rPr>
              <a:t>     = the regression intercept; and</a:t>
            </a:r>
          </a:p>
          <a:p>
            <a:pPr>
              <a:lnSpc>
                <a:spcPct val="90000"/>
              </a:lnSpc>
              <a:buFont typeface="Wingdings" pitchFamily="2" charset="2"/>
              <a:buNone/>
            </a:pPr>
            <a:r>
              <a:rPr lang="en-US" altLang="zh-TW" sz="2400" dirty="0">
                <a:latin typeface="Times New Roman" pitchFamily="18" charset="0"/>
                <a:cs typeface="Times New Roman" pitchFamily="18" charset="0"/>
              </a:rPr>
              <a:t>     = the bond beta.</a:t>
            </a:r>
          </a:p>
        </p:txBody>
      </p:sp>
      <p:sp>
        <p:nvSpPr>
          <p:cNvPr id="2150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1508" name="Object 4"/>
          <p:cNvGraphicFramePr>
            <a:graphicFrameLocks noChangeAspect="1"/>
          </p:cNvGraphicFramePr>
          <p:nvPr/>
        </p:nvGraphicFramePr>
        <p:xfrm>
          <a:off x="2571736" y="2214554"/>
          <a:ext cx="2901950" cy="547688"/>
        </p:xfrm>
        <a:graphic>
          <a:graphicData uri="http://schemas.openxmlformats.org/presentationml/2006/ole">
            <mc:AlternateContent xmlns:mc="http://schemas.openxmlformats.org/markup-compatibility/2006">
              <mc:Choice xmlns:v="urn:schemas-microsoft-com:vml" Requires="v">
                <p:oleObj spid="_x0000_s21544" name="Equation" r:id="rId3" imgW="1193800" imgH="228600" progId="Equation.DSMT4">
                  <p:embed/>
                </p:oleObj>
              </mc:Choice>
              <mc:Fallback>
                <p:oleObj name="Equation" r:id="rId3" imgW="1193800" imgH="228600" progId="Equation.DSMT4">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36" y="2214554"/>
                        <a:ext cx="2901950"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1" name="Rectangle 7"/>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1510" name="Object 6"/>
          <p:cNvGraphicFramePr>
            <a:graphicFrameLocks noChangeAspect="1"/>
          </p:cNvGraphicFramePr>
          <p:nvPr/>
        </p:nvGraphicFramePr>
        <p:xfrm>
          <a:off x="539750" y="3694133"/>
          <a:ext cx="395288" cy="395287"/>
        </p:xfrm>
        <a:graphic>
          <a:graphicData uri="http://schemas.openxmlformats.org/presentationml/2006/ole">
            <mc:AlternateContent xmlns:mc="http://schemas.openxmlformats.org/markup-compatibility/2006">
              <mc:Choice xmlns:v="urn:schemas-microsoft-com:vml" Requires="v">
                <p:oleObj spid="_x0000_s21545" name="Equation" r:id="rId5" imgW="215619" imgH="215619" progId="Equation.DSMT4">
                  <p:embed/>
                </p:oleObj>
              </mc:Choice>
              <mc:Fallback>
                <p:oleObj name="Equation" r:id="rId5" imgW="215619" imgH="215619" progId="Equation.DSMT4">
                  <p:embed/>
                  <p:pic>
                    <p:nvPicPr>
                      <p:cNvPr id="0"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3694133"/>
                        <a:ext cx="395288" cy="395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3" name="Rectangle 9"/>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1512" name="Object 8"/>
          <p:cNvGraphicFramePr>
            <a:graphicFrameLocks noChangeAspect="1"/>
          </p:cNvGraphicFramePr>
          <p:nvPr/>
        </p:nvGraphicFramePr>
        <p:xfrm>
          <a:off x="539750" y="4125933"/>
          <a:ext cx="431800" cy="396875"/>
        </p:xfrm>
        <a:graphic>
          <a:graphicData uri="http://schemas.openxmlformats.org/presentationml/2006/ole">
            <mc:AlternateContent xmlns:mc="http://schemas.openxmlformats.org/markup-compatibility/2006">
              <mc:Choice xmlns:v="urn:schemas-microsoft-com:vml" Requires="v">
                <p:oleObj spid="_x0000_s21546" name="Equation" r:id="rId7" imgW="241091" imgH="215713" progId="Equation.DSMT4">
                  <p:embed/>
                </p:oleObj>
              </mc:Choice>
              <mc:Fallback>
                <p:oleObj name="Equation" r:id="rId7" imgW="241091" imgH="215713" progId="Equation.DSMT4">
                  <p:embed/>
                  <p:pic>
                    <p:nvPicPr>
                      <p:cNvPr id="0" name="Picture 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125933"/>
                        <a:ext cx="431800"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5" name="Rectangle 11"/>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1514" name="Object 10"/>
          <p:cNvGraphicFramePr>
            <a:graphicFrameLocks noChangeAspect="1"/>
          </p:cNvGraphicFramePr>
          <p:nvPr/>
        </p:nvGraphicFramePr>
        <p:xfrm>
          <a:off x="611188" y="4775220"/>
          <a:ext cx="360362" cy="360363"/>
        </p:xfrm>
        <a:graphic>
          <a:graphicData uri="http://schemas.openxmlformats.org/presentationml/2006/ole">
            <mc:AlternateContent xmlns:mc="http://schemas.openxmlformats.org/markup-compatibility/2006">
              <mc:Choice xmlns:v="urn:schemas-microsoft-com:vml" Requires="v">
                <p:oleObj spid="_x0000_s21547" name="Equation" r:id="rId9" imgW="203024" imgH="203024" progId="Equation.DSMT4">
                  <p:embed/>
                </p:oleObj>
              </mc:Choice>
              <mc:Fallback>
                <p:oleObj name="Equation" r:id="rId9" imgW="203024" imgH="203024" progId="Equation.DSMT4">
                  <p:embed/>
                  <p:pic>
                    <p:nvPicPr>
                      <p:cNvPr id="0" name="Picture 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188" y="4775220"/>
                        <a:ext cx="360362"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7" name="Rectangle 13"/>
          <p:cNvSpPr>
            <a:spLocks noChangeArrowheads="1"/>
          </p:cNvSpPr>
          <p:nvPr/>
        </p:nvSpPr>
        <p:spPr bwMode="auto">
          <a:xfrm>
            <a:off x="0" y="3357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1516" name="Object 12"/>
          <p:cNvGraphicFramePr>
            <a:graphicFrameLocks noChangeAspect="1"/>
          </p:cNvGraphicFramePr>
          <p:nvPr/>
        </p:nvGraphicFramePr>
        <p:xfrm>
          <a:off x="684213" y="5424506"/>
          <a:ext cx="287337" cy="269875"/>
        </p:xfrm>
        <a:graphic>
          <a:graphicData uri="http://schemas.openxmlformats.org/presentationml/2006/ole">
            <mc:AlternateContent xmlns:mc="http://schemas.openxmlformats.org/markup-compatibility/2006">
              <mc:Choice xmlns:v="urn:schemas-microsoft-com:vml" Requires="v">
                <p:oleObj spid="_x0000_s21548" name="Equation" r:id="rId11" imgW="152334" imgH="139639" progId="Equation.DSMT4">
                  <p:embed/>
                </p:oleObj>
              </mc:Choice>
              <mc:Fallback>
                <p:oleObj name="Equation" r:id="rId11" imgW="152334" imgH="139639" progId="Equation.DSMT4">
                  <p:embed/>
                  <p:pic>
                    <p:nvPicPr>
                      <p:cNvPr id="0" name="Picture 3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4213" y="5424506"/>
                        <a:ext cx="287337" cy="269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9" name="Rectangle 15"/>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1518" name="Object 14"/>
          <p:cNvGraphicFramePr>
            <a:graphicFrameLocks noChangeAspect="1"/>
          </p:cNvGraphicFramePr>
          <p:nvPr/>
        </p:nvGraphicFramePr>
        <p:xfrm>
          <a:off x="611188" y="5711844"/>
          <a:ext cx="328612" cy="431800"/>
        </p:xfrm>
        <a:graphic>
          <a:graphicData uri="http://schemas.openxmlformats.org/presentationml/2006/ole">
            <mc:AlternateContent xmlns:mc="http://schemas.openxmlformats.org/markup-compatibility/2006">
              <mc:Choice xmlns:v="urn:schemas-microsoft-com:vml" Requires="v">
                <p:oleObj spid="_x0000_s21549" name="Equation" r:id="rId13" imgW="152268" imgH="203024" progId="Equation.DSMT4">
                  <p:embed/>
                </p:oleObj>
              </mc:Choice>
              <mc:Fallback>
                <p:oleObj name="Equation" r:id="rId13" imgW="152268" imgH="203024" progId="Equation.DSMT4">
                  <p:embed/>
                  <p:pic>
                    <p:nvPicPr>
                      <p:cNvPr id="0" name="Picture 3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1188" y="5711844"/>
                        <a:ext cx="328612"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8E962744-355C-4218-ACEF-217313CE37E0}" type="slidenum">
              <a:rPr lang="en-US" altLang="zh-TW">
                <a:solidFill>
                  <a:schemeClr val="accent6">
                    <a:lumMod val="20000"/>
                    <a:lumOff val="80000"/>
                  </a:schemeClr>
                </a:solidFill>
              </a:rPr>
              <a:pPr/>
              <a:t>17</a:t>
            </a:fld>
            <a:endParaRPr lang="en-US" altLang="zh-TW">
              <a:solidFill>
                <a:schemeClr val="accent6">
                  <a:lumMod val="20000"/>
                  <a:lumOff val="8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8313" y="285728"/>
            <a:ext cx="8002587" cy="668337"/>
          </a:xfrm>
        </p:spPr>
        <p:txBody>
          <a:bodyPr/>
          <a:lstStyle/>
          <a:p>
            <a:r>
              <a:rPr lang="en-US" altLang="zh-TW" b="1" dirty="0" smtClean="0">
                <a:latin typeface="Times New Roman" pitchFamily="18" charset="0"/>
                <a:cs typeface="Times New Roman" pitchFamily="18" charset="0"/>
              </a:rPr>
              <a:t>5.3 Bond-rating Procedures</a:t>
            </a:r>
            <a:r>
              <a:rPr lang="en-US" altLang="zh-TW" dirty="0" smtClean="0">
                <a:latin typeface="Times New Roman" pitchFamily="18" charset="0"/>
                <a:cs typeface="Times New Roman" pitchFamily="18" charset="0"/>
              </a:rPr>
              <a:t> </a:t>
            </a:r>
            <a:endParaRPr lang="en-US" altLang="zh-TW" dirty="0">
              <a:latin typeface="Times New Roman" pitchFamily="18" charset="0"/>
              <a:cs typeface="Times New Roman" pitchFamily="18" charset="0"/>
            </a:endParaRPr>
          </a:p>
        </p:txBody>
      </p:sp>
      <p:sp>
        <p:nvSpPr>
          <p:cNvPr id="22531" name="Rectangle 3"/>
          <p:cNvSpPr>
            <a:spLocks noGrp="1" noChangeArrowheads="1"/>
          </p:cNvSpPr>
          <p:nvPr>
            <p:ph type="body" sz="half" idx="1"/>
          </p:nvPr>
        </p:nvSpPr>
        <p:spPr>
          <a:xfrm>
            <a:off x="323850" y="1417626"/>
            <a:ext cx="8496300" cy="439738"/>
          </a:xfrm>
        </p:spPr>
        <p:txBody>
          <a:bodyPr>
            <a:normAutofit/>
          </a:bodyPr>
          <a:lstStyle/>
          <a:p>
            <a:pPr>
              <a:buFont typeface="Wingdings" pitchFamily="2" charset="2"/>
              <a:buNone/>
            </a:pPr>
            <a:r>
              <a:rPr lang="en-US" altLang="zh-TW" sz="2000" b="1" dirty="0">
                <a:latin typeface="Times New Roman" pitchFamily="18" charset="0"/>
                <a:cs typeface="Times New Roman" pitchFamily="18" charset="0"/>
              </a:rPr>
              <a:t>TABLE 5-2 </a:t>
            </a:r>
            <a:r>
              <a:rPr lang="en-US" altLang="zh-TW" sz="2000" dirty="0">
                <a:latin typeface="Times New Roman" pitchFamily="18" charset="0"/>
                <a:cs typeface="Times New Roman" pitchFamily="18" charset="0"/>
              </a:rPr>
              <a:t>Moody’s and Standard &amp; Poor’s Rating Categories for Bonds</a:t>
            </a:r>
          </a:p>
        </p:txBody>
      </p:sp>
      <p:graphicFrame>
        <p:nvGraphicFramePr>
          <p:cNvPr id="22795" name="Group 267"/>
          <p:cNvGraphicFramePr>
            <a:graphicFrameLocks noGrp="1"/>
          </p:cNvGraphicFramePr>
          <p:nvPr>
            <p:ph sz="half" idx="2"/>
          </p:nvPr>
        </p:nvGraphicFramePr>
        <p:xfrm>
          <a:off x="323850" y="1745954"/>
          <a:ext cx="8137525" cy="4815840"/>
        </p:xfrm>
        <a:graphic>
          <a:graphicData uri="http://schemas.openxmlformats.org/drawingml/2006/table">
            <a:tbl>
              <a:tblPr/>
              <a:tblGrid>
                <a:gridCol w="814388"/>
                <a:gridCol w="2933696"/>
                <a:gridCol w="1214446"/>
                <a:gridCol w="3174995"/>
              </a:tblGrid>
              <a:tr h="2286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Moody’s</a:t>
                      </a:r>
                      <a:endParaRPr kumimoji="1" lang="en-US" altLang="zh-TW" sz="14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4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Rating</a:t>
                      </a:r>
                      <a:endParaRPr kumimoji="1" lang="en-US" altLang="zh-TW" sz="14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Description</a:t>
                      </a:r>
                      <a:endParaRPr kumimoji="1" lang="en-US" altLang="zh-TW" sz="14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Standard</a:t>
                      </a:r>
                      <a:r>
                        <a:rPr kumimoji="1" lang="en-US" altLang="zh-TW" sz="14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 &amp;</a:t>
                      </a:r>
                      <a:endParaRPr kumimoji="1" lang="en-US" altLang="zh-TW" sz="14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4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Poor’s Rating</a:t>
                      </a:r>
                      <a:endParaRPr kumimoji="1" lang="en-US" altLang="zh-TW" sz="14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Description</a:t>
                      </a:r>
                      <a:endParaRPr kumimoji="1" lang="en-US" altLang="zh-TW" sz="14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38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Aaa</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Bonds of highest quality.</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AAA</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Bonds of highest quality.</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38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Aa</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Bonds of high quality.</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AA</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High-quality debt obligations.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A</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Bonds whose security of principal and interest is considered adequate but may be impaired in the future.</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A</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Bonds that have a strong capacity to pay interest and principal but may be susceptible to adverse effects.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Baa</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Bonds of medium grade that are neither highly protected nor poorly secured.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BBB</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Bonds that have an adequate capacity to pay interest and principal, but are more vulnerable to adverse economic conditions or changing circumstances.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Ba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Bonds of speculative quality whose future cannot be considered well assured.</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BB</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Bonds of lower medium grade with few desirable investment characteristics.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B</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Bonds that lack characteristics of a desirable investment.</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r>
              <a:tr h="2286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Caa</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Bonds in poor standing that may be defaulted.</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B &amp; CCC</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Primarily speculative bonds with great uncertainties and major risk if exposed to adverse conditions.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38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Ca</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Speculative bonds that are often in default.</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C</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Income bonds on which no interest is being paid.</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C</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Bonds with little probability of any investment value (lowest rating).</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D</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Bonds in default.</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Rectangle 4"/>
          <p:cNvSpPr/>
          <p:nvPr/>
        </p:nvSpPr>
        <p:spPr>
          <a:xfrm>
            <a:off x="285720" y="853843"/>
            <a:ext cx="8572560" cy="646331"/>
          </a:xfrm>
          <a:prstGeom prst="rect">
            <a:avLst/>
          </a:prstGeom>
        </p:spPr>
        <p:txBody>
          <a:bodyPr wrap="square">
            <a:spAutoFit/>
          </a:bodyPr>
          <a:lstStyle/>
          <a:p>
            <a:r>
              <a:rPr lang="en-US" dirty="0" smtClean="0">
                <a:solidFill>
                  <a:schemeClr val="tx2"/>
                </a:solidFill>
                <a:latin typeface="Times New Roman" pitchFamily="18" charset="0"/>
                <a:cs typeface="Times New Roman" pitchFamily="18" charset="0"/>
              </a:rPr>
              <a:t>Bonds are classified according to credit risk by three bond-rating companies: (1) Moody’s Investor Services, (2) Standard &amp; Poor’s, and (3) Fitch Investor Services.</a:t>
            </a:r>
            <a:endParaRPr lang="zh-TW" altLang="en-US" dirty="0">
              <a:solidFill>
                <a:schemeClr val="tx2"/>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a:xfrm>
            <a:off x="35496" y="6625158"/>
            <a:ext cx="2289175" cy="476250"/>
          </a:xfrm>
        </p:spPr>
        <p:txBody>
          <a:bodyPr/>
          <a:lstStyle/>
          <a:p>
            <a:fld id="{0EC9E860-4BAA-4ED1-B9E5-6730BAFE5039}" type="slidenum">
              <a:rPr lang="en-US" altLang="zh-TW">
                <a:solidFill>
                  <a:schemeClr val="accent6">
                    <a:lumMod val="20000"/>
                    <a:lumOff val="80000"/>
                  </a:schemeClr>
                </a:solidFill>
              </a:rPr>
              <a:pPr/>
              <a:t>18</a:t>
            </a:fld>
            <a:endParaRPr lang="en-US" altLang="zh-TW">
              <a:solidFill>
                <a:schemeClr val="accent6">
                  <a:lumMod val="20000"/>
                  <a:lumOff val="80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68313" y="333375"/>
            <a:ext cx="7991475" cy="881047"/>
          </a:xfrm>
        </p:spPr>
        <p:txBody>
          <a:bodyPr/>
          <a:lstStyle/>
          <a:p>
            <a:r>
              <a:rPr lang="en-US" altLang="zh-TW" b="1" dirty="0" smtClean="0">
                <a:latin typeface="Times New Roman" pitchFamily="18" charset="0"/>
                <a:cs typeface="Times New Roman" pitchFamily="18" charset="0"/>
              </a:rPr>
              <a:t>5.4 Term Structure Of Interest</a:t>
            </a:r>
            <a:endParaRPr lang="en-US" altLang="zh-TW" b="1" dirty="0">
              <a:latin typeface="Times New Roman" pitchFamily="18" charset="0"/>
              <a:cs typeface="Times New Roman" pitchFamily="18" charset="0"/>
            </a:endParaRPr>
          </a:p>
        </p:txBody>
      </p:sp>
      <p:sp>
        <p:nvSpPr>
          <p:cNvPr id="23555" name="Rectangle 3"/>
          <p:cNvSpPr>
            <a:spLocks noGrp="1" noChangeArrowheads="1"/>
          </p:cNvSpPr>
          <p:nvPr>
            <p:ph idx="1"/>
          </p:nvPr>
        </p:nvSpPr>
        <p:spPr>
          <a:xfrm>
            <a:off x="468313" y="1844675"/>
            <a:ext cx="8280400" cy="4679950"/>
          </a:xfrm>
        </p:spPr>
        <p:txBody>
          <a:bodyPr/>
          <a:lstStyle/>
          <a:p>
            <a:r>
              <a:rPr lang="en-US" altLang="zh-TW" dirty="0" smtClean="0">
                <a:latin typeface="Times New Roman" pitchFamily="18" charset="0"/>
                <a:cs typeface="Times New Roman" pitchFamily="18" charset="0"/>
              </a:rPr>
              <a:t>5.4.1 Theory</a:t>
            </a:r>
            <a:endParaRPr lang="en-US" altLang="zh-TW" dirty="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5.4.2 Estimation</a:t>
            </a:r>
            <a:endParaRPr lang="en-US" altLang="zh-TW"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8E962744-355C-4218-ACEF-217313CE37E0}" type="slidenum">
              <a:rPr lang="en-US" altLang="zh-TW">
                <a:solidFill>
                  <a:schemeClr val="accent6">
                    <a:lumMod val="20000"/>
                    <a:lumOff val="80000"/>
                  </a:schemeClr>
                </a:solidFill>
              </a:rPr>
              <a:pPr/>
              <a:t>19</a:t>
            </a:fld>
            <a:endParaRPr lang="en-US" altLang="zh-TW">
              <a:solidFill>
                <a:schemeClr val="accent6">
                  <a:lumMod val="20000"/>
                  <a:lumOff val="8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457200"/>
            <a:ext cx="8002588" cy="739775"/>
          </a:xfrm>
        </p:spPr>
        <p:txBody>
          <a:bodyPr/>
          <a:lstStyle/>
          <a:p>
            <a:r>
              <a:rPr lang="en-US" altLang="zh-TW" dirty="0">
                <a:latin typeface="Times New Roman" pitchFamily="18" charset="0"/>
                <a:cs typeface="Times New Roman" pitchFamily="18" charset="0"/>
              </a:rPr>
              <a:t>Outline</a:t>
            </a:r>
          </a:p>
        </p:txBody>
      </p:sp>
      <p:sp>
        <p:nvSpPr>
          <p:cNvPr id="7171" name="Rectangle 3"/>
          <p:cNvSpPr>
            <a:spLocks noGrp="1" noChangeArrowheads="1"/>
          </p:cNvSpPr>
          <p:nvPr>
            <p:ph idx="1"/>
          </p:nvPr>
        </p:nvSpPr>
        <p:spPr>
          <a:xfrm>
            <a:off x="323850" y="1268413"/>
            <a:ext cx="8569325" cy="5329237"/>
          </a:xfrm>
        </p:spPr>
        <p:txBody>
          <a:bodyPr>
            <a:normAutofit lnSpcReduction="10000"/>
          </a:bodyPr>
          <a:lstStyle/>
          <a:p>
            <a:pPr>
              <a:lnSpc>
                <a:spcPct val="90000"/>
              </a:lnSpc>
            </a:pPr>
            <a:r>
              <a:rPr lang="en-US" altLang="zh-TW" sz="2800" dirty="0" smtClean="0">
                <a:latin typeface="Times New Roman" pitchFamily="18" charset="0"/>
                <a:cs typeface="Times New Roman" pitchFamily="18" charset="0"/>
              </a:rPr>
              <a:t>5.1 Bond Fundamentals</a:t>
            </a:r>
          </a:p>
          <a:p>
            <a:pPr lvl="1">
              <a:lnSpc>
                <a:spcPct val="90000"/>
              </a:lnSpc>
            </a:pPr>
            <a:r>
              <a:rPr lang="en-US" altLang="zh-TW" sz="2400" dirty="0" smtClean="0">
                <a:latin typeface="Times New Roman" pitchFamily="18" charset="0"/>
                <a:cs typeface="Times New Roman" pitchFamily="18" charset="0"/>
              </a:rPr>
              <a:t>5.1.1 Type Of Issuer</a:t>
            </a:r>
          </a:p>
          <a:p>
            <a:pPr lvl="1">
              <a:lnSpc>
                <a:spcPct val="90000"/>
              </a:lnSpc>
            </a:pPr>
            <a:r>
              <a:rPr lang="en-US" altLang="zh-TW" sz="2400" dirty="0" smtClean="0">
                <a:latin typeface="Times New Roman" pitchFamily="18" charset="0"/>
                <a:cs typeface="Times New Roman" pitchFamily="18" charset="0"/>
              </a:rPr>
              <a:t>5.1.2 Bond Provisions</a:t>
            </a:r>
          </a:p>
          <a:p>
            <a:pPr>
              <a:lnSpc>
                <a:spcPct val="90000"/>
              </a:lnSpc>
            </a:pPr>
            <a:r>
              <a:rPr lang="en-US" altLang="zh-TW" sz="2800" dirty="0" smtClean="0">
                <a:latin typeface="Times New Roman" pitchFamily="18" charset="0"/>
                <a:cs typeface="Times New Roman" pitchFamily="18" charset="0"/>
              </a:rPr>
              <a:t>5.2 Bond Valuation, Bond Index, And Bond Beta</a:t>
            </a:r>
          </a:p>
          <a:p>
            <a:pPr lvl="1">
              <a:lnSpc>
                <a:spcPct val="90000"/>
              </a:lnSpc>
            </a:pPr>
            <a:r>
              <a:rPr lang="en-US" altLang="zh-TW" sz="2400" dirty="0" smtClean="0">
                <a:latin typeface="Times New Roman" pitchFamily="18" charset="0"/>
                <a:cs typeface="Times New Roman" pitchFamily="18" charset="0"/>
              </a:rPr>
              <a:t>5.2.1 Bond Valuation</a:t>
            </a:r>
          </a:p>
          <a:p>
            <a:pPr lvl="1">
              <a:lnSpc>
                <a:spcPct val="90000"/>
              </a:lnSpc>
            </a:pPr>
            <a:r>
              <a:rPr lang="en-US" altLang="zh-TW" sz="2400" dirty="0" smtClean="0">
                <a:latin typeface="Times New Roman" pitchFamily="18" charset="0"/>
                <a:cs typeface="Times New Roman" pitchFamily="18" charset="0"/>
              </a:rPr>
              <a:t>5.2.2 Bond Indices</a:t>
            </a:r>
          </a:p>
          <a:p>
            <a:pPr lvl="1">
              <a:lnSpc>
                <a:spcPct val="90000"/>
              </a:lnSpc>
            </a:pPr>
            <a:r>
              <a:rPr lang="en-US" altLang="zh-TW" sz="2400" dirty="0" smtClean="0">
                <a:latin typeface="Times New Roman" pitchFamily="18" charset="0"/>
                <a:cs typeface="Times New Roman" pitchFamily="18" charset="0"/>
              </a:rPr>
              <a:t>5.2.3 Bond Beta </a:t>
            </a:r>
          </a:p>
          <a:p>
            <a:pPr>
              <a:lnSpc>
                <a:spcPct val="90000"/>
              </a:lnSpc>
            </a:pPr>
            <a:r>
              <a:rPr lang="en-US" altLang="zh-TW" sz="2800" dirty="0" smtClean="0">
                <a:latin typeface="Times New Roman" pitchFamily="18" charset="0"/>
                <a:cs typeface="Times New Roman" pitchFamily="18" charset="0"/>
              </a:rPr>
              <a:t>5.3 Bond-rating Procedures</a:t>
            </a:r>
          </a:p>
          <a:p>
            <a:pPr>
              <a:lnSpc>
                <a:spcPct val="90000"/>
              </a:lnSpc>
            </a:pPr>
            <a:r>
              <a:rPr lang="en-US" altLang="zh-TW" sz="2800" dirty="0" smtClean="0">
                <a:latin typeface="Times New Roman" pitchFamily="18" charset="0"/>
                <a:cs typeface="Times New Roman" pitchFamily="18" charset="0"/>
              </a:rPr>
              <a:t>5.4 Term Structure Of Interest</a:t>
            </a:r>
          </a:p>
          <a:p>
            <a:pPr lvl="1">
              <a:lnSpc>
                <a:spcPct val="90000"/>
              </a:lnSpc>
            </a:pPr>
            <a:r>
              <a:rPr lang="en-US" altLang="zh-TW" sz="2400" dirty="0" smtClean="0">
                <a:latin typeface="Times New Roman" pitchFamily="18" charset="0"/>
                <a:cs typeface="Times New Roman" pitchFamily="18" charset="0"/>
              </a:rPr>
              <a:t>5.4.1 Theory</a:t>
            </a:r>
          </a:p>
          <a:p>
            <a:pPr lvl="1">
              <a:lnSpc>
                <a:spcPct val="90000"/>
              </a:lnSpc>
            </a:pPr>
            <a:r>
              <a:rPr lang="en-US" altLang="zh-TW" sz="2400" dirty="0" smtClean="0">
                <a:latin typeface="Times New Roman" pitchFamily="18" charset="0"/>
                <a:cs typeface="Times New Roman" pitchFamily="18" charset="0"/>
              </a:rPr>
              <a:t>5.4.2 Estimation</a:t>
            </a:r>
          </a:p>
          <a:p>
            <a:pPr>
              <a:lnSpc>
                <a:spcPct val="90000"/>
              </a:lnSpc>
            </a:pPr>
            <a:r>
              <a:rPr lang="en-US" altLang="zh-TW" sz="2800" dirty="0" smtClean="0">
                <a:latin typeface="Times New Roman" pitchFamily="18" charset="0"/>
                <a:cs typeface="Times New Roman" pitchFamily="18" charset="0"/>
              </a:rPr>
              <a:t>5.5 Convertible Bonds And Their Valuation</a:t>
            </a:r>
          </a:p>
          <a:p>
            <a:pPr>
              <a:lnSpc>
                <a:spcPct val="90000"/>
              </a:lnSpc>
            </a:pPr>
            <a:r>
              <a:rPr lang="en-US" altLang="zh-TW" sz="2800" dirty="0" smtClean="0">
                <a:latin typeface="Times New Roman" pitchFamily="18" charset="0"/>
                <a:cs typeface="Times New Roman" pitchFamily="18" charset="0"/>
              </a:rPr>
              <a:t>5.6 Summary</a:t>
            </a:r>
            <a:endParaRPr lang="en-US" altLang="zh-TW" sz="28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8E962744-355C-4218-ACEF-217313CE37E0}" type="slidenum">
              <a:rPr lang="en-US" altLang="zh-TW" smtClean="0">
                <a:solidFill>
                  <a:schemeClr val="accent6">
                    <a:lumMod val="20000"/>
                    <a:lumOff val="80000"/>
                  </a:schemeClr>
                </a:solidFill>
              </a:rPr>
              <a:pPr/>
              <a:t>2</a:t>
            </a:fld>
            <a:endParaRPr lang="en-US" altLang="zh-TW" dirty="0">
              <a:solidFill>
                <a:schemeClr val="accent6">
                  <a:lumMod val="20000"/>
                  <a:lumOff val="8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p:cNvPicPr>
            <a:picLocks noChangeAspect="1" noChangeArrowheads="1"/>
          </p:cNvPicPr>
          <p:nvPr/>
        </p:nvPicPr>
        <p:blipFill>
          <a:blip r:embed="rId2"/>
          <a:srcRect l="23437" t="22500" r="22916" b="19166"/>
          <a:stretch>
            <a:fillRect/>
          </a:stretch>
        </p:blipFill>
        <p:spPr bwMode="auto">
          <a:xfrm>
            <a:off x="1357290" y="2357430"/>
            <a:ext cx="6286544" cy="4272409"/>
          </a:xfrm>
          <a:prstGeom prst="rect">
            <a:avLst/>
          </a:prstGeom>
          <a:noFill/>
          <a:ln w="9525">
            <a:noFill/>
            <a:miter lim="800000"/>
            <a:headEnd/>
            <a:tailEnd/>
          </a:ln>
          <a:effectLst/>
        </p:spPr>
      </p:pic>
      <p:sp>
        <p:nvSpPr>
          <p:cNvPr id="24578" name="Rectangle 2"/>
          <p:cNvSpPr>
            <a:spLocks noGrp="1" noChangeArrowheads="1"/>
          </p:cNvSpPr>
          <p:nvPr>
            <p:ph type="title"/>
          </p:nvPr>
        </p:nvSpPr>
        <p:spPr>
          <a:xfrm>
            <a:off x="468313" y="214290"/>
            <a:ext cx="7931150" cy="739775"/>
          </a:xfrm>
        </p:spPr>
        <p:txBody>
          <a:bodyPr/>
          <a:lstStyle/>
          <a:p>
            <a:r>
              <a:rPr lang="en-US" altLang="zh-TW" b="1" dirty="0" smtClean="0">
                <a:latin typeface="Times New Roman" pitchFamily="18" charset="0"/>
                <a:cs typeface="Times New Roman" pitchFamily="18" charset="0"/>
              </a:rPr>
              <a:t>5.4.1 Theory</a:t>
            </a:r>
            <a:endParaRPr lang="en-US" altLang="zh-TW" b="1" dirty="0">
              <a:latin typeface="Times New Roman" pitchFamily="18" charset="0"/>
              <a:cs typeface="Times New Roman" pitchFamily="18" charset="0"/>
            </a:endParaRPr>
          </a:p>
        </p:txBody>
      </p:sp>
      <p:sp>
        <p:nvSpPr>
          <p:cNvPr id="24579" name="Rectangle 3"/>
          <p:cNvSpPr>
            <a:spLocks noGrp="1" noChangeArrowheads="1"/>
          </p:cNvSpPr>
          <p:nvPr>
            <p:ph idx="1"/>
          </p:nvPr>
        </p:nvSpPr>
        <p:spPr>
          <a:xfrm>
            <a:off x="485804" y="2143116"/>
            <a:ext cx="8229600" cy="504825"/>
          </a:xfrm>
        </p:spPr>
        <p:txBody>
          <a:bodyPr>
            <a:normAutofit/>
          </a:bodyPr>
          <a:lstStyle/>
          <a:p>
            <a:pPr algn="ctr">
              <a:lnSpc>
                <a:spcPct val="90000"/>
              </a:lnSpc>
              <a:buFont typeface="Wingdings" pitchFamily="2" charset="2"/>
              <a:buNone/>
            </a:pPr>
            <a:r>
              <a:rPr lang="en-US" altLang="zh-TW" sz="2400" b="1" dirty="0" smtClean="0">
                <a:latin typeface="Times New Roman" pitchFamily="18" charset="0"/>
                <a:cs typeface="Times New Roman" pitchFamily="18" charset="0"/>
              </a:rPr>
              <a:t>FIGURE 5.2</a:t>
            </a:r>
            <a:r>
              <a:rPr lang="en-US" altLang="zh-TW" sz="2400" dirty="0" smtClean="0">
                <a:latin typeface="Times New Roman" pitchFamily="18" charset="0"/>
                <a:cs typeface="Times New Roman" pitchFamily="18" charset="0"/>
              </a:rPr>
              <a:t> Yield-curve Patterns</a:t>
            </a:r>
            <a:endParaRPr lang="en-US" altLang="zh-TW" sz="2400" dirty="0">
              <a:latin typeface="Times New Roman" pitchFamily="18" charset="0"/>
              <a:cs typeface="Times New Roman" pitchFamily="18" charset="0"/>
            </a:endParaRPr>
          </a:p>
        </p:txBody>
      </p:sp>
      <p:sp>
        <p:nvSpPr>
          <p:cNvPr id="8" name="Rectangle 7"/>
          <p:cNvSpPr/>
          <p:nvPr/>
        </p:nvSpPr>
        <p:spPr>
          <a:xfrm>
            <a:off x="285720" y="808664"/>
            <a:ext cx="8572560" cy="1477328"/>
          </a:xfrm>
          <a:prstGeom prst="rect">
            <a:avLst/>
          </a:prstGeom>
        </p:spPr>
        <p:txBody>
          <a:bodyPr wrap="square">
            <a:spAutoFit/>
          </a:bodyPr>
          <a:lstStyle/>
          <a:p>
            <a:pPr>
              <a:buFont typeface="Arial" pitchFamily="34" charset="0"/>
              <a:buChar char="•"/>
            </a:pPr>
            <a:r>
              <a:rPr lang="en-US" sz="2200" dirty="0" smtClean="0">
                <a:solidFill>
                  <a:schemeClr val="tx2"/>
                </a:solidFill>
                <a:latin typeface="Times New Roman" pitchFamily="18" charset="0"/>
                <a:cs typeface="Times New Roman" pitchFamily="18" charset="0"/>
              </a:rPr>
              <a:t>The </a:t>
            </a:r>
            <a:r>
              <a:rPr lang="en-US" sz="2200" b="1" dirty="0" smtClean="0">
                <a:solidFill>
                  <a:schemeClr val="tx2"/>
                </a:solidFill>
                <a:latin typeface="Times New Roman" pitchFamily="18" charset="0"/>
                <a:cs typeface="Times New Roman" pitchFamily="18" charset="0"/>
              </a:rPr>
              <a:t>term structure of interest rates</a:t>
            </a:r>
            <a:r>
              <a:rPr lang="en-US" sz="2200" dirty="0" smtClean="0">
                <a:solidFill>
                  <a:schemeClr val="tx2"/>
                </a:solidFill>
                <a:latin typeface="Times New Roman" pitchFamily="18" charset="0"/>
                <a:cs typeface="Times New Roman" pitchFamily="18" charset="0"/>
              </a:rPr>
              <a:t> is typically described by the </a:t>
            </a:r>
            <a:r>
              <a:rPr lang="en-US" sz="2200" b="1" dirty="0" smtClean="0">
                <a:solidFill>
                  <a:schemeClr val="tx2"/>
                </a:solidFill>
                <a:latin typeface="Times New Roman" pitchFamily="18" charset="0"/>
                <a:cs typeface="Times New Roman" pitchFamily="18" charset="0"/>
              </a:rPr>
              <a:t>yield curve</a:t>
            </a:r>
            <a:r>
              <a:rPr lang="en-US" sz="2200" dirty="0" smtClean="0">
                <a:solidFill>
                  <a:schemeClr val="tx2"/>
                </a:solidFill>
                <a:latin typeface="Times New Roman" pitchFamily="18" charset="0"/>
                <a:cs typeface="Times New Roman" pitchFamily="18" charset="0"/>
              </a:rPr>
              <a:t>, a static representation of the relationship between </a:t>
            </a:r>
            <a:r>
              <a:rPr lang="en-US" sz="2200" b="1" dirty="0" smtClean="0">
                <a:solidFill>
                  <a:schemeClr val="tx2"/>
                </a:solidFill>
                <a:latin typeface="Times New Roman" pitchFamily="18" charset="0"/>
                <a:cs typeface="Times New Roman" pitchFamily="18" charset="0"/>
              </a:rPr>
              <a:t>term to maturity </a:t>
            </a:r>
            <a:r>
              <a:rPr lang="en-US" sz="2200" dirty="0" smtClean="0">
                <a:solidFill>
                  <a:schemeClr val="tx2"/>
                </a:solidFill>
                <a:latin typeface="Times New Roman" pitchFamily="18" charset="0"/>
                <a:cs typeface="Times New Roman" pitchFamily="18" charset="0"/>
              </a:rPr>
              <a:t>and </a:t>
            </a:r>
            <a:r>
              <a:rPr lang="en-US" sz="2200" b="1" dirty="0" smtClean="0">
                <a:solidFill>
                  <a:schemeClr val="tx2"/>
                </a:solidFill>
                <a:latin typeface="Times New Roman" pitchFamily="18" charset="0"/>
                <a:cs typeface="Times New Roman" pitchFamily="18" charset="0"/>
              </a:rPr>
              <a:t>YTM</a:t>
            </a:r>
            <a:r>
              <a:rPr lang="en-US" sz="2200" dirty="0" smtClean="0">
                <a:solidFill>
                  <a:schemeClr val="tx2"/>
                </a:solidFill>
                <a:latin typeface="Times New Roman" pitchFamily="18" charset="0"/>
                <a:cs typeface="Times New Roman" pitchFamily="18" charset="0"/>
              </a:rPr>
              <a:t> that exists at a given point time, within a given risk class of bonds. </a:t>
            </a:r>
            <a:endParaRPr lang="zh-TW" altLang="en-US" sz="2200" dirty="0">
              <a:solidFill>
                <a:schemeClr val="tx2"/>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8E962744-355C-4218-ACEF-217313CE37E0}" type="slidenum">
              <a:rPr lang="en-US" altLang="zh-TW">
                <a:solidFill>
                  <a:schemeClr val="accent6">
                    <a:lumMod val="20000"/>
                    <a:lumOff val="80000"/>
                  </a:schemeClr>
                </a:solidFill>
              </a:rPr>
              <a:pPr/>
              <a:t>20</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8313" y="333375"/>
            <a:ext cx="7931150" cy="739775"/>
          </a:xfrm>
        </p:spPr>
        <p:txBody>
          <a:bodyPr/>
          <a:lstStyle/>
          <a:p>
            <a:r>
              <a:rPr lang="en-US" altLang="zh-TW" dirty="0" smtClean="0">
                <a:latin typeface="Times New Roman" pitchFamily="18" charset="0"/>
                <a:cs typeface="Times New Roman" pitchFamily="18" charset="0"/>
              </a:rPr>
              <a:t>5.4.1 Theory</a:t>
            </a:r>
            <a:endParaRPr lang="en-US" altLang="zh-TW" b="1" dirty="0">
              <a:latin typeface="Times New Roman" pitchFamily="18" charset="0"/>
              <a:cs typeface="Times New Roman" pitchFamily="18" charset="0"/>
            </a:endParaRPr>
          </a:p>
        </p:txBody>
      </p:sp>
      <p:sp>
        <p:nvSpPr>
          <p:cNvPr id="27651" name="Rectangle 3"/>
          <p:cNvSpPr>
            <a:spLocks noGrp="1" noChangeArrowheads="1"/>
          </p:cNvSpPr>
          <p:nvPr>
            <p:ph idx="1"/>
          </p:nvPr>
        </p:nvSpPr>
        <p:spPr>
          <a:xfrm>
            <a:off x="468313" y="1268413"/>
            <a:ext cx="8229600" cy="5256212"/>
          </a:xfrm>
        </p:spPr>
        <p:txBody>
          <a:bodyPr>
            <a:normAutofit/>
          </a:bodyPr>
          <a:lstStyle/>
          <a:p>
            <a:r>
              <a:rPr lang="en-US" sz="2400" dirty="0" smtClean="0">
                <a:latin typeface="Times New Roman" pitchFamily="18" charset="0"/>
                <a:cs typeface="Times New Roman" pitchFamily="18" charset="0"/>
              </a:rPr>
              <a:t>The interest rate for any long-term issue can be measured as the geometric mean of the series of expected single-period interest rates leading up to the maturity period of the issue being examined as Equation (5.9):</a:t>
            </a:r>
            <a:endParaRPr lang="en-US" altLang="zh-TW" sz="2400" dirty="0">
              <a:latin typeface="Times New Roman" pitchFamily="18" charset="0"/>
              <a:cs typeface="Times New Roman" pitchFamily="18" charset="0"/>
            </a:endParaRPr>
          </a:p>
          <a:p>
            <a:pPr>
              <a:buFont typeface="Wingdings" pitchFamily="2" charset="2"/>
              <a:buNone/>
            </a:pPr>
            <a:endParaRPr lang="en-US" altLang="zh-TW" sz="2400" dirty="0">
              <a:latin typeface="Times New Roman" pitchFamily="18" charset="0"/>
              <a:cs typeface="Times New Roman" pitchFamily="18" charset="0"/>
            </a:endParaRPr>
          </a:p>
          <a:p>
            <a:pPr>
              <a:buFont typeface="Wingdings" pitchFamily="2" charset="2"/>
              <a:buNone/>
            </a:pPr>
            <a:r>
              <a:rPr lang="en-US" altLang="zh-TW" sz="2400" dirty="0">
                <a:latin typeface="Times New Roman" pitchFamily="18" charset="0"/>
                <a:cs typeface="Times New Roman" pitchFamily="18" charset="0"/>
              </a:rPr>
              <a:t>                                                          </a:t>
            </a:r>
            <a:r>
              <a:rPr lang="en-US" altLang="zh-TW" sz="2400" dirty="0" smtClean="0">
                <a:latin typeface="Times New Roman" pitchFamily="18" charset="0"/>
                <a:cs typeface="Times New Roman" pitchFamily="18" charset="0"/>
              </a:rPr>
              <a:t>                      (</a:t>
            </a:r>
            <a:r>
              <a:rPr lang="en-US" altLang="zh-TW" sz="2400" dirty="0">
                <a:latin typeface="Times New Roman" pitchFamily="18" charset="0"/>
                <a:cs typeface="Times New Roman" pitchFamily="18" charset="0"/>
              </a:rPr>
              <a:t>5.9)</a:t>
            </a:r>
          </a:p>
          <a:p>
            <a:pPr>
              <a:buFont typeface="Wingdings" pitchFamily="2" charset="2"/>
              <a:buNone/>
            </a:pPr>
            <a:endParaRPr lang="en-US" altLang="zh-TW" sz="2400" dirty="0">
              <a:latin typeface="Times New Roman" pitchFamily="18" charset="0"/>
              <a:cs typeface="Times New Roman" pitchFamily="18" charset="0"/>
            </a:endParaRPr>
          </a:p>
          <a:p>
            <a:pPr>
              <a:buFont typeface="Wingdings" pitchFamily="2" charset="2"/>
              <a:buNone/>
            </a:pPr>
            <a:endParaRPr lang="en-US" altLang="zh-TW" sz="2400" dirty="0">
              <a:latin typeface="Times New Roman" pitchFamily="18" charset="0"/>
              <a:cs typeface="Times New Roman" pitchFamily="18" charset="0"/>
            </a:endParaRPr>
          </a:p>
          <a:p>
            <a:pPr>
              <a:buFont typeface="Wingdings" pitchFamily="2" charset="2"/>
              <a:buNone/>
            </a:pPr>
            <a:r>
              <a:rPr lang="en-US" altLang="zh-TW" sz="2400" dirty="0">
                <a:latin typeface="Times New Roman" pitchFamily="18" charset="0"/>
                <a:cs typeface="Times New Roman" pitchFamily="18" charset="0"/>
              </a:rPr>
              <a:t>where:</a:t>
            </a:r>
          </a:p>
          <a:p>
            <a:pPr>
              <a:buFont typeface="Wingdings" pitchFamily="2" charset="2"/>
              <a:buNone/>
            </a:pPr>
            <a:r>
              <a:rPr lang="en-US" altLang="zh-TW" sz="2400" dirty="0">
                <a:latin typeface="Times New Roman" pitchFamily="18" charset="0"/>
                <a:cs typeface="Times New Roman" pitchFamily="18" charset="0"/>
              </a:rPr>
              <a:t>        = YTM for a bond with </a:t>
            </a:r>
            <a:r>
              <a:rPr lang="en-US" altLang="zh-TW" sz="2400" i="1" dirty="0">
                <a:latin typeface="Times New Roman" pitchFamily="18" charset="0"/>
                <a:cs typeface="Times New Roman" pitchFamily="18" charset="0"/>
              </a:rPr>
              <a:t>n</a:t>
            </a:r>
            <a:r>
              <a:rPr lang="en-US" altLang="zh-TW" sz="2400" dirty="0">
                <a:latin typeface="Times New Roman" pitchFamily="18" charset="0"/>
                <a:cs typeface="Times New Roman" pitchFamily="18" charset="0"/>
              </a:rPr>
              <a:t> years to maturity; and</a:t>
            </a:r>
          </a:p>
          <a:p>
            <a:pPr>
              <a:buFont typeface="Wingdings" pitchFamily="2" charset="2"/>
              <a:buNone/>
            </a:pPr>
            <a:r>
              <a:rPr lang="en-US" altLang="zh-TW" sz="2400" dirty="0">
                <a:latin typeface="Times New Roman" pitchFamily="18" charset="0"/>
                <a:cs typeface="Times New Roman" pitchFamily="18" charset="0"/>
              </a:rPr>
              <a:t>        = one-year forward rate that is expected to occur in </a:t>
            </a:r>
            <a:br>
              <a:rPr lang="en-US" altLang="zh-TW" sz="2400" dirty="0">
                <a:latin typeface="Times New Roman" pitchFamily="18" charset="0"/>
                <a:cs typeface="Times New Roman" pitchFamily="18" charset="0"/>
              </a:rPr>
            </a:br>
            <a:r>
              <a:rPr lang="en-US" altLang="zh-TW" sz="2400" dirty="0">
                <a:latin typeface="Times New Roman" pitchFamily="18" charset="0"/>
                <a:cs typeface="Times New Roman" pitchFamily="18" charset="0"/>
              </a:rPr>
              <a:t>       year </a:t>
            </a:r>
            <a:r>
              <a:rPr lang="en-US" altLang="zh-TW" sz="2400" i="1" dirty="0">
                <a:latin typeface="Times New Roman" pitchFamily="18" charset="0"/>
                <a:cs typeface="Times New Roman" pitchFamily="18" charset="0"/>
              </a:rPr>
              <a:t>t</a:t>
            </a:r>
            <a:r>
              <a:rPr lang="en-US" altLang="zh-TW" sz="2400" dirty="0">
                <a:latin typeface="Times New Roman" pitchFamily="18" charset="0"/>
                <a:cs typeface="Times New Roman" pitchFamily="18" charset="0"/>
              </a:rPr>
              <a:t>.</a:t>
            </a:r>
          </a:p>
        </p:txBody>
      </p:sp>
      <p:sp>
        <p:nvSpPr>
          <p:cNvPr id="27653" name="Rectangle 5"/>
          <p:cNvSpPr>
            <a:spLocks noChangeArrowheads="1"/>
          </p:cNvSpPr>
          <p:nvPr/>
        </p:nvSpPr>
        <p:spPr bwMode="auto">
          <a:xfrm>
            <a:off x="0" y="3181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7652" name="Object 4"/>
          <p:cNvGraphicFramePr>
            <a:graphicFrameLocks noChangeAspect="1"/>
          </p:cNvGraphicFramePr>
          <p:nvPr/>
        </p:nvGraphicFramePr>
        <p:xfrm>
          <a:off x="2786050" y="3071810"/>
          <a:ext cx="3095625" cy="1031875"/>
        </p:xfrm>
        <a:graphic>
          <a:graphicData uri="http://schemas.openxmlformats.org/presentationml/2006/ole">
            <mc:AlternateContent xmlns:mc="http://schemas.openxmlformats.org/markup-compatibility/2006">
              <mc:Choice xmlns:v="urn:schemas-microsoft-com:vml" Requires="v">
                <p:oleObj spid="_x0000_s27670" name="Equation" r:id="rId3" imgW="1485255" imgH="495085" progId="Equation.DSMT4">
                  <p:embed/>
                </p:oleObj>
              </mc:Choice>
              <mc:Fallback>
                <p:oleObj name="Equation" r:id="rId3" imgW="1485255" imgH="495085" progId="Equation.DSMT4">
                  <p:embed/>
                  <p:pic>
                    <p:nvPicPr>
                      <p:cNvPr id="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6050" y="3071810"/>
                        <a:ext cx="3095625" cy="1031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5" name="Rectangle 7"/>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7654" name="Object 6"/>
          <p:cNvGraphicFramePr>
            <a:graphicFrameLocks noChangeAspect="1"/>
          </p:cNvGraphicFramePr>
          <p:nvPr/>
        </p:nvGraphicFramePr>
        <p:xfrm>
          <a:off x="785786" y="5072074"/>
          <a:ext cx="334962" cy="401638"/>
        </p:xfrm>
        <a:graphic>
          <a:graphicData uri="http://schemas.openxmlformats.org/presentationml/2006/ole">
            <mc:AlternateContent xmlns:mc="http://schemas.openxmlformats.org/markup-compatibility/2006">
              <mc:Choice xmlns:v="urn:schemas-microsoft-com:vml" Requires="v">
                <p:oleObj spid="_x0000_s27671" name="Equation" r:id="rId5" imgW="190500" imgH="228600" progId="Equation.DSMT4">
                  <p:embed/>
                </p:oleObj>
              </mc:Choice>
              <mc:Fallback>
                <p:oleObj name="Equation" r:id="rId5" imgW="190500" imgH="228600" progId="Equation.DSMT4">
                  <p:embed/>
                  <p:pic>
                    <p:nvPicPr>
                      <p:cNvPr id="0"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786" y="5072074"/>
                        <a:ext cx="334962" cy="401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7" name="Rectangle 9"/>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7656" name="Object 8"/>
          <p:cNvGraphicFramePr>
            <a:graphicFrameLocks noChangeAspect="1"/>
          </p:cNvGraphicFramePr>
          <p:nvPr/>
        </p:nvGraphicFramePr>
        <p:xfrm>
          <a:off x="785786" y="5500702"/>
          <a:ext cx="274637" cy="504825"/>
        </p:xfrm>
        <a:graphic>
          <a:graphicData uri="http://schemas.openxmlformats.org/presentationml/2006/ole">
            <mc:AlternateContent xmlns:mc="http://schemas.openxmlformats.org/markup-compatibility/2006">
              <mc:Choice xmlns:v="urn:schemas-microsoft-com:vml" Requires="v">
                <p:oleObj spid="_x0000_s27672" name="Equation" r:id="rId7" imgW="126890" imgH="228402" progId="Equation.DSMT4">
                  <p:embed/>
                </p:oleObj>
              </mc:Choice>
              <mc:Fallback>
                <p:oleObj name="Equation" r:id="rId7" imgW="126890" imgH="228402" progId="Equation.DSMT4">
                  <p:embed/>
                  <p:pic>
                    <p:nvPicPr>
                      <p:cNvPr id="0"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5786" y="5500702"/>
                        <a:ext cx="274637"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8E962744-355C-4218-ACEF-217313CE37E0}" type="slidenum">
              <a:rPr lang="en-US" altLang="zh-TW">
                <a:solidFill>
                  <a:schemeClr val="accent6">
                    <a:lumMod val="20000"/>
                    <a:lumOff val="80000"/>
                  </a:schemeClr>
                </a:solidFill>
              </a:rPr>
              <a:pPr/>
              <a:t>21</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68313" y="333375"/>
            <a:ext cx="7931150" cy="739775"/>
          </a:xfrm>
        </p:spPr>
        <p:txBody>
          <a:bodyPr/>
          <a:lstStyle/>
          <a:p>
            <a:r>
              <a:rPr lang="en-US" altLang="zh-TW" b="1" dirty="0">
                <a:latin typeface="Times New Roman" pitchFamily="18" charset="0"/>
                <a:cs typeface="Times New Roman" pitchFamily="18" charset="0"/>
              </a:rPr>
              <a:t>Sample Problem 5.5</a:t>
            </a:r>
          </a:p>
        </p:txBody>
      </p:sp>
      <p:sp>
        <p:nvSpPr>
          <p:cNvPr id="28675" name="Rectangle 3"/>
          <p:cNvSpPr>
            <a:spLocks noGrp="1" noChangeArrowheads="1"/>
          </p:cNvSpPr>
          <p:nvPr>
            <p:ph idx="1"/>
          </p:nvPr>
        </p:nvSpPr>
        <p:spPr>
          <a:xfrm>
            <a:off x="468313" y="1268413"/>
            <a:ext cx="8351837" cy="5256212"/>
          </a:xfrm>
        </p:spPr>
        <p:txBody>
          <a:bodyPr>
            <a:normAutofit/>
          </a:bodyPr>
          <a:lstStyle/>
          <a:p>
            <a:r>
              <a:rPr lang="en-US" altLang="zh-TW" sz="2400" dirty="0">
                <a:latin typeface="Times New Roman" pitchFamily="18" charset="0"/>
                <a:cs typeface="Times New Roman" pitchFamily="18" charset="0"/>
              </a:rPr>
              <a:t>  </a:t>
            </a:r>
            <a:r>
              <a:rPr lang="en-US" altLang="zh-TW" sz="2400" dirty="0" smtClean="0">
                <a:latin typeface="Times New Roman" pitchFamily="18" charset="0"/>
                <a:cs typeface="Times New Roman" pitchFamily="18" charset="0"/>
              </a:rPr>
              <a:t>The forward </a:t>
            </a:r>
            <a:r>
              <a:rPr lang="en-US" altLang="zh-TW" sz="2400" dirty="0">
                <a:latin typeface="Times New Roman" pitchFamily="18" charset="0"/>
                <a:cs typeface="Times New Roman" pitchFamily="18" charset="0"/>
              </a:rPr>
              <a:t>rate      takes on the values 5 </a:t>
            </a:r>
            <a:r>
              <a:rPr lang="en-US" altLang="zh-TW" sz="2400" dirty="0" smtClean="0">
                <a:latin typeface="Times New Roman" pitchFamily="18" charset="0"/>
                <a:cs typeface="Times New Roman" pitchFamily="18" charset="0"/>
              </a:rPr>
              <a:t>%, </a:t>
            </a:r>
            <a:r>
              <a:rPr lang="en-US" altLang="zh-TW" sz="2400" dirty="0">
                <a:latin typeface="Times New Roman" pitchFamily="18" charset="0"/>
                <a:cs typeface="Times New Roman" pitchFamily="18" charset="0"/>
              </a:rPr>
              <a:t>6 </a:t>
            </a:r>
            <a:r>
              <a:rPr lang="en-US" altLang="zh-TW" sz="2400" dirty="0" smtClean="0">
                <a:latin typeface="Times New Roman" pitchFamily="18" charset="0"/>
                <a:cs typeface="Times New Roman" pitchFamily="18" charset="0"/>
              </a:rPr>
              <a:t>%, </a:t>
            </a:r>
            <a:r>
              <a:rPr lang="en-US" altLang="zh-TW" sz="2400" dirty="0">
                <a:latin typeface="Times New Roman" pitchFamily="18" charset="0"/>
                <a:cs typeface="Times New Roman" pitchFamily="18" charset="0"/>
              </a:rPr>
              <a:t>and 4 </a:t>
            </a:r>
            <a:r>
              <a:rPr lang="en-US" altLang="zh-TW" sz="2400" dirty="0" smtClean="0">
                <a:latin typeface="Times New Roman" pitchFamily="18" charset="0"/>
                <a:cs typeface="Times New Roman" pitchFamily="18" charset="0"/>
              </a:rPr>
              <a:t>% </a:t>
            </a:r>
            <a:r>
              <a:rPr lang="en-US" altLang="zh-TW" sz="2400" dirty="0">
                <a:latin typeface="Times New Roman" pitchFamily="18" charset="0"/>
                <a:cs typeface="Times New Roman" pitchFamily="18" charset="0"/>
              </a:rPr>
              <a:t>for </a:t>
            </a:r>
            <a:r>
              <a:rPr lang="en-US" altLang="zh-TW" sz="2400" i="1" dirty="0">
                <a:latin typeface="Times New Roman" pitchFamily="18" charset="0"/>
                <a:cs typeface="Times New Roman" pitchFamily="18" charset="0"/>
              </a:rPr>
              <a:t>t</a:t>
            </a:r>
            <a:r>
              <a:rPr lang="en-US" altLang="zh-TW" sz="2400" dirty="0">
                <a:latin typeface="Times New Roman" pitchFamily="18" charset="0"/>
                <a:cs typeface="Times New Roman" pitchFamily="18" charset="0"/>
              </a:rPr>
              <a:t> =1, 2, and 3, respectively. </a:t>
            </a:r>
            <a:endParaRPr lang="en-US" altLang="zh-TW" sz="2400" dirty="0" smtClean="0">
              <a:latin typeface="Times New Roman" pitchFamily="18" charset="0"/>
              <a:cs typeface="Times New Roman" pitchFamily="18" charset="0"/>
            </a:endParaRPr>
          </a:p>
          <a:p>
            <a:r>
              <a:rPr lang="en-US" altLang="zh-TW" sz="2400" dirty="0" smtClean="0">
                <a:latin typeface="Times New Roman" pitchFamily="18" charset="0"/>
                <a:cs typeface="Times New Roman" pitchFamily="18" charset="0"/>
              </a:rPr>
              <a:t>Equation </a:t>
            </a:r>
            <a:r>
              <a:rPr lang="en-US" altLang="zh-TW" sz="2400" dirty="0">
                <a:latin typeface="Times New Roman" pitchFamily="18" charset="0"/>
                <a:cs typeface="Times New Roman" pitchFamily="18" charset="0"/>
              </a:rPr>
              <a:t>(5.9) can be used to calculate the yield-to-maturity </a:t>
            </a:r>
            <a:r>
              <a:rPr lang="en-US" altLang="zh-TW" sz="2400" dirty="0" smtClean="0">
                <a:latin typeface="Times New Roman" pitchFamily="18" charset="0"/>
                <a:cs typeface="Times New Roman" pitchFamily="18" charset="0"/>
              </a:rPr>
              <a:t>rate             where </a:t>
            </a:r>
            <a:r>
              <a:rPr lang="en-US" altLang="zh-TW" sz="2400" i="1" dirty="0">
                <a:latin typeface="Times New Roman" pitchFamily="18" charset="0"/>
                <a:cs typeface="Times New Roman" pitchFamily="18" charset="0"/>
              </a:rPr>
              <a:t>n</a:t>
            </a:r>
            <a:r>
              <a:rPr lang="en-US" altLang="zh-TW" sz="2400" dirty="0">
                <a:latin typeface="Times New Roman" pitchFamily="18" charset="0"/>
                <a:cs typeface="Times New Roman" pitchFamily="18" charset="0"/>
              </a:rPr>
              <a:t> = </a:t>
            </a:r>
            <a:r>
              <a:rPr lang="en-US" altLang="zh-TW" sz="2400" dirty="0" smtClean="0">
                <a:latin typeface="Times New Roman" pitchFamily="18" charset="0"/>
                <a:cs typeface="Times New Roman" pitchFamily="18" charset="0"/>
              </a:rPr>
              <a:t>2:</a:t>
            </a:r>
            <a:endParaRPr lang="en-US" altLang="zh-TW" sz="2400" dirty="0">
              <a:latin typeface="Times New Roman" pitchFamily="18" charset="0"/>
              <a:cs typeface="Times New Roman" pitchFamily="18" charset="0"/>
            </a:endParaRPr>
          </a:p>
          <a:p>
            <a:pPr>
              <a:buFont typeface="Wingdings" pitchFamily="2" charset="2"/>
              <a:buNone/>
            </a:pPr>
            <a:endParaRPr lang="en-US" altLang="zh-TW" sz="2400" dirty="0">
              <a:latin typeface="Times New Roman" pitchFamily="18" charset="0"/>
              <a:cs typeface="Times New Roman" pitchFamily="18" charset="0"/>
            </a:endParaRPr>
          </a:p>
          <a:p>
            <a:pPr>
              <a:buFont typeface="Wingdings" pitchFamily="2" charset="2"/>
              <a:buNone/>
            </a:pPr>
            <a:endParaRPr lang="en-US" altLang="zh-TW" sz="2400" dirty="0">
              <a:latin typeface="Times New Roman" pitchFamily="18" charset="0"/>
              <a:cs typeface="Times New Roman" pitchFamily="18" charset="0"/>
            </a:endParaRPr>
          </a:p>
          <a:p>
            <a:pPr>
              <a:buFont typeface="Wingdings" pitchFamily="2" charset="2"/>
              <a:buNone/>
            </a:pPr>
            <a:endParaRPr lang="en-US" altLang="zh-TW" sz="2400" dirty="0">
              <a:latin typeface="Times New Roman" pitchFamily="18" charset="0"/>
              <a:cs typeface="Times New Roman" pitchFamily="18" charset="0"/>
            </a:endParaRPr>
          </a:p>
          <a:p>
            <a:pPr>
              <a:buFont typeface="Wingdings" pitchFamily="2" charset="2"/>
              <a:buNone/>
            </a:pPr>
            <a:endParaRPr lang="en-US" altLang="zh-TW" sz="2400" dirty="0">
              <a:latin typeface="Times New Roman" pitchFamily="18" charset="0"/>
              <a:cs typeface="Times New Roman" pitchFamily="18" charset="0"/>
            </a:endParaRPr>
          </a:p>
          <a:p>
            <a:pPr>
              <a:buFont typeface="Wingdings" pitchFamily="2" charset="2"/>
              <a:buNone/>
            </a:pPr>
            <a:endParaRPr lang="en-US" altLang="zh-TW" sz="2400" dirty="0">
              <a:latin typeface="Times New Roman" pitchFamily="18" charset="0"/>
              <a:cs typeface="Times New Roman" pitchFamily="18" charset="0"/>
            </a:endParaRPr>
          </a:p>
          <a:p>
            <a:pPr>
              <a:buFont typeface="Wingdings" pitchFamily="2" charset="2"/>
              <a:buNone/>
            </a:pPr>
            <a:endParaRPr lang="en-US" altLang="zh-TW" sz="2400" dirty="0">
              <a:latin typeface="Times New Roman" pitchFamily="18" charset="0"/>
              <a:cs typeface="Times New Roman" pitchFamily="18" charset="0"/>
            </a:endParaRPr>
          </a:p>
          <a:p>
            <a:pPr>
              <a:buFont typeface="Wingdings" pitchFamily="2" charset="2"/>
              <a:buNone/>
            </a:pPr>
            <a:r>
              <a:rPr lang="en-US" altLang="zh-TW" sz="2400" dirty="0">
                <a:latin typeface="Times New Roman" pitchFamily="18" charset="0"/>
                <a:cs typeface="Times New Roman" pitchFamily="18" charset="0"/>
              </a:rPr>
              <a:t>                                                            </a:t>
            </a:r>
          </a:p>
        </p:txBody>
      </p:sp>
      <p:sp>
        <p:nvSpPr>
          <p:cNvPr id="2867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8676" name="Object 4"/>
          <p:cNvGraphicFramePr>
            <a:graphicFrameLocks noChangeAspect="1"/>
          </p:cNvGraphicFramePr>
          <p:nvPr/>
        </p:nvGraphicFramePr>
        <p:xfrm>
          <a:off x="2928926" y="1142984"/>
          <a:ext cx="350838" cy="647700"/>
        </p:xfrm>
        <a:graphic>
          <a:graphicData uri="http://schemas.openxmlformats.org/presentationml/2006/ole">
            <mc:AlternateContent xmlns:mc="http://schemas.openxmlformats.org/markup-compatibility/2006">
              <mc:Choice xmlns:v="urn:schemas-microsoft-com:vml" Requires="v">
                <p:oleObj spid="_x0000_s28699" name="Equation" r:id="rId3" imgW="126890" imgH="228402" progId="Equation.DSMT4">
                  <p:embed/>
                </p:oleObj>
              </mc:Choice>
              <mc:Fallback>
                <p:oleObj name="Equation" r:id="rId3" imgW="126890" imgH="228402" progId="Equation.DSMT4">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926" y="1142984"/>
                        <a:ext cx="350838"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79" name="Rectangle 7"/>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8678" name="Object 6"/>
          <p:cNvGraphicFramePr>
            <a:graphicFrameLocks noChangeAspect="1"/>
          </p:cNvGraphicFramePr>
          <p:nvPr/>
        </p:nvGraphicFramePr>
        <p:xfrm>
          <a:off x="8572528" y="2071678"/>
          <a:ext cx="420687" cy="503238"/>
        </p:xfrm>
        <a:graphic>
          <a:graphicData uri="http://schemas.openxmlformats.org/presentationml/2006/ole">
            <mc:AlternateContent xmlns:mc="http://schemas.openxmlformats.org/markup-compatibility/2006">
              <mc:Choice xmlns:v="urn:schemas-microsoft-com:vml" Requires="v">
                <p:oleObj spid="_x0000_s28700" name="Equation" r:id="rId5" imgW="190500" imgH="228600" progId="Equation.DSMT4">
                  <p:embed/>
                </p:oleObj>
              </mc:Choice>
              <mc:Fallback>
                <p:oleObj name="Equation" r:id="rId5" imgW="190500" imgH="228600" progId="Equation.DSMT4">
                  <p:embed/>
                  <p:pic>
                    <p:nvPicPr>
                      <p:cNvPr id="0"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2528" y="2071678"/>
                        <a:ext cx="420687"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81" name="Rectangle 9"/>
          <p:cNvSpPr>
            <a:spLocks noChangeArrowheads="1"/>
          </p:cNvSpPr>
          <p:nvPr/>
        </p:nvSpPr>
        <p:spPr bwMode="auto">
          <a:xfrm>
            <a:off x="0" y="2947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8680" name="Object 8"/>
          <p:cNvGraphicFramePr>
            <a:graphicFrameLocks noChangeAspect="1"/>
          </p:cNvGraphicFramePr>
          <p:nvPr/>
        </p:nvGraphicFramePr>
        <p:xfrm>
          <a:off x="1428728" y="3857628"/>
          <a:ext cx="3167062" cy="1335087"/>
        </p:xfrm>
        <a:graphic>
          <a:graphicData uri="http://schemas.openxmlformats.org/presentationml/2006/ole">
            <mc:AlternateContent xmlns:mc="http://schemas.openxmlformats.org/markup-compatibility/2006">
              <mc:Choice xmlns:v="urn:schemas-microsoft-com:vml" Requires="v">
                <p:oleObj spid="_x0000_s28701" name="Equation" r:id="rId7" imgW="1803240" imgH="761760" progId="Equation.DSMT4">
                  <p:embed/>
                </p:oleObj>
              </mc:Choice>
              <mc:Fallback>
                <p:oleObj name="Equation" r:id="rId7" imgW="1803240" imgH="761760" progId="Equation.DSMT4">
                  <p:embed/>
                  <p:pic>
                    <p:nvPicPr>
                      <p:cNvPr id="0" name="Picture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28728" y="3857628"/>
                        <a:ext cx="3167062" cy="1335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83" name="Rectangle 11"/>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28700" name="Picture 28" descr="chapter5 Figure5-3"/>
          <p:cNvPicPr>
            <a:picLocks noChangeAspect="1" noChangeArrowheads="1"/>
          </p:cNvPicPr>
          <p:nvPr/>
        </p:nvPicPr>
        <p:blipFill>
          <a:blip r:embed="rId9"/>
          <a:srcRect/>
          <a:stretch>
            <a:fillRect/>
          </a:stretch>
        </p:blipFill>
        <p:spPr bwMode="auto">
          <a:xfrm>
            <a:off x="4929190" y="3357562"/>
            <a:ext cx="3622675" cy="26241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Slide Number Placeholder 1"/>
          <p:cNvSpPr>
            <a:spLocks noGrp="1"/>
          </p:cNvSpPr>
          <p:nvPr>
            <p:ph type="sldNum" sz="quarter" idx="12"/>
          </p:nvPr>
        </p:nvSpPr>
        <p:spPr/>
        <p:txBody>
          <a:bodyPr/>
          <a:lstStyle/>
          <a:p>
            <a:fld id="{8E962744-355C-4218-ACEF-217313CE37E0}" type="slidenum">
              <a:rPr lang="en-US" altLang="zh-TW">
                <a:solidFill>
                  <a:schemeClr val="accent6">
                    <a:lumMod val="20000"/>
                    <a:lumOff val="80000"/>
                  </a:schemeClr>
                </a:solidFill>
              </a:rPr>
              <a:pPr/>
              <a:t>22</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8313" y="333375"/>
            <a:ext cx="7931150" cy="739775"/>
          </a:xfrm>
        </p:spPr>
        <p:txBody>
          <a:bodyPr/>
          <a:lstStyle/>
          <a:p>
            <a:r>
              <a:rPr lang="en-US" altLang="zh-TW" b="1" dirty="0">
                <a:latin typeface="Times New Roman" pitchFamily="18" charset="0"/>
                <a:cs typeface="Times New Roman" pitchFamily="18" charset="0"/>
              </a:rPr>
              <a:t>Sample Problem 5.6</a:t>
            </a:r>
          </a:p>
        </p:txBody>
      </p:sp>
      <p:sp>
        <p:nvSpPr>
          <p:cNvPr id="30723" name="Rectangle 3"/>
          <p:cNvSpPr>
            <a:spLocks noGrp="1" noChangeArrowheads="1"/>
          </p:cNvSpPr>
          <p:nvPr>
            <p:ph idx="1"/>
          </p:nvPr>
        </p:nvSpPr>
        <p:spPr>
          <a:xfrm>
            <a:off x="500034" y="1142984"/>
            <a:ext cx="8229600" cy="5256212"/>
          </a:xfrm>
        </p:spPr>
        <p:txBody>
          <a:bodyPr>
            <a:normAutofit/>
          </a:bodyPr>
          <a:lstStyle/>
          <a:p>
            <a:pPr>
              <a:buFont typeface="Wingdings" pitchFamily="2" charset="2"/>
              <a:buNone/>
            </a:pPr>
            <a:r>
              <a:rPr lang="en-US" sz="2400" dirty="0" smtClean="0">
                <a:latin typeface="Times New Roman" pitchFamily="18" charset="0"/>
                <a:cs typeface="Times New Roman" pitchFamily="18" charset="0"/>
              </a:rPr>
              <a:t>We also can use rates available on existing issue of varying maturities to estimate implied one-year yields as Equation (5.10):</a:t>
            </a:r>
            <a:endParaRPr lang="en-US" altLang="zh-TW" sz="2400" dirty="0" smtClean="0">
              <a:latin typeface="Times New Roman" pitchFamily="18" charset="0"/>
              <a:cs typeface="Times New Roman" pitchFamily="18" charset="0"/>
            </a:endParaRPr>
          </a:p>
          <a:p>
            <a:pPr algn="r">
              <a:buFont typeface="Wingdings" pitchFamily="2" charset="2"/>
              <a:buNone/>
            </a:pPr>
            <a:r>
              <a:rPr lang="en-US" altLang="zh-TW" sz="2400" dirty="0" smtClean="0">
                <a:latin typeface="Times New Roman" pitchFamily="18" charset="0"/>
                <a:cs typeface="Times New Roman" pitchFamily="18" charset="0"/>
              </a:rPr>
              <a:t> (5.10)    </a:t>
            </a:r>
          </a:p>
          <a:p>
            <a:pPr>
              <a:buFont typeface="Wingdings" pitchFamily="2" charset="2"/>
              <a:buNone/>
            </a:pPr>
            <a:endParaRPr lang="en-US" altLang="zh-TW" sz="2400" dirty="0" smtClean="0">
              <a:latin typeface="Times New Roman" pitchFamily="18" charset="0"/>
              <a:cs typeface="Times New Roman" pitchFamily="18" charset="0"/>
            </a:endParaRPr>
          </a:p>
          <a:p>
            <a:pPr>
              <a:buFont typeface="Wingdings" pitchFamily="2" charset="2"/>
              <a:buNone/>
            </a:pPr>
            <a:r>
              <a:rPr lang="en-US" altLang="zh-TW" sz="2400" dirty="0" smtClean="0">
                <a:latin typeface="Times New Roman" pitchFamily="18" charset="0"/>
                <a:cs typeface="Times New Roman" pitchFamily="18" charset="0"/>
              </a:rPr>
              <a:t>If </a:t>
            </a:r>
            <a:r>
              <a:rPr lang="en-US" altLang="zh-TW" sz="2400" dirty="0">
                <a:latin typeface="Times New Roman" pitchFamily="18" charset="0"/>
                <a:cs typeface="Times New Roman" pitchFamily="18" charset="0"/>
              </a:rPr>
              <a:t>six-year Treasury bonds have a current YTM of 9 </a:t>
            </a:r>
            <a:r>
              <a:rPr lang="en-US" altLang="zh-TW" sz="2400" dirty="0" smtClean="0">
                <a:latin typeface="Times New Roman" pitchFamily="18" charset="0"/>
                <a:cs typeface="Times New Roman" pitchFamily="18" charset="0"/>
              </a:rPr>
              <a:t>% </a:t>
            </a:r>
            <a:r>
              <a:rPr lang="en-US" altLang="zh-TW" sz="2400" dirty="0">
                <a:latin typeface="Times New Roman" pitchFamily="18" charset="0"/>
                <a:cs typeface="Times New Roman" pitchFamily="18" charset="0"/>
              </a:rPr>
              <a:t>and five-year Treasury bonds have a current YTM of 8 </a:t>
            </a:r>
            <a:r>
              <a:rPr lang="en-US" altLang="zh-TW" sz="2400" dirty="0" smtClean="0">
                <a:latin typeface="Times New Roman" pitchFamily="18" charset="0"/>
                <a:cs typeface="Times New Roman" pitchFamily="18" charset="0"/>
              </a:rPr>
              <a:t>%, </a:t>
            </a:r>
            <a:r>
              <a:rPr lang="en-US" altLang="zh-TW" sz="2400" dirty="0">
                <a:latin typeface="Times New Roman" pitchFamily="18" charset="0"/>
                <a:cs typeface="Times New Roman" pitchFamily="18" charset="0"/>
              </a:rPr>
              <a:t>the implied one-year forward rate expected in year six would be</a:t>
            </a:r>
            <a:r>
              <a:rPr lang="en-US" altLang="zh-TW" dirty="0">
                <a:latin typeface="Times New Roman" pitchFamily="18" charset="0"/>
                <a:cs typeface="Times New Roman" pitchFamily="18" charset="0"/>
              </a:rPr>
              <a:t> </a:t>
            </a:r>
          </a:p>
          <a:p>
            <a:pPr>
              <a:buFont typeface="Wingdings" pitchFamily="2" charset="2"/>
              <a:buNone/>
            </a:pPr>
            <a:endParaRPr lang="en-US" altLang="zh-TW" dirty="0">
              <a:latin typeface="Times New Roman" pitchFamily="18" charset="0"/>
              <a:cs typeface="Times New Roman" pitchFamily="18" charset="0"/>
            </a:endParaRPr>
          </a:p>
        </p:txBody>
      </p:sp>
      <p:sp>
        <p:nvSpPr>
          <p:cNvPr id="3072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0724" name="Object 4"/>
          <p:cNvGraphicFramePr>
            <a:graphicFrameLocks noChangeAspect="1"/>
          </p:cNvGraphicFramePr>
          <p:nvPr/>
        </p:nvGraphicFramePr>
        <p:xfrm>
          <a:off x="2928926" y="4429132"/>
          <a:ext cx="3643338" cy="872228"/>
        </p:xfrm>
        <a:graphic>
          <a:graphicData uri="http://schemas.openxmlformats.org/presentationml/2006/ole">
            <mc:AlternateContent xmlns:mc="http://schemas.openxmlformats.org/markup-compatibility/2006">
              <mc:Choice xmlns:v="urn:schemas-microsoft-com:vml" Requires="v">
                <p:oleObj spid="_x0000_s30737" name="Equation" r:id="rId3" imgW="1866600" imgH="444240" progId="Equation.DSMT4">
                  <p:embed/>
                </p:oleObj>
              </mc:Choice>
              <mc:Fallback>
                <p:oleObj name="Equation" r:id="rId3" imgW="1866600" imgH="444240" progId="Equation.DSMT4">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926" y="4429132"/>
                        <a:ext cx="3643338" cy="8722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0736" name="Object 16"/>
          <p:cNvGraphicFramePr>
            <a:graphicFrameLocks noChangeAspect="1"/>
          </p:cNvGraphicFramePr>
          <p:nvPr/>
        </p:nvGraphicFramePr>
        <p:xfrm>
          <a:off x="3214678" y="2071678"/>
          <a:ext cx="2714644" cy="900877"/>
        </p:xfrm>
        <a:graphic>
          <a:graphicData uri="http://schemas.openxmlformats.org/presentationml/2006/ole">
            <mc:AlternateContent xmlns:mc="http://schemas.openxmlformats.org/markup-compatibility/2006">
              <mc:Choice xmlns:v="urn:schemas-microsoft-com:vml" Requires="v">
                <p:oleObj spid="_x0000_s30738" name="Equation" r:id="rId5" imgW="1371600" imgH="457200" progId="Equation.DSMT4">
                  <p:embed/>
                </p:oleObj>
              </mc:Choice>
              <mc:Fallback>
                <p:oleObj name="Equation" r:id="rId5" imgW="1371600" imgH="457200" progId="Equation.DSMT4">
                  <p:embed/>
                  <p:pic>
                    <p:nvPicPr>
                      <p:cNvPr id="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4678" y="2071678"/>
                        <a:ext cx="2714644" cy="9008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8E962744-355C-4218-ACEF-217313CE37E0}" type="slidenum">
              <a:rPr lang="en-US" altLang="zh-TW">
                <a:solidFill>
                  <a:schemeClr val="accent6">
                    <a:lumMod val="20000"/>
                    <a:lumOff val="80000"/>
                  </a:schemeClr>
                </a:solidFill>
              </a:rPr>
              <a:pPr/>
              <a:t>23</a:t>
            </a:fld>
            <a:endParaRPr lang="en-US" altLang="zh-TW">
              <a:solidFill>
                <a:schemeClr val="accent6">
                  <a:lumMod val="20000"/>
                  <a:lumOff val="80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Liquidity-preference theory</a:t>
            </a:r>
            <a:endParaRPr lang="zh-TW" altLang="en-US" dirty="0"/>
          </a:p>
        </p:txBody>
      </p:sp>
      <p:sp>
        <p:nvSpPr>
          <p:cNvPr id="3" name="Content Placeholder 2"/>
          <p:cNvSpPr>
            <a:spLocks noGrp="1"/>
          </p:cNvSpPr>
          <p:nvPr>
            <p:ph idx="1"/>
          </p:nvPr>
        </p:nvSpPr>
        <p:spPr/>
        <p:txBody>
          <a:bodyPr>
            <a:normAutofit fontScale="92500" lnSpcReduction="20000"/>
          </a:bodyPr>
          <a:lstStyle/>
          <a:p>
            <a:r>
              <a:rPr lang="en-US" dirty="0" smtClean="0">
                <a:latin typeface="Times New Roman" pitchFamily="18" charset="0"/>
                <a:cs typeface="Times New Roman" pitchFamily="18" charset="0"/>
              </a:rPr>
              <a:t>The liquidity-preference theory can be considered to be another version of the expectations theory with investors’ risk aversion assumed at margin.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That is, investors are assumed to view long-term maturities as inherently riskier than short-term maturities.</a:t>
            </a:r>
          </a:p>
          <a:p>
            <a:endParaRPr lang="en-US" altLang="zh-TW" dirty="0" smtClean="0">
              <a:latin typeface="Times New Roman" pitchFamily="18" charset="0"/>
              <a:cs typeface="Times New Roman" pitchFamily="18" charset="0"/>
            </a:endParaRPr>
          </a:p>
          <a:p>
            <a:pPr algn="r"/>
            <a:r>
              <a:rPr lang="en-US" altLang="zh-TW" dirty="0" smtClean="0">
                <a:latin typeface="Times New Roman" pitchFamily="18" charset="0"/>
                <a:cs typeface="Times New Roman" pitchFamily="18" charset="0"/>
              </a:rPr>
              <a:t> (5.11) </a:t>
            </a:r>
          </a:p>
          <a:p>
            <a:r>
              <a:rPr lang="en-US" altLang="zh-TW" dirty="0" smtClean="0">
                <a:latin typeface="Times New Roman" pitchFamily="18" charset="0"/>
                <a:cs typeface="Times New Roman" pitchFamily="18" charset="0"/>
              </a:rPr>
              <a:t>in which       is the liquidity premium demanded by investors and increases as t increases from 1 to n.</a:t>
            </a:r>
          </a:p>
          <a:p>
            <a:endParaRPr lang="zh-TW" altLang="en-US" dirty="0">
              <a:latin typeface="Times New Roman" pitchFamily="18" charset="0"/>
              <a:cs typeface="Times New Roman" pitchFamily="18" charset="0"/>
            </a:endParaRPr>
          </a:p>
        </p:txBody>
      </p:sp>
      <p:graphicFrame>
        <p:nvGraphicFramePr>
          <p:cNvPr id="69634" name="Object 2"/>
          <p:cNvGraphicFramePr>
            <a:graphicFrameLocks noChangeAspect="1"/>
          </p:cNvGraphicFramePr>
          <p:nvPr/>
        </p:nvGraphicFramePr>
        <p:xfrm>
          <a:off x="2571736" y="3786190"/>
          <a:ext cx="3286125" cy="935038"/>
        </p:xfrm>
        <a:graphic>
          <a:graphicData uri="http://schemas.openxmlformats.org/presentationml/2006/ole">
            <mc:AlternateContent xmlns:mc="http://schemas.openxmlformats.org/markup-compatibility/2006">
              <mc:Choice xmlns:v="urn:schemas-microsoft-com:vml" Requires="v">
                <p:oleObj spid="_x0000_s69642" name="Equation" r:id="rId3" imgW="1739880" imgH="495000" progId="Equation.DSMT4">
                  <p:embed/>
                </p:oleObj>
              </mc:Choice>
              <mc:Fallback>
                <p:oleObj name="Equation" r:id="rId3" imgW="1739880" imgH="495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36" y="3786190"/>
                        <a:ext cx="3286125" cy="935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69635" name="Object 3"/>
          <p:cNvGraphicFramePr>
            <a:graphicFrameLocks noChangeAspect="1"/>
          </p:cNvGraphicFramePr>
          <p:nvPr/>
        </p:nvGraphicFramePr>
        <p:xfrm>
          <a:off x="0" y="0"/>
          <a:ext cx="161925" cy="228600"/>
        </p:xfrm>
        <a:graphic>
          <a:graphicData uri="http://schemas.openxmlformats.org/presentationml/2006/ole">
            <mc:AlternateContent xmlns:mc="http://schemas.openxmlformats.org/markup-compatibility/2006">
              <mc:Choice xmlns:v="urn:schemas-microsoft-com:vml" Requires="v">
                <p:oleObj spid="_x0000_s69643" name="Equation" r:id="rId5" imgW="165028" imgH="228501" progId="Equation.DSMT4">
                  <p:embed/>
                </p:oleObj>
              </mc:Choice>
              <mc:Fallback>
                <p:oleObj name="Equation" r:id="rId5" imgW="165028" imgH="228501"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6192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6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69637" name="Object 5"/>
          <p:cNvGraphicFramePr>
            <a:graphicFrameLocks noChangeAspect="1"/>
          </p:cNvGraphicFramePr>
          <p:nvPr/>
        </p:nvGraphicFramePr>
        <p:xfrm>
          <a:off x="0" y="0"/>
          <a:ext cx="161925" cy="228600"/>
        </p:xfrm>
        <a:graphic>
          <a:graphicData uri="http://schemas.openxmlformats.org/presentationml/2006/ole">
            <mc:AlternateContent xmlns:mc="http://schemas.openxmlformats.org/markup-compatibility/2006">
              <mc:Choice xmlns:v="urn:schemas-microsoft-com:vml" Requires="v">
                <p:oleObj spid="_x0000_s69644" name="Equation" r:id="rId7" imgW="165028" imgH="228501" progId="Equation.DSMT4">
                  <p:embed/>
                </p:oleObj>
              </mc:Choice>
              <mc:Fallback>
                <p:oleObj name="Equation" r:id="rId7" imgW="165028" imgH="228501"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6192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64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69639" name="Object 7"/>
          <p:cNvGraphicFramePr>
            <a:graphicFrameLocks noChangeAspect="1"/>
          </p:cNvGraphicFramePr>
          <p:nvPr/>
        </p:nvGraphicFramePr>
        <p:xfrm>
          <a:off x="0" y="0"/>
          <a:ext cx="161925" cy="228600"/>
        </p:xfrm>
        <a:graphic>
          <a:graphicData uri="http://schemas.openxmlformats.org/presentationml/2006/ole">
            <mc:AlternateContent xmlns:mc="http://schemas.openxmlformats.org/markup-compatibility/2006">
              <mc:Choice xmlns:v="urn:schemas-microsoft-com:vml" Requires="v">
                <p:oleObj spid="_x0000_s69645" name="Equation" r:id="rId8" imgW="165028" imgH="228501" progId="Equation.DSMT4">
                  <p:embed/>
                </p:oleObj>
              </mc:Choice>
              <mc:Fallback>
                <p:oleObj name="Equation" r:id="rId8" imgW="165028" imgH="228501"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6192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641" name="Object 9"/>
          <p:cNvGraphicFramePr>
            <a:graphicFrameLocks noChangeAspect="1"/>
          </p:cNvGraphicFramePr>
          <p:nvPr/>
        </p:nvGraphicFramePr>
        <p:xfrm>
          <a:off x="2214546" y="4857759"/>
          <a:ext cx="357190" cy="494571"/>
        </p:xfrm>
        <a:graphic>
          <a:graphicData uri="http://schemas.openxmlformats.org/presentationml/2006/ole">
            <mc:AlternateContent xmlns:mc="http://schemas.openxmlformats.org/markup-compatibility/2006">
              <mc:Choice xmlns:v="urn:schemas-microsoft-com:vml" Requires="v">
                <p:oleObj spid="_x0000_s69646" name="Equation" r:id="rId9" imgW="164880" imgH="228600" progId="Equation.DSMT4">
                  <p:embed/>
                </p:oleObj>
              </mc:Choice>
              <mc:Fallback>
                <p:oleObj name="Equation" r:id="rId9" imgW="164880" imgH="228600" progId="Equation.DSMT4">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14546" y="4857759"/>
                        <a:ext cx="357190" cy="49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8E962744-355C-4218-ACEF-217313CE37E0}" type="slidenum">
              <a:rPr lang="en-US" altLang="zh-TW">
                <a:solidFill>
                  <a:schemeClr val="accent6">
                    <a:lumMod val="20000"/>
                    <a:lumOff val="80000"/>
                  </a:schemeClr>
                </a:solidFill>
              </a:rPr>
              <a:pPr/>
              <a:t>24</a:t>
            </a:fld>
            <a:endParaRPr lang="en-US" altLang="zh-TW">
              <a:solidFill>
                <a:schemeClr val="accent6">
                  <a:lumMod val="20000"/>
                  <a:lumOff val="80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8313" y="285728"/>
            <a:ext cx="7931150" cy="739775"/>
          </a:xfrm>
        </p:spPr>
        <p:txBody>
          <a:bodyPr/>
          <a:lstStyle/>
          <a:p>
            <a:r>
              <a:rPr lang="en-US" altLang="zh-TW" b="1" dirty="0" smtClean="0">
                <a:latin typeface="Times New Roman" pitchFamily="18" charset="0"/>
                <a:cs typeface="Times New Roman" pitchFamily="18" charset="0"/>
              </a:rPr>
              <a:t>5.4.2 Estimation</a:t>
            </a:r>
            <a:endParaRPr lang="en-US" altLang="zh-TW" b="1" dirty="0">
              <a:latin typeface="Times New Roman" pitchFamily="18" charset="0"/>
              <a:cs typeface="Times New Roman" pitchFamily="18" charset="0"/>
            </a:endParaRPr>
          </a:p>
        </p:txBody>
      </p:sp>
      <p:sp>
        <p:nvSpPr>
          <p:cNvPr id="31747" name="Rectangle 3"/>
          <p:cNvSpPr>
            <a:spLocks noGrp="1" noChangeArrowheads="1"/>
          </p:cNvSpPr>
          <p:nvPr>
            <p:ph idx="1"/>
          </p:nvPr>
        </p:nvSpPr>
        <p:spPr>
          <a:xfrm>
            <a:off x="468313" y="857232"/>
            <a:ext cx="8229600" cy="1947859"/>
          </a:xfrm>
        </p:spPr>
        <p:txBody>
          <a:bodyPr>
            <a:normAutofit lnSpcReduction="10000"/>
          </a:bodyPr>
          <a:lstStyle/>
          <a:p>
            <a:r>
              <a:rPr lang="en-US" sz="2400" dirty="0" smtClean="0">
                <a:latin typeface="Times New Roman" pitchFamily="18" charset="0"/>
                <a:cs typeface="Times New Roman" pitchFamily="18" charset="0"/>
              </a:rPr>
              <a:t>There are two methods that can be used to estimate yield curves: (1) the </a:t>
            </a:r>
            <a:r>
              <a:rPr lang="en-US" sz="2400" b="1" dirty="0" smtClean="0">
                <a:latin typeface="Times New Roman" pitchFamily="18" charset="0"/>
                <a:cs typeface="Times New Roman" pitchFamily="18" charset="0"/>
              </a:rPr>
              <a:t>freehand method </a:t>
            </a:r>
            <a:r>
              <a:rPr lang="en-US" sz="2400" dirty="0" smtClean="0">
                <a:latin typeface="Times New Roman" pitchFamily="18" charset="0"/>
                <a:cs typeface="Times New Roman" pitchFamily="18" charset="0"/>
              </a:rPr>
              <a:t>and (2) the </a:t>
            </a:r>
            <a:r>
              <a:rPr lang="en-US" sz="2400" b="1" dirty="0" smtClean="0">
                <a:latin typeface="Times New Roman" pitchFamily="18" charset="0"/>
                <a:cs typeface="Times New Roman" pitchFamily="18" charset="0"/>
              </a:rPr>
              <a:t>regression method.</a:t>
            </a:r>
            <a:endParaRPr lang="zh-TW" altLang="en-US" sz="2400" dirty="0" smtClean="0">
              <a:latin typeface="Times New Roman" pitchFamily="18" charset="0"/>
              <a:cs typeface="Times New Roman" pitchFamily="18" charset="0"/>
            </a:endParaRPr>
          </a:p>
          <a:p>
            <a:pPr>
              <a:buFont typeface="Wingdings" pitchFamily="2" charset="2"/>
              <a:buNone/>
            </a:pPr>
            <a:endParaRPr lang="en-US" altLang="zh-TW" sz="2400" b="1"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a:t>
            </a:r>
            <a:r>
              <a:rPr lang="en-US" sz="2400" b="1" dirty="0" smtClean="0">
                <a:latin typeface="Times New Roman" pitchFamily="18" charset="0"/>
                <a:cs typeface="Times New Roman" pitchFamily="18" charset="0"/>
              </a:rPr>
              <a:t>freehand method</a:t>
            </a:r>
            <a:r>
              <a:rPr lang="en-US" sz="2400" dirty="0" smtClean="0">
                <a:latin typeface="Times New Roman" pitchFamily="18" charset="0"/>
                <a:cs typeface="Times New Roman" pitchFamily="18" charset="0"/>
              </a:rPr>
              <a:t> for estimating the yield curve simply involves drawing a curve through the scatter plot of Figure 5-4.</a:t>
            </a:r>
            <a:endParaRPr lang="en-US" altLang="zh-TW" sz="2400" b="1" dirty="0" smtClean="0">
              <a:latin typeface="Times New Roman" pitchFamily="18" charset="0"/>
              <a:cs typeface="Times New Roman" pitchFamily="18" charset="0"/>
            </a:endParaRPr>
          </a:p>
        </p:txBody>
      </p:sp>
      <p:pic>
        <p:nvPicPr>
          <p:cNvPr id="62465" name="Chart 4"/>
          <p:cNvPicPr>
            <a:picLocks noChangeArrowheads="1"/>
          </p:cNvPicPr>
          <p:nvPr/>
        </p:nvPicPr>
        <p:blipFill>
          <a:blip r:embed="rId2"/>
          <a:srcRect b="-61"/>
          <a:stretch>
            <a:fillRect/>
          </a:stretch>
        </p:blipFill>
        <p:spPr bwMode="auto">
          <a:xfrm>
            <a:off x="3786182" y="2786058"/>
            <a:ext cx="5143472" cy="3857652"/>
          </a:xfrm>
          <a:prstGeom prst="rect">
            <a:avLst/>
          </a:prstGeom>
          <a:noFill/>
          <a:ln w="9525">
            <a:noFill/>
            <a:miter lim="800000"/>
            <a:headEnd/>
            <a:tailEnd/>
          </a:ln>
        </p:spPr>
      </p:pic>
      <p:sp>
        <p:nvSpPr>
          <p:cNvPr id="6" name="Rectangle 5"/>
          <p:cNvSpPr/>
          <p:nvPr/>
        </p:nvSpPr>
        <p:spPr>
          <a:xfrm>
            <a:off x="357158" y="3214686"/>
            <a:ext cx="3214710" cy="1477328"/>
          </a:xfrm>
          <a:prstGeom prst="rect">
            <a:avLst/>
          </a:prstGeom>
        </p:spPr>
        <p:txBody>
          <a:bodyPr wrap="square">
            <a:spAutoFit/>
          </a:bodyPr>
          <a:lstStyle/>
          <a:p>
            <a:r>
              <a:rPr lang="en-US" altLang="zh-TW" b="1" dirty="0" smtClean="0">
                <a:solidFill>
                  <a:schemeClr val="tx2"/>
                </a:solidFill>
                <a:latin typeface="Times New Roman" pitchFamily="18" charset="0"/>
                <a:cs typeface="Times New Roman" pitchFamily="18" charset="0"/>
              </a:rPr>
              <a:t>Figure 5.4</a:t>
            </a:r>
            <a:r>
              <a:rPr lang="en-US" altLang="zh-TW" dirty="0" smtClean="0">
                <a:solidFill>
                  <a:schemeClr val="tx2"/>
                </a:solidFill>
                <a:latin typeface="Times New Roman" pitchFamily="18" charset="0"/>
                <a:cs typeface="Times New Roman" pitchFamily="18" charset="0"/>
              </a:rPr>
              <a:t> </a:t>
            </a:r>
            <a:r>
              <a:rPr lang="en-US" dirty="0" smtClean="0">
                <a:solidFill>
                  <a:schemeClr val="tx2"/>
                </a:solidFill>
                <a:latin typeface="Times New Roman" pitchFamily="18" charset="0"/>
                <a:cs typeface="Times New Roman" pitchFamily="18" charset="0"/>
              </a:rPr>
              <a:t>Yield Curve for US Treasury Bonds and Notes as of February 16, 2011</a:t>
            </a:r>
          </a:p>
          <a:p>
            <a:endParaRPr lang="en-US" altLang="zh-TW" dirty="0" smtClean="0">
              <a:solidFill>
                <a:schemeClr val="tx2"/>
              </a:solidFill>
              <a:latin typeface="Times New Roman" pitchFamily="18" charset="0"/>
              <a:cs typeface="Times New Roman" pitchFamily="18" charset="0"/>
            </a:endParaRPr>
          </a:p>
          <a:p>
            <a:r>
              <a:rPr lang="en-US" altLang="zh-TW" dirty="0" smtClean="0">
                <a:solidFill>
                  <a:schemeClr val="tx2"/>
                </a:solidFill>
                <a:latin typeface="Times New Roman" pitchFamily="18" charset="0"/>
                <a:cs typeface="Times New Roman" pitchFamily="18" charset="0"/>
              </a:rPr>
              <a:t>Data is listed in Appendix 5A.</a:t>
            </a:r>
            <a:endParaRPr lang="zh-TW" altLang="en-US" dirty="0" smtClean="0">
              <a:solidFill>
                <a:schemeClr val="tx2"/>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8E962744-355C-4218-ACEF-217313CE37E0}" type="slidenum">
              <a:rPr lang="en-US" altLang="zh-TW">
                <a:solidFill>
                  <a:schemeClr val="accent6">
                    <a:lumMod val="20000"/>
                    <a:lumOff val="80000"/>
                  </a:schemeClr>
                </a:solidFill>
              </a:rPr>
              <a:pPr/>
              <a:t>25</a:t>
            </a:fld>
            <a:endParaRPr lang="en-US" altLang="zh-TW">
              <a:solidFill>
                <a:schemeClr val="accent6">
                  <a:lumMod val="20000"/>
                  <a:lumOff val="80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68313" y="333375"/>
            <a:ext cx="7931150" cy="739775"/>
          </a:xfrm>
        </p:spPr>
        <p:txBody>
          <a:bodyPr/>
          <a:lstStyle/>
          <a:p>
            <a:r>
              <a:rPr lang="en-US" altLang="zh-TW" b="1" dirty="0" smtClean="0">
                <a:latin typeface="Times New Roman" pitchFamily="18" charset="0"/>
                <a:cs typeface="Times New Roman" pitchFamily="18" charset="0"/>
              </a:rPr>
              <a:t>5.4.2 Estimation: </a:t>
            </a:r>
            <a:r>
              <a:rPr lang="en-US" dirty="0" smtClean="0">
                <a:latin typeface="Times New Roman" pitchFamily="18" charset="0"/>
                <a:cs typeface="Times New Roman" pitchFamily="18" charset="0"/>
              </a:rPr>
              <a:t>regression method</a:t>
            </a:r>
            <a:endParaRPr lang="en-US" altLang="zh-TW" b="1" dirty="0">
              <a:latin typeface="Times New Roman" pitchFamily="18" charset="0"/>
              <a:cs typeface="Times New Roman" pitchFamily="18" charset="0"/>
            </a:endParaRPr>
          </a:p>
        </p:txBody>
      </p:sp>
      <p:sp>
        <p:nvSpPr>
          <p:cNvPr id="32771" name="Rectangle 3"/>
          <p:cNvSpPr>
            <a:spLocks noGrp="1" noChangeArrowheads="1"/>
          </p:cNvSpPr>
          <p:nvPr>
            <p:ph idx="1"/>
          </p:nvPr>
        </p:nvSpPr>
        <p:spPr>
          <a:xfrm>
            <a:off x="428596" y="1071546"/>
            <a:ext cx="8501122" cy="5256212"/>
          </a:xfrm>
        </p:spPr>
        <p:txBody>
          <a:bodyPr>
            <a:normAutofit fontScale="85000" lnSpcReduction="20000"/>
          </a:bodyPr>
          <a:lstStyle/>
          <a:p>
            <a:pPr>
              <a:buFont typeface="Wingdings" pitchFamily="2" charset="2"/>
              <a:buNone/>
            </a:pPr>
            <a:r>
              <a:rPr lang="en-US" dirty="0" smtClean="0">
                <a:latin typeface="Times New Roman" pitchFamily="18" charset="0"/>
                <a:cs typeface="Times New Roman" pitchFamily="18" charset="0"/>
              </a:rPr>
              <a:t>Starting from Equation (5.9), they derive a regression equation which can be used to estimate the yield curve.</a:t>
            </a:r>
            <a:endParaRPr lang="en-US" altLang="zh-TW" dirty="0" smtClean="0">
              <a:latin typeface="Times New Roman" pitchFamily="18" charset="0"/>
              <a:cs typeface="Times New Roman" pitchFamily="18" charset="0"/>
            </a:endParaRPr>
          </a:p>
          <a:p>
            <a:pPr algn="r">
              <a:buFont typeface="Wingdings" pitchFamily="2" charset="2"/>
              <a:buNone/>
            </a:pPr>
            <a:r>
              <a:rPr lang="en-US" altLang="zh-TW" dirty="0" smtClean="0">
                <a:latin typeface="Times New Roman" pitchFamily="18" charset="0"/>
                <a:cs typeface="Times New Roman" pitchFamily="18" charset="0"/>
              </a:rPr>
              <a:t>(</a:t>
            </a:r>
            <a:r>
              <a:rPr lang="en-US" altLang="zh-TW" dirty="0">
                <a:latin typeface="Times New Roman" pitchFamily="18" charset="0"/>
                <a:cs typeface="Times New Roman" pitchFamily="18" charset="0"/>
              </a:rPr>
              <a:t>5.9)</a:t>
            </a:r>
          </a:p>
          <a:p>
            <a:pPr algn="r">
              <a:buFont typeface="Wingdings" pitchFamily="2" charset="2"/>
              <a:buNone/>
            </a:pPr>
            <a:endParaRPr lang="en-US" altLang="zh-TW" dirty="0">
              <a:latin typeface="Times New Roman" pitchFamily="18" charset="0"/>
              <a:cs typeface="Times New Roman" pitchFamily="18" charset="0"/>
            </a:endParaRPr>
          </a:p>
          <a:p>
            <a:pPr algn="r">
              <a:buFont typeface="Wingdings" pitchFamily="2" charset="2"/>
              <a:buNone/>
            </a:pPr>
            <a:endParaRPr lang="en-US" altLang="zh-TW" dirty="0">
              <a:latin typeface="Times New Roman" pitchFamily="18" charset="0"/>
              <a:cs typeface="Times New Roman" pitchFamily="18" charset="0"/>
            </a:endParaRPr>
          </a:p>
          <a:p>
            <a:pPr algn="r">
              <a:buFont typeface="Wingdings" pitchFamily="2" charset="2"/>
              <a:buNone/>
            </a:pPr>
            <a:r>
              <a:rPr lang="en-US" altLang="zh-TW" dirty="0">
                <a:latin typeface="Times New Roman" pitchFamily="18" charset="0"/>
                <a:cs typeface="Times New Roman" pitchFamily="18" charset="0"/>
              </a:rPr>
              <a:t>(5.12)</a:t>
            </a:r>
          </a:p>
          <a:p>
            <a:pPr algn="r">
              <a:buFont typeface="Wingdings" pitchFamily="2" charset="2"/>
              <a:buNone/>
            </a:pPr>
            <a:endParaRPr lang="en-US" altLang="zh-TW" dirty="0">
              <a:latin typeface="Times New Roman" pitchFamily="18" charset="0"/>
              <a:cs typeface="Times New Roman" pitchFamily="18" charset="0"/>
            </a:endParaRPr>
          </a:p>
          <a:p>
            <a:pPr algn="r">
              <a:buFont typeface="Wingdings" pitchFamily="2" charset="2"/>
              <a:buNone/>
            </a:pPr>
            <a:r>
              <a:rPr lang="en-US" altLang="zh-TW" dirty="0">
                <a:latin typeface="Times New Roman" pitchFamily="18" charset="0"/>
                <a:cs typeface="Times New Roman" pitchFamily="18" charset="0"/>
              </a:rPr>
              <a:t>(5.13)</a:t>
            </a:r>
          </a:p>
          <a:p>
            <a:pPr>
              <a:buFont typeface="Wingdings" pitchFamily="2" charset="2"/>
              <a:buNone/>
            </a:pPr>
            <a:r>
              <a:rPr lang="en-US" altLang="zh-TW" dirty="0" smtClean="0">
                <a:latin typeface="Times New Roman" pitchFamily="18" charset="0"/>
                <a:cs typeface="Times New Roman" pitchFamily="18" charset="0"/>
              </a:rPr>
              <a:t>If the forward rate structures are an exponential progression, it can be shown that</a:t>
            </a:r>
          </a:p>
          <a:p>
            <a:pPr>
              <a:buFont typeface="Wingdings" pitchFamily="2" charset="2"/>
              <a:buNone/>
            </a:pPr>
            <a:endParaRPr lang="en-US" altLang="zh-TW" dirty="0">
              <a:latin typeface="Times New Roman" pitchFamily="18" charset="0"/>
              <a:cs typeface="Times New Roman" pitchFamily="18" charset="0"/>
            </a:endParaRPr>
          </a:p>
          <a:p>
            <a:pPr algn="r">
              <a:buFont typeface="Wingdings" pitchFamily="2" charset="2"/>
              <a:buNone/>
            </a:pPr>
            <a:r>
              <a:rPr lang="en-US" altLang="zh-TW" dirty="0">
                <a:latin typeface="Times New Roman" pitchFamily="18" charset="0"/>
                <a:cs typeface="Times New Roman" pitchFamily="18" charset="0"/>
              </a:rPr>
              <a:t>(5.14)</a:t>
            </a:r>
          </a:p>
        </p:txBody>
      </p:sp>
      <p:pic>
        <p:nvPicPr>
          <p:cNvPr id="327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1802" y="1714488"/>
            <a:ext cx="302418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Rectangle 6"/>
          <p:cNvSpPr>
            <a:spLocks noChangeArrowheads="1"/>
          </p:cNvSpPr>
          <p:nvPr/>
        </p:nvSpPr>
        <p:spPr bwMode="auto">
          <a:xfrm>
            <a:off x="0" y="3181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2773" name="Object 5"/>
          <p:cNvGraphicFramePr>
            <a:graphicFrameLocks noChangeAspect="1"/>
          </p:cNvGraphicFramePr>
          <p:nvPr/>
        </p:nvGraphicFramePr>
        <p:xfrm>
          <a:off x="2428860" y="2643182"/>
          <a:ext cx="3887787" cy="922338"/>
        </p:xfrm>
        <a:graphic>
          <a:graphicData uri="http://schemas.openxmlformats.org/presentationml/2006/ole">
            <mc:AlternateContent xmlns:mc="http://schemas.openxmlformats.org/markup-compatibility/2006">
              <mc:Choice xmlns:v="urn:schemas-microsoft-com:vml" Requires="v">
                <p:oleObj spid="_x0000_s32791" name="Equation" r:id="rId4" imgW="2082800" imgH="495300" progId="Equation.DSMT4">
                  <p:embed/>
                </p:oleObj>
              </mc:Choice>
              <mc:Fallback>
                <p:oleObj name="Equation" r:id="rId4" imgW="2082800" imgH="495300" progId="Equation.DSMT4">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60" y="2643182"/>
                        <a:ext cx="3887787" cy="92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6" name="Rectangle 8"/>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2775" name="Object 7"/>
          <p:cNvGraphicFramePr>
            <a:graphicFrameLocks noChangeAspect="1"/>
          </p:cNvGraphicFramePr>
          <p:nvPr/>
        </p:nvGraphicFramePr>
        <p:xfrm>
          <a:off x="2143108" y="3500438"/>
          <a:ext cx="4968875" cy="898525"/>
        </p:xfrm>
        <a:graphic>
          <a:graphicData uri="http://schemas.openxmlformats.org/presentationml/2006/ole">
            <mc:AlternateContent xmlns:mc="http://schemas.openxmlformats.org/markup-compatibility/2006">
              <mc:Choice xmlns:v="urn:schemas-microsoft-com:vml" Requires="v">
                <p:oleObj spid="_x0000_s32792" name="Equation" r:id="rId6" imgW="2374900" imgH="431800" progId="Equation.DSMT4">
                  <p:embed/>
                </p:oleObj>
              </mc:Choice>
              <mc:Fallback>
                <p:oleObj name="Equation" r:id="rId6" imgW="2374900" imgH="431800" progId="Equation.DSMT4">
                  <p:embed/>
                  <p:pic>
                    <p:nvPicPr>
                      <p:cNvPr id="0"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3108" y="3500438"/>
                        <a:ext cx="4968875" cy="898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7" name="Object 9"/>
          <p:cNvGraphicFramePr>
            <a:graphicFrameLocks noChangeAspect="1"/>
          </p:cNvGraphicFramePr>
          <p:nvPr/>
        </p:nvGraphicFramePr>
        <p:xfrm>
          <a:off x="2071670" y="5214950"/>
          <a:ext cx="5327650" cy="969962"/>
        </p:xfrm>
        <a:graphic>
          <a:graphicData uri="http://schemas.openxmlformats.org/presentationml/2006/ole">
            <mc:AlternateContent xmlns:mc="http://schemas.openxmlformats.org/markup-compatibility/2006">
              <mc:Choice xmlns:v="urn:schemas-microsoft-com:vml" Requires="v">
                <p:oleObj spid="_x0000_s32793" name="Equation" r:id="rId8" imgW="2349500" imgH="431800" progId="Equation.DSMT4">
                  <p:embed/>
                </p:oleObj>
              </mc:Choice>
              <mc:Fallback>
                <p:oleObj name="Equation" r:id="rId8" imgW="2349500" imgH="431800" progId="Equation.DSMT4">
                  <p:embed/>
                  <p:pic>
                    <p:nvPicPr>
                      <p:cNvPr id="0"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71670" y="5214950"/>
                        <a:ext cx="5327650" cy="969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8E962744-355C-4218-ACEF-217313CE37E0}" type="slidenum">
              <a:rPr lang="en-US" altLang="zh-TW">
                <a:solidFill>
                  <a:schemeClr val="accent6">
                    <a:lumMod val="20000"/>
                    <a:lumOff val="80000"/>
                  </a:schemeClr>
                </a:solidFill>
              </a:rPr>
              <a:pPr/>
              <a:t>26</a:t>
            </a:fld>
            <a:endParaRPr lang="en-US" altLang="zh-TW">
              <a:solidFill>
                <a:schemeClr val="accent6">
                  <a:lumMod val="20000"/>
                  <a:lumOff val="80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68312" y="333375"/>
            <a:ext cx="8318530" cy="739775"/>
          </a:xfrm>
        </p:spPr>
        <p:txBody>
          <a:bodyPr/>
          <a:lstStyle/>
          <a:p>
            <a:r>
              <a:rPr lang="en-US" altLang="zh-TW" sz="4000" dirty="0" smtClean="0">
                <a:latin typeface="Times New Roman" pitchFamily="18" charset="0"/>
                <a:cs typeface="Times New Roman" pitchFamily="18" charset="0"/>
              </a:rPr>
              <a:t>5.4.2 Estimation: </a:t>
            </a:r>
            <a:r>
              <a:rPr lang="en-US" sz="4000" dirty="0" smtClean="0">
                <a:latin typeface="Times New Roman" pitchFamily="18" charset="0"/>
                <a:cs typeface="Times New Roman" pitchFamily="18" charset="0"/>
              </a:rPr>
              <a:t>regression method</a:t>
            </a:r>
            <a:endParaRPr lang="en-US" altLang="zh-TW" sz="4000" b="1" i="1" dirty="0"/>
          </a:p>
        </p:txBody>
      </p:sp>
      <p:sp>
        <p:nvSpPr>
          <p:cNvPr id="33795" name="Rectangle 3"/>
          <p:cNvSpPr>
            <a:spLocks noGrp="1" noChangeArrowheads="1"/>
          </p:cNvSpPr>
          <p:nvPr>
            <p:ph idx="1"/>
          </p:nvPr>
        </p:nvSpPr>
        <p:spPr>
          <a:xfrm>
            <a:off x="468313" y="1268413"/>
            <a:ext cx="8229600" cy="5256212"/>
          </a:xfrm>
        </p:spPr>
        <p:txBody>
          <a:bodyPr>
            <a:normAutofit fontScale="77500" lnSpcReduction="20000"/>
          </a:bodyPr>
          <a:lstStyle/>
          <a:p>
            <a:pPr>
              <a:buFont typeface="Wingdings" pitchFamily="2" charset="2"/>
              <a:buNone/>
            </a:pPr>
            <a:r>
              <a:rPr lang="en-US" dirty="0" smtClean="0">
                <a:latin typeface="Times New Roman" pitchFamily="18" charset="0"/>
                <a:cs typeface="Times New Roman" pitchFamily="18" charset="0"/>
              </a:rPr>
              <a:t>Substituting this expression (5.14) into Equation (5.13), we can obtain:</a:t>
            </a:r>
            <a:endParaRPr lang="en-US" altLang="zh-TW" dirty="0" smtClean="0">
              <a:latin typeface="Times New Roman" pitchFamily="18" charset="0"/>
              <a:cs typeface="Times New Roman" pitchFamily="18" charset="0"/>
            </a:endParaRPr>
          </a:p>
          <a:p>
            <a:pPr algn="r">
              <a:buFont typeface="Wingdings" pitchFamily="2" charset="2"/>
              <a:buNone/>
            </a:pPr>
            <a:r>
              <a:rPr lang="en-US" altLang="zh-TW" dirty="0" smtClean="0">
                <a:latin typeface="Times New Roman" pitchFamily="18" charset="0"/>
                <a:cs typeface="Times New Roman" pitchFamily="18" charset="0"/>
              </a:rPr>
              <a:t>(5.15</a:t>
            </a:r>
            <a:r>
              <a:rPr lang="en-US" altLang="zh-TW" dirty="0">
                <a:latin typeface="Times New Roman" pitchFamily="18" charset="0"/>
                <a:cs typeface="Times New Roman" pitchFamily="18" charset="0"/>
              </a:rPr>
              <a:t>)</a:t>
            </a:r>
          </a:p>
          <a:p>
            <a:pPr algn="r">
              <a:buFont typeface="Wingdings" pitchFamily="2" charset="2"/>
              <a:buNone/>
            </a:pPr>
            <a:endParaRPr lang="en-US" altLang="zh-TW" dirty="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or, in regression form:</a:t>
            </a:r>
            <a:endParaRPr lang="zh-TW" altLang="en-US" dirty="0" smtClean="0">
              <a:latin typeface="Times New Roman" pitchFamily="18" charset="0"/>
              <a:cs typeface="Times New Roman" pitchFamily="18" charset="0"/>
            </a:endParaRPr>
          </a:p>
          <a:p>
            <a:pPr algn="r">
              <a:buFont typeface="Wingdings" pitchFamily="2" charset="2"/>
              <a:buNone/>
            </a:pPr>
            <a:endParaRPr lang="en-US" altLang="zh-TW" dirty="0">
              <a:latin typeface="Times New Roman" pitchFamily="18" charset="0"/>
              <a:cs typeface="Times New Roman" pitchFamily="18" charset="0"/>
            </a:endParaRPr>
          </a:p>
          <a:p>
            <a:pPr algn="r">
              <a:buFont typeface="Wingdings" pitchFamily="2" charset="2"/>
              <a:buNone/>
            </a:pPr>
            <a:r>
              <a:rPr lang="en-US" altLang="zh-TW" dirty="0">
                <a:latin typeface="Times New Roman" pitchFamily="18" charset="0"/>
                <a:cs typeface="Times New Roman" pitchFamily="18" charset="0"/>
              </a:rPr>
              <a:t>(</a:t>
            </a:r>
            <a:r>
              <a:rPr lang="en-US" altLang="zh-TW" dirty="0" smtClean="0">
                <a:latin typeface="Times New Roman" pitchFamily="18" charset="0"/>
                <a:cs typeface="Times New Roman" pitchFamily="18" charset="0"/>
              </a:rPr>
              <a:t>5.16)</a:t>
            </a:r>
          </a:p>
          <a:p>
            <a:pPr>
              <a:buFont typeface="Wingdings" pitchFamily="2" charset="2"/>
              <a:buNone/>
            </a:pPr>
            <a:r>
              <a:rPr lang="en-US" dirty="0" smtClean="0">
                <a:latin typeface="Times New Roman" pitchFamily="18" charset="0"/>
                <a:cs typeface="Times New Roman" pitchFamily="18" charset="0"/>
              </a:rPr>
              <a:t>where </a:t>
            </a:r>
            <a:r>
              <a:rPr lang="en-US" i="1" dirty="0" smtClean="0">
                <a:latin typeface="Times New Roman" pitchFamily="18" charset="0"/>
                <a:cs typeface="Times New Roman" pitchFamily="18" charset="0"/>
              </a:rPr>
              <a:t>a, b</a:t>
            </a:r>
            <a:r>
              <a:rPr lang="en-US" dirty="0" smtClean="0">
                <a:latin typeface="Times New Roman" pitchFamily="18" charset="0"/>
                <a:cs typeface="Times New Roman" pitchFamily="18" charset="0"/>
              </a:rPr>
              <a:t>, and</a:t>
            </a:r>
            <a:r>
              <a:rPr lang="en-US" i="1" dirty="0" smtClean="0">
                <a:latin typeface="Times New Roman" pitchFamily="18" charset="0"/>
                <a:cs typeface="Times New Roman" pitchFamily="18" charset="0"/>
              </a:rPr>
              <a:t> c</a:t>
            </a:r>
            <a:r>
              <a:rPr lang="en-US" dirty="0" smtClean="0">
                <a:latin typeface="Times New Roman" pitchFamily="18" charset="0"/>
                <a:cs typeface="Times New Roman" pitchFamily="18" charset="0"/>
              </a:rPr>
              <a:t> are estimated regression coefficients.</a:t>
            </a:r>
            <a:endParaRPr lang="zh-TW" altLang="en-US" dirty="0" smtClean="0">
              <a:latin typeface="Times New Roman" pitchFamily="18" charset="0"/>
              <a:cs typeface="Times New Roman" pitchFamily="18" charset="0"/>
            </a:endParaRPr>
          </a:p>
          <a:p>
            <a:pPr>
              <a:buFont typeface="Wingdings" pitchFamily="2" charset="2"/>
              <a:buNone/>
            </a:pPr>
            <a:endParaRPr lang="en-US" altLang="zh-TW" dirty="0" smtClean="0">
              <a:latin typeface="Times New Roman" pitchFamily="18" charset="0"/>
              <a:cs typeface="Times New Roman" pitchFamily="18" charset="0"/>
            </a:endParaRPr>
          </a:p>
          <a:p>
            <a:pPr>
              <a:buFont typeface="Wingdings" pitchFamily="2" charset="2"/>
              <a:buNone/>
            </a:pPr>
            <a:r>
              <a:rPr lang="en-US" altLang="zh-TW" dirty="0" smtClean="0">
                <a:latin typeface="Times New Roman" pitchFamily="18" charset="0"/>
                <a:cs typeface="Times New Roman" pitchFamily="18" charset="0"/>
              </a:rPr>
              <a:t>The Equation (5.16) can be modified by assigning an additional variable for the coupon values of the bonds being used to estimate the yield curve:</a:t>
            </a:r>
          </a:p>
          <a:p>
            <a:pPr algn="r">
              <a:buFont typeface="Wingdings" pitchFamily="2" charset="2"/>
              <a:buNone/>
            </a:pPr>
            <a:endParaRPr lang="en-US" altLang="zh-TW" dirty="0">
              <a:latin typeface="Times New Roman" pitchFamily="18" charset="0"/>
              <a:cs typeface="Times New Roman" pitchFamily="18" charset="0"/>
            </a:endParaRPr>
          </a:p>
          <a:p>
            <a:pPr algn="r">
              <a:buFont typeface="Wingdings" pitchFamily="2" charset="2"/>
              <a:buNone/>
            </a:pPr>
            <a:r>
              <a:rPr lang="en-US" altLang="zh-TW" dirty="0">
                <a:latin typeface="Times New Roman" pitchFamily="18" charset="0"/>
                <a:cs typeface="Times New Roman" pitchFamily="18" charset="0"/>
              </a:rPr>
              <a:t>(5.17)</a:t>
            </a:r>
          </a:p>
        </p:txBody>
      </p:sp>
      <p:sp>
        <p:nvSpPr>
          <p:cNvPr id="33797" name="Rectangle 5"/>
          <p:cNvSpPr>
            <a:spLocks noChangeArrowheads="1"/>
          </p:cNvSpPr>
          <p:nvPr/>
        </p:nvSpPr>
        <p:spPr bwMode="auto">
          <a:xfrm>
            <a:off x="0" y="3224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3796" name="Object 4"/>
          <p:cNvGraphicFramePr>
            <a:graphicFrameLocks noChangeAspect="1"/>
          </p:cNvGraphicFramePr>
          <p:nvPr/>
        </p:nvGraphicFramePr>
        <p:xfrm>
          <a:off x="1142976" y="1928802"/>
          <a:ext cx="6480175" cy="812800"/>
        </p:xfrm>
        <a:graphic>
          <a:graphicData uri="http://schemas.openxmlformats.org/presentationml/2006/ole">
            <mc:AlternateContent xmlns:mc="http://schemas.openxmlformats.org/markup-compatibility/2006">
              <mc:Choice xmlns:v="urn:schemas-microsoft-com:vml" Requires="v">
                <p:oleObj spid="_x0000_s33815" name="Equation" r:id="rId3" imgW="3263900" imgH="406400" progId="Equation.DSMT4">
                  <p:embed/>
                </p:oleObj>
              </mc:Choice>
              <mc:Fallback>
                <p:oleObj name="Equation" r:id="rId3" imgW="3263900" imgH="406400" progId="Equation.DSMT4">
                  <p:embed/>
                  <p:pic>
                    <p:nvPicPr>
                      <p:cNvPr id="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2976" y="1928802"/>
                        <a:ext cx="6480175"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799" name="Rectangle 7"/>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3798" name="Object 6"/>
          <p:cNvGraphicFramePr>
            <a:graphicFrameLocks noChangeAspect="1"/>
          </p:cNvGraphicFramePr>
          <p:nvPr/>
        </p:nvGraphicFramePr>
        <p:xfrm>
          <a:off x="2285984" y="3214686"/>
          <a:ext cx="4681538" cy="541338"/>
        </p:xfrm>
        <a:graphic>
          <a:graphicData uri="http://schemas.openxmlformats.org/presentationml/2006/ole">
            <mc:AlternateContent xmlns:mc="http://schemas.openxmlformats.org/markup-compatibility/2006">
              <mc:Choice xmlns:v="urn:schemas-microsoft-com:vml" Requires="v">
                <p:oleObj spid="_x0000_s33816" name="Equation" r:id="rId5" imgW="1981200" imgH="228600" progId="Equation.DSMT4">
                  <p:embed/>
                </p:oleObj>
              </mc:Choice>
              <mc:Fallback>
                <p:oleObj name="Equation" r:id="rId5" imgW="1981200" imgH="228600" progId="Equation.DSMT4">
                  <p:embed/>
                  <p:pic>
                    <p:nvPicPr>
                      <p:cNvPr id="0"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5984" y="3214686"/>
                        <a:ext cx="4681538"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01" name="Rectangle 9"/>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3814" name="Object 22"/>
          <p:cNvGraphicFramePr>
            <a:graphicFrameLocks noChangeAspect="1"/>
          </p:cNvGraphicFramePr>
          <p:nvPr/>
        </p:nvGraphicFramePr>
        <p:xfrm>
          <a:off x="1643042" y="5786454"/>
          <a:ext cx="5753100" cy="546100"/>
        </p:xfrm>
        <a:graphic>
          <a:graphicData uri="http://schemas.openxmlformats.org/presentationml/2006/ole">
            <mc:AlternateContent xmlns:mc="http://schemas.openxmlformats.org/markup-compatibility/2006">
              <mc:Choice xmlns:v="urn:schemas-microsoft-com:vml" Requires="v">
                <p:oleObj spid="_x0000_s33817" name="Equation" r:id="rId7" imgW="2400300" imgH="228600" progId="Equation.DSMT4">
                  <p:embed/>
                </p:oleObj>
              </mc:Choice>
              <mc:Fallback>
                <p:oleObj name="Equation" r:id="rId7" imgW="2400300" imgH="228600" progId="Equation.DSMT4">
                  <p:embed/>
                  <p:pic>
                    <p:nvPicPr>
                      <p:cNvPr id="0"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3042" y="5786454"/>
                        <a:ext cx="5753100"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8E962744-355C-4218-ACEF-217313CE37E0}" type="slidenum">
              <a:rPr lang="en-US" altLang="zh-TW">
                <a:solidFill>
                  <a:schemeClr val="accent6">
                    <a:lumMod val="20000"/>
                    <a:lumOff val="80000"/>
                  </a:schemeClr>
                </a:solidFill>
              </a:rPr>
              <a:pPr/>
              <a:t>27</a:t>
            </a:fld>
            <a:endParaRPr lang="en-US" altLang="zh-TW">
              <a:solidFill>
                <a:schemeClr val="accent6">
                  <a:lumMod val="20000"/>
                  <a:lumOff val="80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68313" y="333375"/>
            <a:ext cx="7931150" cy="739775"/>
          </a:xfrm>
        </p:spPr>
        <p:txBody>
          <a:bodyPr/>
          <a:lstStyle/>
          <a:p>
            <a:r>
              <a:rPr lang="en-US" altLang="zh-TW" sz="4000" dirty="0" smtClean="0">
                <a:latin typeface="Times New Roman" pitchFamily="18" charset="0"/>
                <a:cs typeface="Times New Roman" pitchFamily="18" charset="0"/>
              </a:rPr>
              <a:t>5.4.2 Estimation</a:t>
            </a:r>
            <a:endParaRPr lang="en-US" altLang="zh-TW" sz="4000" b="1" i="1" dirty="0"/>
          </a:p>
        </p:txBody>
      </p:sp>
      <p:sp>
        <p:nvSpPr>
          <p:cNvPr id="34819" name="Rectangle 3"/>
          <p:cNvSpPr>
            <a:spLocks noGrp="1" noChangeArrowheads="1"/>
          </p:cNvSpPr>
          <p:nvPr>
            <p:ph idx="1"/>
          </p:nvPr>
        </p:nvSpPr>
        <p:spPr>
          <a:xfrm>
            <a:off x="468313" y="1052513"/>
            <a:ext cx="8229600" cy="5472112"/>
          </a:xfrm>
        </p:spPr>
        <p:txBody>
          <a:bodyPr/>
          <a:lstStyle/>
          <a:p>
            <a:pPr>
              <a:buNone/>
            </a:pPr>
            <a:r>
              <a:rPr lang="en-US" altLang="zh-TW" sz="2000" dirty="0" smtClean="0">
                <a:latin typeface="Times New Roman" pitchFamily="18" charset="0"/>
                <a:cs typeface="Times New Roman" pitchFamily="18" charset="0"/>
              </a:rPr>
              <a:t>Equation (5.16) provides a framework that can be used to measure yield curves that are rising, humped, decreasing, or flat by using the estimated values of the regression coefficients a and b.</a:t>
            </a:r>
          </a:p>
        </p:txBody>
      </p:sp>
      <p:pic>
        <p:nvPicPr>
          <p:cNvPr id="66561" name="Picture 1"/>
          <p:cNvPicPr>
            <a:picLocks noChangeAspect="1" noChangeArrowheads="1"/>
          </p:cNvPicPr>
          <p:nvPr/>
        </p:nvPicPr>
        <p:blipFill>
          <a:blip r:embed="rId2"/>
          <a:srcRect l="20312" t="22500" r="19791" b="10000"/>
          <a:stretch>
            <a:fillRect/>
          </a:stretch>
        </p:blipFill>
        <p:spPr bwMode="auto">
          <a:xfrm>
            <a:off x="2814272" y="2285992"/>
            <a:ext cx="6186884" cy="4357718"/>
          </a:xfrm>
          <a:prstGeom prst="rect">
            <a:avLst/>
          </a:prstGeom>
          <a:noFill/>
          <a:ln w="9525">
            <a:noFill/>
            <a:miter lim="800000"/>
            <a:headEnd/>
            <a:tailEnd/>
          </a:ln>
          <a:effectLst/>
        </p:spPr>
      </p:pic>
      <p:sp>
        <p:nvSpPr>
          <p:cNvPr id="7" name="Rectangle 6"/>
          <p:cNvSpPr/>
          <p:nvPr/>
        </p:nvSpPr>
        <p:spPr>
          <a:xfrm>
            <a:off x="285720" y="2357430"/>
            <a:ext cx="2786082" cy="923330"/>
          </a:xfrm>
          <a:prstGeom prst="rect">
            <a:avLst/>
          </a:prstGeom>
        </p:spPr>
        <p:txBody>
          <a:bodyPr wrap="square">
            <a:spAutoFit/>
          </a:bodyPr>
          <a:lstStyle/>
          <a:p>
            <a:pPr>
              <a:buFont typeface="Wingdings" pitchFamily="2" charset="2"/>
              <a:buNone/>
            </a:pPr>
            <a:r>
              <a:rPr lang="en-US" altLang="zh-TW" b="1" dirty="0" smtClean="0">
                <a:solidFill>
                  <a:schemeClr val="tx2"/>
                </a:solidFill>
                <a:latin typeface="Times New Roman" pitchFamily="18" charset="0"/>
                <a:cs typeface="Times New Roman" pitchFamily="18" charset="0"/>
              </a:rPr>
              <a:t>FIGURE 5.5</a:t>
            </a:r>
            <a:r>
              <a:rPr lang="en-US" altLang="zh-TW" dirty="0" smtClean="0">
                <a:solidFill>
                  <a:schemeClr val="tx2"/>
                </a:solidFill>
                <a:latin typeface="Times New Roman" pitchFamily="18" charset="0"/>
                <a:cs typeface="Times New Roman" pitchFamily="18" charset="0"/>
              </a:rPr>
              <a:t> Regression Coefficients and Yield-Curve Shape</a:t>
            </a:r>
            <a:endParaRPr lang="en-US" altLang="zh-TW" dirty="0">
              <a:solidFill>
                <a:schemeClr val="tx2"/>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8E962744-355C-4218-ACEF-217313CE37E0}" type="slidenum">
              <a:rPr lang="en-US" altLang="zh-TW">
                <a:solidFill>
                  <a:schemeClr val="accent6">
                    <a:lumMod val="20000"/>
                    <a:lumOff val="80000"/>
                  </a:schemeClr>
                </a:solidFill>
              </a:rPr>
              <a:pPr/>
              <a:t>28</a:t>
            </a:fld>
            <a:endParaRPr lang="en-US" altLang="zh-TW">
              <a:solidFill>
                <a:schemeClr val="accent6">
                  <a:lumMod val="20000"/>
                  <a:lumOff val="80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68313" y="333375"/>
            <a:ext cx="7931150" cy="739775"/>
          </a:xfrm>
        </p:spPr>
        <p:txBody>
          <a:bodyPr/>
          <a:lstStyle/>
          <a:p>
            <a:r>
              <a:rPr lang="en-US" altLang="zh-TW" b="1" dirty="0">
                <a:latin typeface="Times New Roman" pitchFamily="18" charset="0"/>
                <a:cs typeface="Times New Roman" pitchFamily="18" charset="0"/>
              </a:rPr>
              <a:t>Sample Problem 5.7</a:t>
            </a:r>
          </a:p>
        </p:txBody>
      </p:sp>
      <p:sp>
        <p:nvSpPr>
          <p:cNvPr id="35843" name="Rectangle 3"/>
          <p:cNvSpPr>
            <a:spLocks noGrp="1" noChangeArrowheads="1"/>
          </p:cNvSpPr>
          <p:nvPr>
            <p:ph idx="1"/>
          </p:nvPr>
        </p:nvSpPr>
        <p:spPr>
          <a:xfrm>
            <a:off x="468313" y="1052513"/>
            <a:ext cx="8229600" cy="5472112"/>
          </a:xfrm>
        </p:spPr>
        <p:txBody>
          <a:bodyPr/>
          <a:lstStyle/>
          <a:p>
            <a:r>
              <a:rPr lang="en-US" sz="2400" dirty="0" smtClean="0">
                <a:latin typeface="Times New Roman" pitchFamily="18" charset="0"/>
                <a:cs typeface="Times New Roman" pitchFamily="18" charset="0"/>
              </a:rPr>
              <a:t>Using the data on Treasury bonds, notes, and bills shown in Appendix 5A, the regression shown in Table 5.5 in Equation (5.17) was run yielding estimates of </a:t>
            </a:r>
            <a:r>
              <a:rPr lang="en-US" sz="2400" i="1" dirty="0" smtClean="0">
                <a:latin typeface="Times New Roman" pitchFamily="18" charset="0"/>
                <a:cs typeface="Times New Roman" pitchFamily="18" charset="0"/>
              </a:rPr>
              <a:t>a, b, c</a:t>
            </a:r>
            <a:r>
              <a:rPr lang="en-US" sz="2400" dirty="0" smtClean="0">
                <a:latin typeface="Times New Roman" pitchFamily="18" charset="0"/>
                <a:cs typeface="Times New Roman" pitchFamily="18" charset="0"/>
              </a:rPr>
              <a:t>, and </a:t>
            </a:r>
            <a:r>
              <a:rPr lang="en-US" sz="2400" i="1" dirty="0" smtClean="0">
                <a:latin typeface="Times New Roman" pitchFamily="18" charset="0"/>
                <a:cs typeface="Times New Roman" pitchFamily="18" charset="0"/>
              </a:rPr>
              <a:t>d</a:t>
            </a:r>
            <a:r>
              <a:rPr lang="en-US" sz="2400" dirty="0" smtClean="0">
                <a:latin typeface="Times New Roman" pitchFamily="18" charset="0"/>
                <a:cs typeface="Times New Roman" pitchFamily="18" charset="0"/>
              </a:rPr>
              <a:t>. </a:t>
            </a:r>
          </a:p>
          <a:p>
            <a:pPr>
              <a:buNone/>
            </a:pPr>
            <a:endParaRPr lang="en-US" sz="2000" b="1" dirty="0" smtClean="0">
              <a:latin typeface="Times New Roman" pitchFamily="18" charset="0"/>
              <a:cs typeface="Times New Roman" pitchFamily="18" charset="0"/>
            </a:endParaRPr>
          </a:p>
          <a:p>
            <a:pPr>
              <a:buNone/>
            </a:pPr>
            <a:r>
              <a:rPr lang="en-US" sz="2000" b="1" dirty="0" smtClean="0">
                <a:latin typeface="Times New Roman" pitchFamily="18" charset="0"/>
                <a:cs typeface="Times New Roman" pitchFamily="18" charset="0"/>
              </a:rPr>
              <a:t>Table 5.5 </a:t>
            </a:r>
            <a:r>
              <a:rPr lang="en-US" sz="2000" dirty="0" smtClean="0">
                <a:latin typeface="Times New Roman" pitchFamily="18" charset="0"/>
                <a:cs typeface="Times New Roman" pitchFamily="18" charset="0"/>
              </a:rPr>
              <a:t>Regression Results for Sample Problem 5.7 Incorporating Coupons</a:t>
            </a:r>
            <a:endParaRPr lang="zh-TW" altLang="en-US" sz="2000" dirty="0" smtClean="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1071538" y="3286124"/>
          <a:ext cx="6715173" cy="2743200"/>
        </p:xfrm>
        <a:graphic>
          <a:graphicData uri="http://schemas.openxmlformats.org/drawingml/2006/table">
            <a:tbl>
              <a:tblPr/>
              <a:tblGrid>
                <a:gridCol w="3123336"/>
                <a:gridCol w="1093168"/>
                <a:gridCol w="1093168"/>
                <a:gridCol w="1405501"/>
              </a:tblGrid>
              <a:tr h="0">
                <a:tc gridSpan="4">
                  <a:txBody>
                    <a:bodyPr/>
                    <a:lstStyle/>
                    <a:p>
                      <a:pPr algn="just">
                        <a:spcAft>
                          <a:spcPts val="0"/>
                        </a:spcAft>
                      </a:pPr>
                      <a:r>
                        <a:rPr lang="en-US" sz="2000" kern="100">
                          <a:solidFill>
                            <a:schemeClr val="tx2"/>
                          </a:solidFill>
                          <a:latin typeface="Times New Roman"/>
                          <a:ea typeface="新細明體"/>
                          <a:cs typeface="Times New Roman"/>
                        </a:rPr>
                        <a:t>Regression output: </a:t>
                      </a:r>
                      <a:endParaRPr lang="zh-TW" sz="2000" kern="100">
                        <a:solidFill>
                          <a:schemeClr val="tx2"/>
                        </a:solidFill>
                        <a:latin typeface="Times New Roman"/>
                        <a:ea typeface="新細明體"/>
                        <a:cs typeface="Times New Roman"/>
                      </a:endParaRPr>
                    </a:p>
                  </a:txBody>
                  <a:tcPr marL="17780" marR="177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0">
                <a:tc>
                  <a:txBody>
                    <a:bodyPr/>
                    <a:lstStyle/>
                    <a:p>
                      <a:pPr algn="just">
                        <a:spcAft>
                          <a:spcPts val="0"/>
                        </a:spcAft>
                      </a:pPr>
                      <a:r>
                        <a:rPr lang="en-US" sz="2000" kern="100">
                          <a:solidFill>
                            <a:schemeClr val="tx2"/>
                          </a:solidFill>
                          <a:latin typeface="Times New Roman"/>
                          <a:ea typeface="新細明體"/>
                          <a:cs typeface="Times New Roman"/>
                        </a:rPr>
                        <a:t>Constant (</a:t>
                      </a:r>
                      <a:r>
                        <a:rPr lang="en-US" sz="2000" i="1" kern="100">
                          <a:solidFill>
                            <a:schemeClr val="tx2"/>
                          </a:solidFill>
                          <a:latin typeface="Times New Roman"/>
                          <a:ea typeface="新細明體"/>
                          <a:cs typeface="Times New Roman"/>
                        </a:rPr>
                        <a:t>c</a:t>
                      </a:r>
                      <a:r>
                        <a:rPr lang="en-US" sz="2000" kern="100">
                          <a:solidFill>
                            <a:schemeClr val="tx2"/>
                          </a:solidFill>
                          <a:latin typeface="Times New Roman"/>
                          <a:ea typeface="新細明體"/>
                          <a:cs typeface="Times New Roman"/>
                        </a:rPr>
                        <a:t>)</a:t>
                      </a:r>
                      <a:endParaRPr lang="zh-TW" sz="2000" kern="100">
                        <a:solidFill>
                          <a:schemeClr val="tx2"/>
                        </a:solidFill>
                        <a:latin typeface="Times New Roman"/>
                        <a:ea typeface="新細明體"/>
                        <a:cs typeface="Times New Roman"/>
                      </a:endParaRPr>
                    </a:p>
                  </a:txBody>
                  <a:tcPr marL="17780" marR="17780" marT="0" marB="0">
                    <a:lnL>
                      <a:noFill/>
                    </a:lnL>
                    <a:lnR>
                      <a:noFill/>
                    </a:lnR>
                    <a:lnT>
                      <a:noFill/>
                    </a:lnT>
                    <a:lnB>
                      <a:noFill/>
                    </a:lnB>
                  </a:tcPr>
                </a:tc>
                <a:tc>
                  <a:txBody>
                    <a:bodyPr/>
                    <a:lstStyle/>
                    <a:p>
                      <a:pPr algn="ctr">
                        <a:spcAft>
                          <a:spcPts val="0"/>
                        </a:spcAft>
                      </a:pPr>
                      <a:endParaRPr lang="en-US" sz="2000" kern="100">
                        <a:solidFill>
                          <a:schemeClr val="tx2"/>
                        </a:solidFill>
                        <a:latin typeface="Times New Roman"/>
                        <a:ea typeface="新細明體"/>
                        <a:cs typeface="Times New Roman"/>
                      </a:endParaRPr>
                    </a:p>
                  </a:txBody>
                  <a:tcPr marL="17780" marR="17780" marT="0" marB="0">
                    <a:lnL>
                      <a:noFill/>
                    </a:lnL>
                    <a:lnR>
                      <a:noFill/>
                    </a:lnR>
                    <a:lnT>
                      <a:noFill/>
                    </a:lnT>
                    <a:lnB>
                      <a:noFill/>
                    </a:lnB>
                  </a:tcPr>
                </a:tc>
                <a:tc>
                  <a:txBody>
                    <a:bodyPr/>
                    <a:lstStyle/>
                    <a:p>
                      <a:pPr algn="ctr">
                        <a:spcAft>
                          <a:spcPts val="0"/>
                        </a:spcAft>
                      </a:pPr>
                      <a:endParaRPr lang="en-US" sz="2000" kern="100">
                        <a:solidFill>
                          <a:schemeClr val="tx2"/>
                        </a:solidFill>
                        <a:latin typeface="Times New Roman"/>
                        <a:ea typeface="新細明體"/>
                        <a:cs typeface="Times New Roman"/>
                      </a:endParaRPr>
                    </a:p>
                  </a:txBody>
                  <a:tcPr marL="17780" marR="17780" marT="0" marB="0">
                    <a:lnL>
                      <a:noFill/>
                    </a:lnL>
                    <a:lnR>
                      <a:noFill/>
                    </a:lnR>
                    <a:lnT>
                      <a:noFill/>
                    </a:lnT>
                    <a:lnB>
                      <a:noFill/>
                    </a:lnB>
                  </a:tcPr>
                </a:tc>
                <a:tc>
                  <a:txBody>
                    <a:bodyPr/>
                    <a:lstStyle/>
                    <a:p>
                      <a:pPr algn="ctr">
                        <a:spcAft>
                          <a:spcPts val="0"/>
                        </a:spcAft>
                      </a:pPr>
                      <a:r>
                        <a:rPr lang="en-US" sz="2000" kern="100">
                          <a:solidFill>
                            <a:schemeClr val="tx2"/>
                          </a:solidFill>
                          <a:latin typeface="Times New Roman"/>
                          <a:ea typeface="新細明體"/>
                          <a:cs typeface="Times New Roman"/>
                        </a:rPr>
                        <a:t>0.673866</a:t>
                      </a:r>
                      <a:endParaRPr lang="zh-TW" sz="2000" kern="100">
                        <a:solidFill>
                          <a:schemeClr val="tx2"/>
                        </a:solidFill>
                        <a:latin typeface="Times New Roman"/>
                        <a:ea typeface="新細明體"/>
                        <a:cs typeface="Times New Roman"/>
                      </a:endParaRPr>
                    </a:p>
                  </a:txBody>
                  <a:tcPr marL="17780" marR="17780" marT="0" marB="0" anchor="b">
                    <a:lnL>
                      <a:noFill/>
                    </a:lnL>
                    <a:lnR>
                      <a:noFill/>
                    </a:lnR>
                    <a:lnT>
                      <a:noFill/>
                    </a:lnT>
                    <a:lnB>
                      <a:noFill/>
                    </a:lnB>
                  </a:tcPr>
                </a:tc>
              </a:tr>
              <a:tr h="0">
                <a:tc>
                  <a:txBody>
                    <a:bodyPr/>
                    <a:lstStyle/>
                    <a:p>
                      <a:pPr algn="just">
                        <a:spcAft>
                          <a:spcPts val="0"/>
                        </a:spcAft>
                      </a:pPr>
                      <a:r>
                        <a:rPr lang="en-US" sz="2000" kern="100">
                          <a:solidFill>
                            <a:schemeClr val="tx2"/>
                          </a:solidFill>
                          <a:latin typeface="Times New Roman"/>
                          <a:ea typeface="新細明體"/>
                          <a:cs typeface="Times New Roman"/>
                        </a:rPr>
                        <a:t>Standard error of constant</a:t>
                      </a:r>
                      <a:endParaRPr lang="zh-TW" sz="2000" kern="100">
                        <a:solidFill>
                          <a:schemeClr val="tx2"/>
                        </a:solidFill>
                        <a:latin typeface="Times New Roman"/>
                        <a:ea typeface="新細明體"/>
                        <a:cs typeface="Times New Roman"/>
                      </a:endParaRPr>
                    </a:p>
                  </a:txBody>
                  <a:tcPr marL="17780" marR="17780" marT="0" marB="0">
                    <a:lnL>
                      <a:noFill/>
                    </a:lnL>
                    <a:lnR>
                      <a:noFill/>
                    </a:lnR>
                    <a:lnT>
                      <a:noFill/>
                    </a:lnT>
                    <a:lnB>
                      <a:noFill/>
                    </a:lnB>
                  </a:tcPr>
                </a:tc>
                <a:tc>
                  <a:txBody>
                    <a:bodyPr/>
                    <a:lstStyle/>
                    <a:p>
                      <a:pPr algn="ctr">
                        <a:spcAft>
                          <a:spcPts val="0"/>
                        </a:spcAft>
                      </a:pPr>
                      <a:endParaRPr lang="en-US" sz="2000" kern="100">
                        <a:solidFill>
                          <a:schemeClr val="tx2"/>
                        </a:solidFill>
                        <a:latin typeface="Times New Roman"/>
                        <a:ea typeface="新細明體"/>
                        <a:cs typeface="Times New Roman"/>
                      </a:endParaRPr>
                    </a:p>
                  </a:txBody>
                  <a:tcPr marL="17780" marR="17780" marT="0" marB="0">
                    <a:lnL>
                      <a:noFill/>
                    </a:lnL>
                    <a:lnR>
                      <a:noFill/>
                    </a:lnR>
                    <a:lnT>
                      <a:noFill/>
                    </a:lnT>
                    <a:lnB>
                      <a:noFill/>
                    </a:lnB>
                  </a:tcPr>
                </a:tc>
                <a:tc>
                  <a:txBody>
                    <a:bodyPr/>
                    <a:lstStyle/>
                    <a:p>
                      <a:pPr algn="ctr">
                        <a:spcAft>
                          <a:spcPts val="0"/>
                        </a:spcAft>
                      </a:pPr>
                      <a:endParaRPr lang="en-US" sz="2000" kern="100">
                        <a:solidFill>
                          <a:schemeClr val="tx2"/>
                        </a:solidFill>
                        <a:latin typeface="Times New Roman"/>
                        <a:ea typeface="新細明體"/>
                        <a:cs typeface="Times New Roman"/>
                      </a:endParaRPr>
                    </a:p>
                  </a:txBody>
                  <a:tcPr marL="17780" marR="17780" marT="0" marB="0">
                    <a:lnL>
                      <a:noFill/>
                    </a:lnL>
                    <a:lnR>
                      <a:noFill/>
                    </a:lnR>
                    <a:lnT>
                      <a:noFill/>
                    </a:lnT>
                    <a:lnB>
                      <a:noFill/>
                    </a:lnB>
                  </a:tcPr>
                </a:tc>
                <a:tc>
                  <a:txBody>
                    <a:bodyPr/>
                    <a:lstStyle/>
                    <a:p>
                      <a:pPr algn="ctr">
                        <a:spcAft>
                          <a:spcPts val="0"/>
                        </a:spcAft>
                      </a:pPr>
                      <a:r>
                        <a:rPr lang="en-US" sz="2000" kern="100">
                          <a:solidFill>
                            <a:schemeClr val="tx2"/>
                          </a:solidFill>
                          <a:latin typeface="Times New Roman"/>
                          <a:ea typeface="新細明體"/>
                          <a:cs typeface="Times New Roman"/>
                        </a:rPr>
                        <a:t>0.034919</a:t>
                      </a:r>
                      <a:endParaRPr lang="zh-TW" sz="2000" kern="100">
                        <a:solidFill>
                          <a:schemeClr val="tx2"/>
                        </a:solidFill>
                        <a:latin typeface="Times New Roman"/>
                        <a:ea typeface="新細明體"/>
                        <a:cs typeface="Times New Roman"/>
                      </a:endParaRPr>
                    </a:p>
                  </a:txBody>
                  <a:tcPr marL="17780" marR="17780" marT="0" marB="0" anchor="b">
                    <a:lnL>
                      <a:noFill/>
                    </a:lnL>
                    <a:lnR>
                      <a:noFill/>
                    </a:lnR>
                    <a:lnT>
                      <a:noFill/>
                    </a:lnT>
                    <a:lnB>
                      <a:noFill/>
                    </a:lnB>
                  </a:tcPr>
                </a:tc>
              </a:tr>
              <a:tr h="0">
                <a:tc>
                  <a:txBody>
                    <a:bodyPr/>
                    <a:lstStyle/>
                    <a:p>
                      <a:pPr algn="just">
                        <a:spcAft>
                          <a:spcPts val="0"/>
                        </a:spcAft>
                      </a:pPr>
                      <a:endParaRPr lang="en-US" sz="2000" kern="100">
                        <a:solidFill>
                          <a:schemeClr val="tx2"/>
                        </a:solidFill>
                        <a:latin typeface="Times New Roman"/>
                        <a:ea typeface="新細明體"/>
                        <a:cs typeface="Times New Roman"/>
                      </a:endParaRPr>
                    </a:p>
                  </a:txBody>
                  <a:tcPr marL="17780" marR="17780" marT="0" marB="0">
                    <a:lnL>
                      <a:noFill/>
                    </a:lnL>
                    <a:lnR>
                      <a:noFill/>
                    </a:lnR>
                    <a:lnT>
                      <a:noFill/>
                    </a:lnT>
                    <a:lnB>
                      <a:noFill/>
                    </a:lnB>
                  </a:tcPr>
                </a:tc>
                <a:tc>
                  <a:txBody>
                    <a:bodyPr/>
                    <a:lstStyle/>
                    <a:p>
                      <a:pPr algn="ctr">
                        <a:spcAft>
                          <a:spcPts val="0"/>
                        </a:spcAft>
                      </a:pPr>
                      <a:endParaRPr lang="en-US" sz="2000" kern="100">
                        <a:solidFill>
                          <a:schemeClr val="tx2"/>
                        </a:solidFill>
                        <a:latin typeface="Times New Roman"/>
                        <a:ea typeface="新細明體"/>
                        <a:cs typeface="Times New Roman"/>
                      </a:endParaRPr>
                    </a:p>
                  </a:txBody>
                  <a:tcPr marL="17780" marR="17780" marT="0" marB="0">
                    <a:lnL>
                      <a:noFill/>
                    </a:lnL>
                    <a:lnR>
                      <a:noFill/>
                    </a:lnR>
                    <a:lnT>
                      <a:noFill/>
                    </a:lnT>
                    <a:lnB>
                      <a:noFill/>
                    </a:lnB>
                  </a:tcPr>
                </a:tc>
                <a:tc>
                  <a:txBody>
                    <a:bodyPr/>
                    <a:lstStyle/>
                    <a:p>
                      <a:pPr algn="ctr">
                        <a:spcAft>
                          <a:spcPts val="0"/>
                        </a:spcAft>
                      </a:pPr>
                      <a:endParaRPr lang="en-US" sz="2000" kern="100">
                        <a:solidFill>
                          <a:schemeClr val="tx2"/>
                        </a:solidFill>
                        <a:latin typeface="Times New Roman"/>
                        <a:ea typeface="新細明體"/>
                        <a:cs typeface="Times New Roman"/>
                      </a:endParaRPr>
                    </a:p>
                  </a:txBody>
                  <a:tcPr marL="17780" marR="17780" marT="0" marB="0">
                    <a:lnL>
                      <a:noFill/>
                    </a:lnL>
                    <a:lnR>
                      <a:noFill/>
                    </a:lnR>
                    <a:lnT>
                      <a:noFill/>
                    </a:lnT>
                    <a:lnB>
                      <a:noFill/>
                    </a:lnB>
                  </a:tcPr>
                </a:tc>
                <a:tc>
                  <a:txBody>
                    <a:bodyPr/>
                    <a:lstStyle/>
                    <a:p>
                      <a:pPr algn="ctr">
                        <a:spcAft>
                          <a:spcPts val="0"/>
                        </a:spcAft>
                      </a:pPr>
                      <a:r>
                        <a:rPr lang="en-US" sz="2000" kern="100">
                          <a:solidFill>
                            <a:schemeClr val="tx2"/>
                          </a:solidFill>
                          <a:latin typeface="Times New Roman"/>
                          <a:ea typeface="新細明體"/>
                          <a:cs typeface="Times New Roman"/>
                        </a:rPr>
                        <a:t>0.76818</a:t>
                      </a:r>
                      <a:endParaRPr lang="zh-TW" sz="2000" kern="100">
                        <a:solidFill>
                          <a:schemeClr val="tx2"/>
                        </a:solidFill>
                        <a:latin typeface="Times New Roman"/>
                        <a:ea typeface="新細明體"/>
                        <a:cs typeface="Times New Roman"/>
                      </a:endParaRPr>
                    </a:p>
                  </a:txBody>
                  <a:tcPr marL="17780" marR="17780" marT="0" marB="0" anchor="b">
                    <a:lnL>
                      <a:noFill/>
                    </a:lnL>
                    <a:lnR>
                      <a:noFill/>
                    </a:lnR>
                    <a:lnT>
                      <a:noFill/>
                    </a:lnT>
                    <a:lnB>
                      <a:noFill/>
                    </a:lnB>
                  </a:tcPr>
                </a:tc>
              </a:tr>
              <a:tr h="0">
                <a:tc>
                  <a:txBody>
                    <a:bodyPr/>
                    <a:lstStyle/>
                    <a:p>
                      <a:pPr algn="just">
                        <a:spcAft>
                          <a:spcPts val="0"/>
                        </a:spcAft>
                      </a:pPr>
                      <a:r>
                        <a:rPr lang="en-US" sz="2000" kern="100">
                          <a:solidFill>
                            <a:schemeClr val="tx2"/>
                          </a:solidFill>
                          <a:latin typeface="Times New Roman"/>
                          <a:ea typeface="新細明體"/>
                          <a:cs typeface="Times New Roman"/>
                        </a:rPr>
                        <a:t>Number of observations</a:t>
                      </a:r>
                      <a:endParaRPr lang="zh-TW" sz="2000" kern="100">
                        <a:solidFill>
                          <a:schemeClr val="tx2"/>
                        </a:solidFill>
                        <a:latin typeface="Times New Roman"/>
                        <a:ea typeface="新細明體"/>
                        <a:cs typeface="Times New Roman"/>
                      </a:endParaRPr>
                    </a:p>
                  </a:txBody>
                  <a:tcPr marL="17780" marR="17780" marT="0" marB="0">
                    <a:lnL>
                      <a:noFill/>
                    </a:lnL>
                    <a:lnR>
                      <a:noFill/>
                    </a:lnR>
                    <a:lnT>
                      <a:noFill/>
                    </a:lnT>
                    <a:lnB>
                      <a:noFill/>
                    </a:lnB>
                  </a:tcPr>
                </a:tc>
                <a:tc>
                  <a:txBody>
                    <a:bodyPr/>
                    <a:lstStyle/>
                    <a:p>
                      <a:pPr algn="ctr">
                        <a:spcAft>
                          <a:spcPts val="0"/>
                        </a:spcAft>
                      </a:pPr>
                      <a:endParaRPr lang="en-US" sz="2000" kern="100">
                        <a:solidFill>
                          <a:schemeClr val="tx2"/>
                        </a:solidFill>
                        <a:latin typeface="Times New Roman"/>
                        <a:ea typeface="新細明體"/>
                        <a:cs typeface="Times New Roman"/>
                      </a:endParaRPr>
                    </a:p>
                  </a:txBody>
                  <a:tcPr marL="17780" marR="17780" marT="0" marB="0">
                    <a:lnL>
                      <a:noFill/>
                    </a:lnL>
                    <a:lnR>
                      <a:noFill/>
                    </a:lnR>
                    <a:lnT>
                      <a:noFill/>
                    </a:lnT>
                    <a:lnB>
                      <a:noFill/>
                    </a:lnB>
                  </a:tcPr>
                </a:tc>
                <a:tc>
                  <a:txBody>
                    <a:bodyPr/>
                    <a:lstStyle/>
                    <a:p>
                      <a:pPr algn="ctr">
                        <a:spcAft>
                          <a:spcPts val="0"/>
                        </a:spcAft>
                      </a:pPr>
                      <a:endParaRPr lang="en-US" sz="2000" kern="100">
                        <a:solidFill>
                          <a:schemeClr val="tx2"/>
                        </a:solidFill>
                        <a:latin typeface="Times New Roman"/>
                        <a:ea typeface="新細明體"/>
                        <a:cs typeface="Times New Roman"/>
                      </a:endParaRPr>
                    </a:p>
                  </a:txBody>
                  <a:tcPr marL="17780" marR="17780" marT="0" marB="0">
                    <a:lnL>
                      <a:noFill/>
                    </a:lnL>
                    <a:lnR>
                      <a:noFill/>
                    </a:lnR>
                    <a:lnT>
                      <a:noFill/>
                    </a:lnT>
                    <a:lnB>
                      <a:noFill/>
                    </a:lnB>
                  </a:tcPr>
                </a:tc>
                <a:tc>
                  <a:txBody>
                    <a:bodyPr/>
                    <a:lstStyle/>
                    <a:p>
                      <a:pPr algn="ctr">
                        <a:spcAft>
                          <a:spcPts val="0"/>
                        </a:spcAft>
                      </a:pPr>
                      <a:r>
                        <a:rPr lang="en-US" sz="2000" kern="100">
                          <a:solidFill>
                            <a:schemeClr val="tx2"/>
                          </a:solidFill>
                          <a:latin typeface="Times New Roman"/>
                          <a:ea typeface="新細明體"/>
                          <a:cs typeface="Times New Roman"/>
                        </a:rPr>
                        <a:t>223</a:t>
                      </a:r>
                      <a:endParaRPr lang="zh-TW" sz="2000" kern="100">
                        <a:solidFill>
                          <a:schemeClr val="tx2"/>
                        </a:solidFill>
                        <a:latin typeface="Times New Roman"/>
                        <a:ea typeface="新細明體"/>
                        <a:cs typeface="Times New Roman"/>
                      </a:endParaRPr>
                    </a:p>
                  </a:txBody>
                  <a:tcPr marL="17780" marR="17780" marT="0" marB="0" anchor="b">
                    <a:lnL>
                      <a:noFill/>
                    </a:lnL>
                    <a:lnR>
                      <a:noFill/>
                    </a:lnR>
                    <a:lnT>
                      <a:noFill/>
                    </a:lnT>
                    <a:lnB>
                      <a:noFill/>
                    </a:lnB>
                  </a:tcPr>
                </a:tc>
              </a:tr>
              <a:tr h="0">
                <a:tc>
                  <a:txBody>
                    <a:bodyPr/>
                    <a:lstStyle/>
                    <a:p>
                      <a:pPr algn="just">
                        <a:spcAft>
                          <a:spcPts val="0"/>
                        </a:spcAft>
                      </a:pPr>
                      <a:r>
                        <a:rPr lang="en-US" sz="2000" kern="100">
                          <a:solidFill>
                            <a:schemeClr val="tx2"/>
                          </a:solidFill>
                          <a:latin typeface="Times New Roman"/>
                          <a:ea typeface="新細明體"/>
                          <a:cs typeface="Times New Roman"/>
                        </a:rPr>
                        <a:t>Degrees of freedom</a:t>
                      </a:r>
                      <a:endParaRPr lang="zh-TW" sz="2000" kern="100">
                        <a:solidFill>
                          <a:schemeClr val="tx2"/>
                        </a:solidFill>
                        <a:latin typeface="Times New Roman"/>
                        <a:ea typeface="新細明體"/>
                        <a:cs typeface="Times New Roman"/>
                      </a:endParaRPr>
                    </a:p>
                  </a:txBody>
                  <a:tcPr marL="17780" marR="17780" marT="0" marB="0">
                    <a:lnL>
                      <a:noFill/>
                    </a:lnL>
                    <a:lnR>
                      <a:noFill/>
                    </a:lnR>
                    <a:lnT>
                      <a:noFill/>
                    </a:lnT>
                    <a:lnB>
                      <a:noFill/>
                    </a:lnB>
                  </a:tcPr>
                </a:tc>
                <a:tc>
                  <a:txBody>
                    <a:bodyPr/>
                    <a:lstStyle/>
                    <a:p>
                      <a:pPr algn="ctr">
                        <a:spcAft>
                          <a:spcPts val="0"/>
                        </a:spcAft>
                      </a:pPr>
                      <a:endParaRPr lang="en-US" sz="2000" kern="100">
                        <a:solidFill>
                          <a:schemeClr val="tx2"/>
                        </a:solidFill>
                        <a:latin typeface="Times New Roman"/>
                        <a:ea typeface="新細明體"/>
                        <a:cs typeface="Times New Roman"/>
                      </a:endParaRPr>
                    </a:p>
                  </a:txBody>
                  <a:tcPr marL="17780" marR="17780" marT="0" marB="0">
                    <a:lnL>
                      <a:noFill/>
                    </a:lnL>
                    <a:lnR>
                      <a:noFill/>
                    </a:lnR>
                    <a:lnT>
                      <a:noFill/>
                    </a:lnT>
                    <a:lnB>
                      <a:noFill/>
                    </a:lnB>
                  </a:tcPr>
                </a:tc>
                <a:tc>
                  <a:txBody>
                    <a:bodyPr/>
                    <a:lstStyle/>
                    <a:p>
                      <a:pPr algn="ctr">
                        <a:spcAft>
                          <a:spcPts val="0"/>
                        </a:spcAft>
                      </a:pPr>
                      <a:endParaRPr lang="en-US" sz="2000" kern="100">
                        <a:solidFill>
                          <a:schemeClr val="tx2"/>
                        </a:solidFill>
                        <a:latin typeface="Times New Roman"/>
                        <a:ea typeface="新細明體"/>
                        <a:cs typeface="Times New Roman"/>
                      </a:endParaRPr>
                    </a:p>
                  </a:txBody>
                  <a:tcPr marL="17780" marR="17780" marT="0" marB="0">
                    <a:lnL>
                      <a:noFill/>
                    </a:lnL>
                    <a:lnR>
                      <a:noFill/>
                    </a:lnR>
                    <a:lnT>
                      <a:noFill/>
                    </a:lnT>
                    <a:lnB>
                      <a:noFill/>
                    </a:lnB>
                  </a:tcPr>
                </a:tc>
                <a:tc>
                  <a:txBody>
                    <a:bodyPr/>
                    <a:lstStyle/>
                    <a:p>
                      <a:pPr algn="ctr">
                        <a:spcAft>
                          <a:spcPts val="0"/>
                        </a:spcAft>
                      </a:pPr>
                      <a:r>
                        <a:rPr lang="en-US" sz="2000" kern="100">
                          <a:solidFill>
                            <a:schemeClr val="tx2"/>
                          </a:solidFill>
                          <a:latin typeface="Times New Roman"/>
                          <a:ea typeface="新細明體"/>
                          <a:cs typeface="Times New Roman"/>
                        </a:rPr>
                        <a:t>219</a:t>
                      </a:r>
                      <a:endParaRPr lang="zh-TW" sz="2000" kern="100">
                        <a:solidFill>
                          <a:schemeClr val="tx2"/>
                        </a:solidFill>
                        <a:latin typeface="Times New Roman"/>
                        <a:ea typeface="新細明體"/>
                        <a:cs typeface="Times New Roman"/>
                      </a:endParaRPr>
                    </a:p>
                  </a:txBody>
                  <a:tcPr marL="17780" marR="17780" marT="0" marB="0">
                    <a:lnL>
                      <a:noFill/>
                    </a:lnL>
                    <a:lnR>
                      <a:noFill/>
                    </a:lnR>
                    <a:lnT>
                      <a:noFill/>
                    </a:lnT>
                    <a:lnB>
                      <a:noFill/>
                    </a:lnB>
                  </a:tcPr>
                </a:tc>
              </a:tr>
              <a:tr h="0">
                <a:tc>
                  <a:txBody>
                    <a:bodyPr/>
                    <a:lstStyle/>
                    <a:p>
                      <a:pPr algn="ctr">
                        <a:spcAft>
                          <a:spcPts val="0"/>
                        </a:spcAft>
                      </a:pPr>
                      <a:endParaRPr lang="en-US" sz="2000" kern="100">
                        <a:solidFill>
                          <a:schemeClr val="tx2"/>
                        </a:solidFill>
                        <a:latin typeface="Times New Roman"/>
                        <a:ea typeface="新細明體"/>
                        <a:cs typeface="Times New Roman"/>
                      </a:endParaRPr>
                    </a:p>
                  </a:txBody>
                  <a:tcPr marL="17780" marR="17780" marT="0" marB="0">
                    <a:lnL>
                      <a:noFill/>
                    </a:lnL>
                    <a:lnR>
                      <a:noFill/>
                    </a:lnR>
                    <a:lnT>
                      <a:noFill/>
                    </a:lnT>
                    <a:lnB>
                      <a:noFill/>
                    </a:lnB>
                  </a:tcPr>
                </a:tc>
                <a:tc>
                  <a:txBody>
                    <a:bodyPr/>
                    <a:lstStyle/>
                    <a:p>
                      <a:pPr algn="ctr">
                        <a:spcAft>
                          <a:spcPts val="0"/>
                        </a:spcAft>
                      </a:pPr>
                      <a:r>
                        <a:rPr lang="en-US" sz="2000" i="1" kern="100">
                          <a:solidFill>
                            <a:schemeClr val="tx2"/>
                          </a:solidFill>
                          <a:latin typeface="Times New Roman"/>
                          <a:ea typeface="新細明體"/>
                          <a:cs typeface="Times New Roman"/>
                        </a:rPr>
                        <a:t>a</a:t>
                      </a:r>
                      <a:endParaRPr lang="zh-TW" sz="2000" kern="100">
                        <a:solidFill>
                          <a:schemeClr val="tx2"/>
                        </a:solidFill>
                        <a:latin typeface="Times New Roman"/>
                        <a:ea typeface="新細明體"/>
                        <a:cs typeface="Times New Roman"/>
                      </a:endParaRPr>
                    </a:p>
                  </a:txBody>
                  <a:tcPr marL="17780" marR="17780" marT="0" marB="0">
                    <a:lnL>
                      <a:noFill/>
                    </a:lnL>
                    <a:lnR>
                      <a:noFill/>
                    </a:lnR>
                    <a:lnT>
                      <a:noFill/>
                    </a:lnT>
                    <a:lnB>
                      <a:noFill/>
                    </a:lnB>
                  </a:tcPr>
                </a:tc>
                <a:tc>
                  <a:txBody>
                    <a:bodyPr/>
                    <a:lstStyle/>
                    <a:p>
                      <a:pPr algn="ctr">
                        <a:spcAft>
                          <a:spcPts val="0"/>
                        </a:spcAft>
                      </a:pPr>
                      <a:r>
                        <a:rPr lang="en-US" sz="2000" i="1" kern="100">
                          <a:solidFill>
                            <a:schemeClr val="tx2"/>
                          </a:solidFill>
                          <a:latin typeface="Times New Roman"/>
                          <a:ea typeface="新細明體"/>
                          <a:cs typeface="Times New Roman"/>
                        </a:rPr>
                        <a:t>b</a:t>
                      </a:r>
                      <a:endParaRPr lang="zh-TW" sz="2000" kern="100">
                        <a:solidFill>
                          <a:schemeClr val="tx2"/>
                        </a:solidFill>
                        <a:latin typeface="Times New Roman"/>
                        <a:ea typeface="新細明體"/>
                        <a:cs typeface="Times New Roman"/>
                      </a:endParaRPr>
                    </a:p>
                  </a:txBody>
                  <a:tcPr marL="17780" marR="17780" marT="0" marB="0">
                    <a:lnL>
                      <a:noFill/>
                    </a:lnL>
                    <a:lnR>
                      <a:noFill/>
                    </a:lnR>
                    <a:lnT>
                      <a:noFill/>
                    </a:lnT>
                    <a:lnB>
                      <a:noFill/>
                    </a:lnB>
                  </a:tcPr>
                </a:tc>
                <a:tc>
                  <a:txBody>
                    <a:bodyPr/>
                    <a:lstStyle/>
                    <a:p>
                      <a:pPr algn="ctr">
                        <a:spcAft>
                          <a:spcPts val="0"/>
                        </a:spcAft>
                      </a:pPr>
                      <a:r>
                        <a:rPr lang="en-US" sz="2000" i="1" kern="100">
                          <a:solidFill>
                            <a:schemeClr val="tx2"/>
                          </a:solidFill>
                          <a:latin typeface="Times New Roman"/>
                          <a:ea typeface="新細明體"/>
                          <a:cs typeface="Times New Roman"/>
                        </a:rPr>
                        <a:t>d</a:t>
                      </a:r>
                      <a:endParaRPr lang="zh-TW" sz="2000" kern="100">
                        <a:solidFill>
                          <a:schemeClr val="tx2"/>
                        </a:solidFill>
                        <a:latin typeface="Times New Roman"/>
                        <a:ea typeface="新細明體"/>
                        <a:cs typeface="Times New Roman"/>
                      </a:endParaRPr>
                    </a:p>
                  </a:txBody>
                  <a:tcPr marL="17780" marR="17780" marT="0" marB="0">
                    <a:lnL>
                      <a:noFill/>
                    </a:lnL>
                    <a:lnR>
                      <a:noFill/>
                    </a:lnR>
                    <a:lnT>
                      <a:noFill/>
                    </a:lnT>
                    <a:lnB>
                      <a:noFill/>
                    </a:lnB>
                  </a:tcPr>
                </a:tc>
              </a:tr>
              <a:tr h="0">
                <a:tc>
                  <a:txBody>
                    <a:bodyPr/>
                    <a:lstStyle/>
                    <a:p>
                      <a:pPr algn="just">
                        <a:spcAft>
                          <a:spcPts val="0"/>
                        </a:spcAft>
                      </a:pPr>
                      <a:r>
                        <a:rPr lang="en-US" sz="2000" kern="100">
                          <a:solidFill>
                            <a:schemeClr val="tx2"/>
                          </a:solidFill>
                          <a:latin typeface="Times New Roman"/>
                          <a:ea typeface="新細明體"/>
                          <a:cs typeface="Times New Roman"/>
                        </a:rPr>
                        <a:t>X coefficient(s)</a:t>
                      </a:r>
                      <a:endParaRPr lang="zh-TW" sz="2000" kern="100">
                        <a:solidFill>
                          <a:schemeClr val="tx2"/>
                        </a:solidFill>
                        <a:latin typeface="Times New Roman"/>
                        <a:ea typeface="新細明體"/>
                        <a:cs typeface="Times New Roman"/>
                      </a:endParaRPr>
                    </a:p>
                  </a:txBody>
                  <a:tcPr marL="17780" marR="17780" marT="0" marB="0">
                    <a:lnL>
                      <a:noFill/>
                    </a:lnL>
                    <a:lnR>
                      <a:noFill/>
                    </a:lnR>
                    <a:lnT>
                      <a:noFill/>
                    </a:lnT>
                    <a:lnB>
                      <a:noFill/>
                    </a:lnB>
                  </a:tcPr>
                </a:tc>
                <a:tc>
                  <a:txBody>
                    <a:bodyPr/>
                    <a:lstStyle/>
                    <a:p>
                      <a:pPr algn="ctr">
                        <a:spcAft>
                          <a:spcPts val="0"/>
                        </a:spcAft>
                      </a:pPr>
                      <a:r>
                        <a:rPr lang="en-US" sz="2000" kern="100">
                          <a:solidFill>
                            <a:schemeClr val="tx2"/>
                          </a:solidFill>
                          <a:latin typeface="Times New Roman"/>
                          <a:ea typeface="新細明體"/>
                          <a:cs typeface="Times New Roman"/>
                        </a:rPr>
                        <a:t>−0.17833</a:t>
                      </a:r>
                      <a:endParaRPr lang="zh-TW" sz="2000" kern="100">
                        <a:solidFill>
                          <a:schemeClr val="tx2"/>
                        </a:solidFill>
                        <a:latin typeface="Times New Roman"/>
                        <a:ea typeface="新細明體"/>
                        <a:cs typeface="Times New Roman"/>
                      </a:endParaRPr>
                    </a:p>
                  </a:txBody>
                  <a:tcPr marL="17780" marR="17780" marT="0" marB="0" anchor="b">
                    <a:lnL>
                      <a:noFill/>
                    </a:lnL>
                    <a:lnR>
                      <a:noFill/>
                    </a:lnR>
                    <a:lnT>
                      <a:noFill/>
                    </a:lnT>
                    <a:lnB>
                      <a:noFill/>
                    </a:lnB>
                  </a:tcPr>
                </a:tc>
                <a:tc>
                  <a:txBody>
                    <a:bodyPr/>
                    <a:lstStyle/>
                    <a:p>
                      <a:pPr algn="ctr">
                        <a:spcAft>
                          <a:spcPts val="0"/>
                        </a:spcAft>
                      </a:pPr>
                      <a:r>
                        <a:rPr lang="en-US" sz="2000" kern="100">
                          <a:solidFill>
                            <a:schemeClr val="tx2"/>
                          </a:solidFill>
                          <a:latin typeface="Times New Roman"/>
                          <a:ea typeface="新細明體"/>
                          <a:cs typeface="Times New Roman"/>
                        </a:rPr>
                        <a:t>0.042615</a:t>
                      </a:r>
                      <a:endParaRPr lang="zh-TW" sz="2000" kern="100">
                        <a:solidFill>
                          <a:schemeClr val="tx2"/>
                        </a:solidFill>
                        <a:latin typeface="Times New Roman"/>
                        <a:ea typeface="新細明體"/>
                        <a:cs typeface="Times New Roman"/>
                      </a:endParaRPr>
                    </a:p>
                  </a:txBody>
                  <a:tcPr marL="17780" marR="17780" marT="0" marB="0" anchor="b">
                    <a:lnL>
                      <a:noFill/>
                    </a:lnL>
                    <a:lnR>
                      <a:noFill/>
                    </a:lnR>
                    <a:lnT>
                      <a:noFill/>
                    </a:lnT>
                    <a:lnB>
                      <a:noFill/>
                    </a:lnB>
                  </a:tcPr>
                </a:tc>
                <a:tc>
                  <a:txBody>
                    <a:bodyPr/>
                    <a:lstStyle/>
                    <a:p>
                      <a:pPr algn="ctr">
                        <a:spcAft>
                          <a:spcPts val="0"/>
                        </a:spcAft>
                      </a:pPr>
                      <a:r>
                        <a:rPr lang="en-US" sz="2000" kern="100">
                          <a:solidFill>
                            <a:schemeClr val="tx2"/>
                          </a:solidFill>
                          <a:latin typeface="Times New Roman"/>
                          <a:ea typeface="新細明體"/>
                          <a:cs typeface="Times New Roman"/>
                        </a:rPr>
                        <a:t>0.03791</a:t>
                      </a:r>
                      <a:endParaRPr lang="zh-TW" sz="2000" kern="100">
                        <a:solidFill>
                          <a:schemeClr val="tx2"/>
                        </a:solidFill>
                        <a:latin typeface="Times New Roman"/>
                        <a:ea typeface="新細明體"/>
                        <a:cs typeface="Times New Roman"/>
                      </a:endParaRPr>
                    </a:p>
                  </a:txBody>
                  <a:tcPr marL="17780" marR="17780" marT="0" marB="0" anchor="b">
                    <a:lnL>
                      <a:noFill/>
                    </a:lnL>
                    <a:lnR>
                      <a:noFill/>
                    </a:lnR>
                    <a:lnT>
                      <a:noFill/>
                    </a:lnT>
                    <a:lnB>
                      <a:noFill/>
                    </a:lnB>
                  </a:tcPr>
                </a:tc>
              </a:tr>
              <a:tr h="0">
                <a:tc>
                  <a:txBody>
                    <a:bodyPr/>
                    <a:lstStyle/>
                    <a:p>
                      <a:pPr algn="just">
                        <a:spcAft>
                          <a:spcPts val="0"/>
                        </a:spcAft>
                      </a:pPr>
                      <a:r>
                        <a:rPr lang="en-US" sz="2000" kern="100">
                          <a:solidFill>
                            <a:schemeClr val="tx2"/>
                          </a:solidFill>
                          <a:latin typeface="Times New Roman"/>
                          <a:ea typeface="新細明體"/>
                          <a:cs typeface="Times New Roman"/>
                        </a:rPr>
                        <a:t>Standard error of coefficients</a:t>
                      </a:r>
                      <a:endParaRPr lang="zh-TW" sz="2000" kern="100">
                        <a:solidFill>
                          <a:schemeClr val="tx2"/>
                        </a:solidFill>
                        <a:latin typeface="Times New Roman"/>
                        <a:ea typeface="新細明體"/>
                        <a:cs typeface="Times New Roman"/>
                      </a:endParaRPr>
                    </a:p>
                  </a:txBody>
                  <a:tcPr marL="17780" marR="177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solidFill>
                            <a:schemeClr val="tx2"/>
                          </a:solidFill>
                          <a:latin typeface="Times New Roman"/>
                          <a:ea typeface="新細明體"/>
                          <a:cs typeface="Times New Roman"/>
                        </a:rPr>
                        <a:t>0.017143</a:t>
                      </a:r>
                      <a:endParaRPr lang="zh-TW" sz="2000" kern="100">
                        <a:solidFill>
                          <a:schemeClr val="tx2"/>
                        </a:solidFill>
                        <a:latin typeface="Times New Roman"/>
                        <a:ea typeface="新細明體"/>
                        <a:cs typeface="Times New Roman"/>
                      </a:endParaRPr>
                    </a:p>
                  </a:txBody>
                  <a:tcPr marL="17780" marR="177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solidFill>
                            <a:schemeClr val="tx2"/>
                          </a:solidFill>
                          <a:latin typeface="Times New Roman"/>
                          <a:ea typeface="新細明體"/>
                          <a:cs typeface="Times New Roman"/>
                        </a:rPr>
                        <a:t>0.002674</a:t>
                      </a:r>
                      <a:endParaRPr lang="zh-TW" sz="2000" kern="100">
                        <a:solidFill>
                          <a:schemeClr val="tx2"/>
                        </a:solidFill>
                        <a:latin typeface="Times New Roman"/>
                        <a:ea typeface="新細明體"/>
                        <a:cs typeface="Times New Roman"/>
                      </a:endParaRPr>
                    </a:p>
                  </a:txBody>
                  <a:tcPr marL="17780" marR="177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solidFill>
                            <a:schemeClr val="tx2"/>
                          </a:solidFill>
                          <a:latin typeface="Times New Roman"/>
                          <a:ea typeface="新細明體"/>
                          <a:cs typeface="Times New Roman"/>
                        </a:rPr>
                        <a:t>0.007759</a:t>
                      </a:r>
                      <a:endParaRPr lang="zh-TW" sz="2000" kern="100" dirty="0">
                        <a:solidFill>
                          <a:schemeClr val="tx2"/>
                        </a:solidFill>
                        <a:latin typeface="Times New Roman"/>
                        <a:ea typeface="新細明體"/>
                        <a:cs typeface="Times New Roman"/>
                      </a:endParaRPr>
                    </a:p>
                  </a:txBody>
                  <a:tcPr marL="17780" marR="1778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65539" name="Object 3"/>
          <p:cNvGraphicFramePr>
            <a:graphicFrameLocks noChangeAspect="1"/>
          </p:cNvGraphicFramePr>
          <p:nvPr/>
        </p:nvGraphicFramePr>
        <p:xfrm>
          <a:off x="0" y="0"/>
          <a:ext cx="2324100" cy="228600"/>
        </p:xfrm>
        <a:graphic>
          <a:graphicData uri="http://schemas.openxmlformats.org/presentationml/2006/ole">
            <mc:AlternateContent xmlns:mc="http://schemas.openxmlformats.org/markup-compatibility/2006">
              <mc:Choice xmlns:v="urn:schemas-microsoft-com:vml" Requires="v">
                <p:oleObj spid="_x0000_s65543" name="Equation" r:id="rId3" imgW="2324100" imgH="228600" progId="Equation.DSMT4">
                  <p:embed/>
                </p:oleObj>
              </mc:Choice>
              <mc:Fallback>
                <p:oleObj name="Equation" r:id="rId3" imgW="2324100" imgH="2286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3241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38" name="Object 2"/>
          <p:cNvGraphicFramePr>
            <a:graphicFrameLocks noChangeAspect="1"/>
          </p:cNvGraphicFramePr>
          <p:nvPr/>
        </p:nvGraphicFramePr>
        <p:xfrm>
          <a:off x="0" y="0"/>
          <a:ext cx="200025" cy="190500"/>
        </p:xfrm>
        <a:graphic>
          <a:graphicData uri="http://schemas.openxmlformats.org/presentationml/2006/ole">
            <mc:AlternateContent xmlns:mc="http://schemas.openxmlformats.org/markup-compatibility/2006">
              <mc:Choice xmlns:v="urn:schemas-microsoft-com:vml" Requires="v">
                <p:oleObj spid="_x0000_s65544" name="Equation" r:id="rId5" imgW="203112" imgH="190417" progId="Equation.DSMT4">
                  <p:embed/>
                </p:oleObj>
              </mc:Choice>
              <mc:Fallback>
                <p:oleObj name="Equation" r:id="rId5" imgW="203112" imgH="190417"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00025"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65540" name="Object 4"/>
          <p:cNvGraphicFramePr>
            <a:graphicFrameLocks noChangeAspect="1"/>
          </p:cNvGraphicFramePr>
          <p:nvPr/>
        </p:nvGraphicFramePr>
        <p:xfrm>
          <a:off x="0" y="0"/>
          <a:ext cx="2324100" cy="228600"/>
        </p:xfrm>
        <a:graphic>
          <a:graphicData uri="http://schemas.openxmlformats.org/presentationml/2006/ole">
            <mc:AlternateContent xmlns:mc="http://schemas.openxmlformats.org/markup-compatibility/2006">
              <mc:Choice xmlns:v="urn:schemas-microsoft-com:vml" Requires="v">
                <p:oleObj spid="_x0000_s65545" name="Equation" r:id="rId7" imgW="2324100" imgH="228600" progId="Equation.DSMT4">
                  <p:embed/>
                </p:oleObj>
              </mc:Choice>
              <mc:Fallback>
                <p:oleObj name="Equation" r:id="rId7" imgW="2324100" imgH="2286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3241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2" name="Object 6"/>
          <p:cNvGraphicFramePr>
            <a:graphicFrameLocks noChangeAspect="1"/>
          </p:cNvGraphicFramePr>
          <p:nvPr/>
        </p:nvGraphicFramePr>
        <p:xfrm>
          <a:off x="3000364" y="3287543"/>
          <a:ext cx="4357718" cy="413647"/>
        </p:xfrm>
        <a:graphic>
          <a:graphicData uri="http://schemas.openxmlformats.org/presentationml/2006/ole">
            <mc:AlternateContent xmlns:mc="http://schemas.openxmlformats.org/markup-compatibility/2006">
              <mc:Choice xmlns:v="urn:schemas-microsoft-com:vml" Requires="v">
                <p:oleObj spid="_x0000_s65546" name="Equation" r:id="rId8" imgW="2400300" imgH="228600" progId="Equation.DSMT4">
                  <p:embed/>
                </p:oleObj>
              </mc:Choice>
              <mc:Fallback>
                <p:oleObj name="Equation" r:id="rId8" imgW="2400300" imgH="2286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00364" y="3287543"/>
                        <a:ext cx="4357718" cy="4136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8E962744-355C-4218-ACEF-217313CE37E0}" type="slidenum">
              <a:rPr lang="en-US" altLang="zh-TW">
                <a:solidFill>
                  <a:schemeClr val="accent6">
                    <a:lumMod val="20000"/>
                    <a:lumOff val="80000"/>
                  </a:schemeClr>
                </a:solidFill>
              </a:rPr>
              <a:pPr/>
              <a:t>29</a:t>
            </a:fld>
            <a:endParaRPr lang="en-US" altLang="zh-TW">
              <a:solidFill>
                <a:schemeClr val="accent6">
                  <a:lumMod val="20000"/>
                  <a:lumOff val="8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457200"/>
            <a:ext cx="8002588" cy="739775"/>
          </a:xfrm>
        </p:spPr>
        <p:txBody>
          <a:bodyPr/>
          <a:lstStyle/>
          <a:p>
            <a:r>
              <a:rPr lang="en-US" altLang="zh-TW" dirty="0" smtClean="0">
                <a:latin typeface="Times New Roman" pitchFamily="18" charset="0"/>
                <a:cs typeface="Times New Roman" pitchFamily="18" charset="0"/>
              </a:rPr>
              <a:t>5.1 BOND </a:t>
            </a:r>
            <a:r>
              <a:rPr lang="en-US" altLang="zh-TW" dirty="0">
                <a:latin typeface="Times New Roman" pitchFamily="18" charset="0"/>
                <a:cs typeface="Times New Roman" pitchFamily="18" charset="0"/>
              </a:rPr>
              <a:t>FUNDAMENTALS</a:t>
            </a:r>
          </a:p>
        </p:txBody>
      </p:sp>
      <p:sp>
        <p:nvSpPr>
          <p:cNvPr id="9219" name="Rectangle 3"/>
          <p:cNvSpPr>
            <a:spLocks noGrp="1" noChangeArrowheads="1"/>
          </p:cNvSpPr>
          <p:nvPr>
            <p:ph idx="1"/>
          </p:nvPr>
        </p:nvSpPr>
        <p:spPr>
          <a:xfrm>
            <a:off x="571472" y="1142984"/>
            <a:ext cx="4105275" cy="5329237"/>
          </a:xfrm>
        </p:spPr>
        <p:txBody>
          <a:bodyPr/>
          <a:lstStyle/>
          <a:p>
            <a:pPr>
              <a:lnSpc>
                <a:spcPct val="90000"/>
              </a:lnSpc>
            </a:pPr>
            <a:r>
              <a:rPr lang="en-US" altLang="zh-TW" sz="2400" i="1" dirty="0" smtClean="0">
                <a:latin typeface="Times New Roman" pitchFamily="18" charset="0"/>
                <a:cs typeface="Times New Roman" pitchFamily="18" charset="0"/>
              </a:rPr>
              <a:t>5.1.1Type </a:t>
            </a:r>
            <a:r>
              <a:rPr lang="en-US" altLang="zh-TW" sz="2400" i="1" dirty="0">
                <a:latin typeface="Times New Roman" pitchFamily="18" charset="0"/>
                <a:cs typeface="Times New Roman" pitchFamily="18" charset="0"/>
              </a:rPr>
              <a:t>of Issuer</a:t>
            </a:r>
            <a:endParaRPr lang="en-US" altLang="zh-TW" sz="2400" dirty="0">
              <a:latin typeface="Times New Roman" pitchFamily="18" charset="0"/>
              <a:cs typeface="Times New Roman" pitchFamily="18" charset="0"/>
            </a:endParaRPr>
          </a:p>
          <a:p>
            <a:pPr>
              <a:lnSpc>
                <a:spcPct val="90000"/>
              </a:lnSpc>
              <a:buFont typeface="Wingdings" pitchFamily="2" charset="2"/>
              <a:buNone/>
            </a:pPr>
            <a:r>
              <a:rPr lang="en-US" altLang="zh-TW" sz="2400" dirty="0">
                <a:latin typeface="Times New Roman" pitchFamily="18" charset="0"/>
                <a:cs typeface="Times New Roman" pitchFamily="18" charset="0"/>
              </a:rPr>
              <a:t>    </a:t>
            </a:r>
            <a:r>
              <a:rPr lang="en-US" altLang="zh-TW" sz="2400" dirty="0" smtClean="0">
                <a:latin typeface="Times New Roman" pitchFamily="18" charset="0"/>
                <a:cs typeface="Times New Roman" pitchFamily="18" charset="0"/>
              </a:rPr>
              <a:t>5.1.1.1 U.S </a:t>
            </a:r>
            <a:r>
              <a:rPr lang="en-US" altLang="zh-TW" sz="2400" dirty="0">
                <a:latin typeface="Times New Roman" pitchFamily="18" charset="0"/>
                <a:cs typeface="Times New Roman" pitchFamily="18" charset="0"/>
              </a:rPr>
              <a:t>Treasury	</a:t>
            </a:r>
          </a:p>
          <a:p>
            <a:pPr>
              <a:lnSpc>
                <a:spcPct val="90000"/>
              </a:lnSpc>
              <a:buFont typeface="Wingdings" pitchFamily="2" charset="2"/>
              <a:buNone/>
            </a:pPr>
            <a:r>
              <a:rPr lang="en-US" altLang="zh-TW" sz="2400" dirty="0">
                <a:latin typeface="Times New Roman" pitchFamily="18" charset="0"/>
                <a:cs typeface="Times New Roman" pitchFamily="18" charset="0"/>
              </a:rPr>
              <a:t>    </a:t>
            </a:r>
            <a:r>
              <a:rPr lang="en-US" altLang="zh-TW" sz="2400" dirty="0" smtClean="0">
                <a:latin typeface="Times New Roman" pitchFamily="18" charset="0"/>
                <a:cs typeface="Times New Roman" pitchFamily="18" charset="0"/>
              </a:rPr>
              <a:t>5.1.1.2 Federal </a:t>
            </a:r>
            <a:r>
              <a:rPr lang="en-US" altLang="zh-TW" sz="2400" dirty="0">
                <a:latin typeface="Times New Roman" pitchFamily="18" charset="0"/>
                <a:cs typeface="Times New Roman" pitchFamily="18" charset="0"/>
              </a:rPr>
              <a:t>Agencies</a:t>
            </a:r>
          </a:p>
          <a:p>
            <a:pPr>
              <a:lnSpc>
                <a:spcPct val="90000"/>
              </a:lnSpc>
              <a:buFont typeface="Wingdings" pitchFamily="2" charset="2"/>
              <a:buNone/>
            </a:pPr>
            <a:r>
              <a:rPr lang="en-US" altLang="zh-TW" sz="2400" dirty="0">
                <a:latin typeface="Times New Roman" pitchFamily="18" charset="0"/>
                <a:cs typeface="Times New Roman" pitchFamily="18" charset="0"/>
              </a:rPr>
              <a:t>    </a:t>
            </a:r>
            <a:r>
              <a:rPr lang="en-US" altLang="zh-TW" sz="2400" dirty="0" smtClean="0">
                <a:latin typeface="Times New Roman" pitchFamily="18" charset="0"/>
                <a:cs typeface="Times New Roman" pitchFamily="18" charset="0"/>
              </a:rPr>
              <a:t>5.1.1.3 Municipalities</a:t>
            </a:r>
            <a:endParaRPr lang="en-US" altLang="zh-TW" sz="2400" dirty="0">
              <a:latin typeface="Times New Roman" pitchFamily="18" charset="0"/>
              <a:cs typeface="Times New Roman" pitchFamily="18" charset="0"/>
            </a:endParaRPr>
          </a:p>
          <a:p>
            <a:pPr>
              <a:lnSpc>
                <a:spcPct val="90000"/>
              </a:lnSpc>
              <a:buFont typeface="Wingdings" pitchFamily="2" charset="2"/>
              <a:buNone/>
            </a:pPr>
            <a:r>
              <a:rPr lang="en-US" altLang="zh-TW" sz="2400" dirty="0">
                <a:latin typeface="Times New Roman" pitchFamily="18" charset="0"/>
                <a:cs typeface="Times New Roman" pitchFamily="18" charset="0"/>
              </a:rPr>
              <a:t>    </a:t>
            </a:r>
            <a:r>
              <a:rPr lang="en-US" altLang="zh-TW" sz="2400" dirty="0" smtClean="0">
                <a:latin typeface="Times New Roman" pitchFamily="18" charset="0"/>
                <a:cs typeface="Times New Roman" pitchFamily="18" charset="0"/>
              </a:rPr>
              <a:t>5.1.1.4 Corporations</a:t>
            </a:r>
            <a:endParaRPr lang="en-US" altLang="zh-TW" sz="2400" i="1" dirty="0">
              <a:latin typeface="Times New Roman" pitchFamily="18" charset="0"/>
              <a:cs typeface="Times New Roman" pitchFamily="18" charset="0"/>
            </a:endParaRPr>
          </a:p>
          <a:p>
            <a:pPr>
              <a:lnSpc>
                <a:spcPct val="90000"/>
              </a:lnSpc>
            </a:pPr>
            <a:r>
              <a:rPr lang="en-US" altLang="zh-TW" sz="2400" i="1" dirty="0" smtClean="0">
                <a:latin typeface="Times New Roman" pitchFamily="18" charset="0"/>
                <a:cs typeface="Times New Roman" pitchFamily="18" charset="0"/>
              </a:rPr>
              <a:t>5.1.2 Bond </a:t>
            </a:r>
            <a:r>
              <a:rPr lang="en-US" altLang="zh-TW" sz="2400" i="1" dirty="0">
                <a:latin typeface="Times New Roman" pitchFamily="18" charset="0"/>
                <a:cs typeface="Times New Roman" pitchFamily="18" charset="0"/>
              </a:rPr>
              <a:t>Provisions</a:t>
            </a:r>
            <a:endParaRPr lang="en-US" altLang="zh-TW" sz="2400" dirty="0">
              <a:latin typeface="Times New Roman" pitchFamily="18" charset="0"/>
              <a:cs typeface="Times New Roman" pitchFamily="18" charset="0"/>
            </a:endParaRPr>
          </a:p>
          <a:p>
            <a:pPr>
              <a:lnSpc>
                <a:spcPct val="90000"/>
              </a:lnSpc>
              <a:buFont typeface="Wingdings" pitchFamily="2" charset="2"/>
              <a:buNone/>
            </a:pPr>
            <a:r>
              <a:rPr lang="en-US" altLang="zh-TW" sz="2400" dirty="0">
                <a:latin typeface="Times New Roman" pitchFamily="18" charset="0"/>
                <a:cs typeface="Times New Roman" pitchFamily="18" charset="0"/>
              </a:rPr>
              <a:t>    </a:t>
            </a:r>
            <a:r>
              <a:rPr lang="en-US" altLang="zh-TW" sz="2400" dirty="0" smtClean="0">
                <a:latin typeface="Times New Roman" pitchFamily="18" charset="0"/>
                <a:cs typeface="Times New Roman" pitchFamily="18" charset="0"/>
              </a:rPr>
              <a:t>5.1.2.1 Maturity </a:t>
            </a:r>
            <a:r>
              <a:rPr lang="en-US" altLang="zh-TW" sz="2400" dirty="0">
                <a:latin typeface="Times New Roman" pitchFamily="18" charset="0"/>
                <a:cs typeface="Times New Roman" pitchFamily="18" charset="0"/>
              </a:rPr>
              <a:t>Classes</a:t>
            </a:r>
          </a:p>
          <a:p>
            <a:pPr>
              <a:lnSpc>
                <a:spcPct val="90000"/>
              </a:lnSpc>
              <a:buFont typeface="Wingdings" pitchFamily="2" charset="2"/>
              <a:buNone/>
            </a:pPr>
            <a:r>
              <a:rPr lang="en-US" altLang="zh-TW" sz="2400" dirty="0">
                <a:latin typeface="Times New Roman" pitchFamily="18" charset="0"/>
                <a:cs typeface="Times New Roman" pitchFamily="18" charset="0"/>
              </a:rPr>
              <a:t>    </a:t>
            </a:r>
            <a:r>
              <a:rPr lang="en-US" altLang="zh-TW" sz="2400" dirty="0" smtClean="0">
                <a:latin typeface="Times New Roman" pitchFamily="18" charset="0"/>
                <a:cs typeface="Times New Roman" pitchFamily="18" charset="0"/>
              </a:rPr>
              <a:t>5.1.2.2 Mortgage </a:t>
            </a:r>
            <a:r>
              <a:rPr lang="en-US" altLang="zh-TW" sz="2400" dirty="0">
                <a:latin typeface="Times New Roman" pitchFamily="18" charset="0"/>
                <a:cs typeface="Times New Roman" pitchFamily="18" charset="0"/>
              </a:rPr>
              <a:t>Bond</a:t>
            </a:r>
          </a:p>
          <a:p>
            <a:pPr>
              <a:lnSpc>
                <a:spcPct val="90000"/>
              </a:lnSpc>
              <a:buFont typeface="Wingdings" pitchFamily="2" charset="2"/>
              <a:buNone/>
            </a:pPr>
            <a:r>
              <a:rPr lang="en-US" altLang="zh-TW" sz="2400" dirty="0">
                <a:latin typeface="Times New Roman" pitchFamily="18" charset="0"/>
                <a:cs typeface="Times New Roman" pitchFamily="18" charset="0"/>
              </a:rPr>
              <a:t>    </a:t>
            </a:r>
            <a:r>
              <a:rPr lang="en-US" altLang="zh-TW" sz="2400" dirty="0" smtClean="0">
                <a:latin typeface="Times New Roman" pitchFamily="18" charset="0"/>
                <a:cs typeface="Times New Roman" pitchFamily="18" charset="0"/>
              </a:rPr>
              <a:t>5.1.2.3 Debentures</a:t>
            </a:r>
            <a:endParaRPr lang="en-US" altLang="zh-TW" sz="2400" dirty="0">
              <a:latin typeface="Times New Roman" pitchFamily="18" charset="0"/>
              <a:cs typeface="Times New Roman" pitchFamily="18" charset="0"/>
            </a:endParaRPr>
          </a:p>
          <a:p>
            <a:pPr>
              <a:lnSpc>
                <a:spcPct val="90000"/>
              </a:lnSpc>
              <a:buFont typeface="Wingdings" pitchFamily="2" charset="2"/>
              <a:buNone/>
            </a:pPr>
            <a:r>
              <a:rPr lang="en-US" altLang="zh-TW" sz="2400" dirty="0">
                <a:latin typeface="Times New Roman" pitchFamily="18" charset="0"/>
                <a:cs typeface="Times New Roman" pitchFamily="18" charset="0"/>
              </a:rPr>
              <a:t>    </a:t>
            </a:r>
            <a:r>
              <a:rPr lang="en-US" altLang="zh-TW" sz="2400" dirty="0" smtClean="0">
                <a:latin typeface="Times New Roman" pitchFamily="18" charset="0"/>
                <a:cs typeface="Times New Roman" pitchFamily="18" charset="0"/>
              </a:rPr>
              <a:t>5.1.2.4 Coupons</a:t>
            </a:r>
            <a:endParaRPr lang="en-US" altLang="zh-TW" sz="2400" dirty="0">
              <a:latin typeface="Times New Roman" pitchFamily="18" charset="0"/>
              <a:cs typeface="Times New Roman" pitchFamily="18" charset="0"/>
            </a:endParaRPr>
          </a:p>
          <a:p>
            <a:pPr>
              <a:lnSpc>
                <a:spcPct val="90000"/>
              </a:lnSpc>
              <a:buFont typeface="Wingdings" pitchFamily="2" charset="2"/>
              <a:buNone/>
            </a:pPr>
            <a:r>
              <a:rPr lang="en-US" altLang="zh-TW" sz="2400" dirty="0">
                <a:latin typeface="Times New Roman" pitchFamily="18" charset="0"/>
                <a:cs typeface="Times New Roman" pitchFamily="18" charset="0"/>
              </a:rPr>
              <a:t>    </a:t>
            </a:r>
            <a:r>
              <a:rPr lang="en-US" altLang="zh-TW" sz="2400" dirty="0" smtClean="0">
                <a:latin typeface="Times New Roman" pitchFamily="18" charset="0"/>
                <a:cs typeface="Times New Roman" pitchFamily="18" charset="0"/>
              </a:rPr>
              <a:t>5.1.2.5 Maturity</a:t>
            </a:r>
            <a:endParaRPr lang="en-US" altLang="zh-TW" sz="2400" dirty="0">
              <a:latin typeface="Times New Roman" pitchFamily="18" charset="0"/>
              <a:cs typeface="Times New Roman" pitchFamily="18" charset="0"/>
            </a:endParaRPr>
          </a:p>
          <a:p>
            <a:pPr>
              <a:lnSpc>
                <a:spcPct val="90000"/>
              </a:lnSpc>
              <a:buFont typeface="Wingdings" pitchFamily="2" charset="2"/>
              <a:buNone/>
            </a:pPr>
            <a:r>
              <a:rPr lang="en-US" altLang="zh-TW" sz="2400" dirty="0">
                <a:latin typeface="Times New Roman" pitchFamily="18" charset="0"/>
                <a:cs typeface="Times New Roman" pitchFamily="18" charset="0"/>
              </a:rPr>
              <a:t>    </a:t>
            </a:r>
            <a:r>
              <a:rPr lang="en-US" altLang="zh-TW" sz="2400" dirty="0" smtClean="0">
                <a:latin typeface="Times New Roman" pitchFamily="18" charset="0"/>
                <a:cs typeface="Times New Roman" pitchFamily="18" charset="0"/>
              </a:rPr>
              <a:t>5.1.2.6 </a:t>
            </a:r>
            <a:r>
              <a:rPr lang="en-US" altLang="zh-TW" sz="2400" dirty="0" err="1" smtClean="0">
                <a:latin typeface="Times New Roman" pitchFamily="18" charset="0"/>
                <a:cs typeface="Times New Roman" pitchFamily="18" charset="0"/>
              </a:rPr>
              <a:t>Callability</a:t>
            </a:r>
            <a:r>
              <a:rPr lang="en-US" altLang="zh-TW" sz="2400" dirty="0">
                <a:latin typeface="Times New Roman" pitchFamily="18" charset="0"/>
                <a:cs typeface="Times New Roman" pitchFamily="18" charset="0"/>
              </a:rPr>
              <a:t>	</a:t>
            </a:r>
          </a:p>
          <a:p>
            <a:pPr>
              <a:lnSpc>
                <a:spcPct val="90000"/>
              </a:lnSpc>
              <a:buFont typeface="Wingdings" pitchFamily="2" charset="2"/>
              <a:buNone/>
            </a:pPr>
            <a:r>
              <a:rPr lang="en-US" altLang="zh-TW" sz="2400" dirty="0">
                <a:latin typeface="Times New Roman" pitchFamily="18" charset="0"/>
                <a:cs typeface="Times New Roman" pitchFamily="18" charset="0"/>
              </a:rPr>
              <a:t>    </a:t>
            </a:r>
            <a:r>
              <a:rPr lang="en-US" altLang="zh-TW" sz="2400" dirty="0" smtClean="0">
                <a:latin typeface="Times New Roman" pitchFamily="18" charset="0"/>
                <a:cs typeface="Times New Roman" pitchFamily="18" charset="0"/>
              </a:rPr>
              <a:t>5.1.2.7 Sinking </a:t>
            </a:r>
            <a:r>
              <a:rPr lang="en-US" altLang="zh-TW" sz="2400" dirty="0">
                <a:latin typeface="Times New Roman" pitchFamily="18" charset="0"/>
                <a:cs typeface="Times New Roman" pitchFamily="18" charset="0"/>
              </a:rPr>
              <a:t>Funds</a:t>
            </a:r>
          </a:p>
        </p:txBody>
      </p:sp>
      <p:sp>
        <p:nvSpPr>
          <p:cNvPr id="2" name="Slide Number Placeholder 1"/>
          <p:cNvSpPr>
            <a:spLocks noGrp="1"/>
          </p:cNvSpPr>
          <p:nvPr>
            <p:ph type="sldNum" sz="quarter" idx="12"/>
          </p:nvPr>
        </p:nvSpPr>
        <p:spPr/>
        <p:txBody>
          <a:bodyPr/>
          <a:lstStyle/>
          <a:p>
            <a:fld id="{8E962744-355C-4218-ACEF-217313CE37E0}" type="slidenum">
              <a:rPr lang="en-US" altLang="zh-TW">
                <a:solidFill>
                  <a:schemeClr val="accent6">
                    <a:lumMod val="20000"/>
                    <a:lumOff val="80000"/>
                  </a:schemeClr>
                </a:solidFill>
              </a:rPr>
              <a:pPr/>
              <a:t>3</a:t>
            </a:fld>
            <a:endParaRPr lang="en-US" altLang="zh-TW">
              <a:solidFill>
                <a:schemeClr val="accent6">
                  <a:lumMod val="20000"/>
                  <a:lumOff val="80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68313" y="333375"/>
            <a:ext cx="7931150" cy="739775"/>
          </a:xfrm>
        </p:spPr>
        <p:txBody>
          <a:bodyPr/>
          <a:lstStyle/>
          <a:p>
            <a:r>
              <a:rPr lang="en-US" altLang="zh-TW" b="1" dirty="0">
                <a:latin typeface="Times New Roman" pitchFamily="18" charset="0"/>
                <a:cs typeface="Times New Roman" pitchFamily="18" charset="0"/>
              </a:rPr>
              <a:t>Sample Problem 5.7</a:t>
            </a:r>
          </a:p>
        </p:txBody>
      </p:sp>
      <p:sp>
        <p:nvSpPr>
          <p:cNvPr id="36867" name="Rectangle 3"/>
          <p:cNvSpPr>
            <a:spLocks noGrp="1" noChangeArrowheads="1"/>
          </p:cNvSpPr>
          <p:nvPr>
            <p:ph idx="1"/>
          </p:nvPr>
        </p:nvSpPr>
        <p:spPr>
          <a:xfrm>
            <a:off x="468313" y="1052513"/>
            <a:ext cx="8229600" cy="5472112"/>
          </a:xfrm>
        </p:spPr>
        <p:txBody>
          <a:bodyPr>
            <a:normAutofit/>
          </a:bodyPr>
          <a:lstStyle/>
          <a:p>
            <a:r>
              <a:rPr lang="en-US" sz="2400" dirty="0" smtClean="0">
                <a:latin typeface="Times New Roman" pitchFamily="18" charset="0"/>
                <a:cs typeface="Times New Roman" pitchFamily="18" charset="0"/>
              </a:rPr>
              <a:t>A two-year Treasury note with a 1.375% coupon could be expected to yield 5.87% based on the February 16, 2011, term structure as indicated in Table 5-6 below.</a:t>
            </a:r>
          </a:p>
          <a:p>
            <a:endParaRPr lang="en-US" altLang="zh-TW" sz="2400"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Table 5.6 </a:t>
            </a:r>
            <a:r>
              <a:rPr lang="en-US" sz="2400" dirty="0" smtClean="0">
                <a:latin typeface="Times New Roman" pitchFamily="18" charset="0"/>
                <a:cs typeface="Times New Roman" pitchFamily="18" charset="0"/>
              </a:rPr>
              <a:t>Estimated Yield of a Two-Year, 1.375% Coupon Note</a:t>
            </a:r>
            <a:endParaRPr lang="zh-TW" altLang="en-US" sz="2400" dirty="0" smtClean="0">
              <a:latin typeface="Times New Roman" pitchFamily="18" charset="0"/>
              <a:cs typeface="Times New Roman" pitchFamily="18" charset="0"/>
            </a:endParaRPr>
          </a:p>
          <a:p>
            <a:endParaRPr lang="en-US" altLang="zh-TW" sz="2400" dirty="0">
              <a:latin typeface="Times New Roman" pitchFamily="18" charset="0"/>
              <a:cs typeface="Times New Roman" pitchFamily="18" charset="0"/>
            </a:endParaRPr>
          </a:p>
        </p:txBody>
      </p:sp>
      <p:sp>
        <p:nvSpPr>
          <p:cNvPr id="36878" name="Rectangle 14"/>
          <p:cNvSpPr>
            <a:spLocks noChangeArrowheads="1"/>
          </p:cNvSpPr>
          <p:nvPr/>
        </p:nvSpPr>
        <p:spPr bwMode="auto">
          <a:xfrm>
            <a:off x="2514600" y="1343025"/>
            <a:ext cx="24003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37045" name="Rectangle 181"/>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7047" name="Rectangle 183"/>
          <p:cNvSpPr>
            <a:spLocks noChangeArrowheads="1"/>
          </p:cNvSpPr>
          <p:nvPr/>
        </p:nvSpPr>
        <p:spPr bwMode="auto">
          <a:xfrm>
            <a:off x="0" y="3333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37060" name="Picture 196"/>
          <p:cNvPicPr>
            <a:picLocks noChangeAspect="1" noChangeArrowheads="1"/>
          </p:cNvPicPr>
          <p:nvPr/>
        </p:nvPicPr>
        <p:blipFill>
          <a:blip r:embed="rId2"/>
          <a:srcRect/>
          <a:stretch>
            <a:fillRect/>
          </a:stretch>
        </p:blipFill>
        <p:spPr bwMode="auto">
          <a:xfrm>
            <a:off x="1214414" y="3143248"/>
            <a:ext cx="6962775" cy="3543300"/>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8E962744-355C-4218-ACEF-217313CE37E0}" type="slidenum">
              <a:rPr lang="en-US" altLang="zh-TW">
                <a:solidFill>
                  <a:schemeClr val="accent6">
                    <a:lumMod val="20000"/>
                    <a:lumOff val="80000"/>
                  </a:schemeClr>
                </a:solidFill>
              </a:rPr>
              <a:pPr/>
              <a:t>30</a:t>
            </a:fld>
            <a:endParaRPr lang="en-US" altLang="zh-TW">
              <a:solidFill>
                <a:schemeClr val="accent6">
                  <a:lumMod val="20000"/>
                  <a:lumOff val="80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85720" y="333375"/>
            <a:ext cx="8678893" cy="647700"/>
          </a:xfrm>
        </p:spPr>
        <p:txBody>
          <a:bodyPr/>
          <a:lstStyle/>
          <a:p>
            <a:r>
              <a:rPr lang="en-US" altLang="zh-TW" b="1" dirty="0" smtClean="0">
                <a:latin typeface="Times New Roman" pitchFamily="18" charset="0"/>
                <a:cs typeface="Times New Roman" pitchFamily="18" charset="0"/>
              </a:rPr>
              <a:t>5.5 Convertible Bonds And Their Valuation</a:t>
            </a:r>
            <a:endParaRPr lang="en-US" altLang="zh-TW" b="1" dirty="0">
              <a:latin typeface="Times New Roman" pitchFamily="18" charset="0"/>
              <a:cs typeface="Times New Roman" pitchFamily="18" charset="0"/>
            </a:endParaRPr>
          </a:p>
        </p:txBody>
      </p:sp>
      <p:sp>
        <p:nvSpPr>
          <p:cNvPr id="46083" name="Rectangle 3"/>
          <p:cNvSpPr>
            <a:spLocks noGrp="1" noChangeArrowheads="1"/>
          </p:cNvSpPr>
          <p:nvPr>
            <p:ph idx="1"/>
          </p:nvPr>
        </p:nvSpPr>
        <p:spPr>
          <a:xfrm>
            <a:off x="468313" y="981075"/>
            <a:ext cx="8229600" cy="5543550"/>
          </a:xfrm>
        </p:spPr>
        <p:txBody>
          <a:bodyPr>
            <a:noAutofit/>
          </a:bodyPr>
          <a:lstStyle/>
          <a:p>
            <a:r>
              <a:rPr lang="en-US" sz="2200" b="1" dirty="0" smtClean="0">
                <a:latin typeface="Times New Roman" pitchFamily="18" charset="0"/>
                <a:cs typeface="Times New Roman" pitchFamily="18" charset="0"/>
              </a:rPr>
              <a:t>Convertible bonds</a:t>
            </a:r>
            <a:r>
              <a:rPr lang="en-US" sz="2200" dirty="0" smtClean="0">
                <a:latin typeface="Times New Roman" pitchFamily="18" charset="0"/>
                <a:cs typeface="Times New Roman" pitchFamily="18" charset="0"/>
              </a:rPr>
              <a:t> are long-term debt securities that can be converted into a specified number of shares of common stock at the option of the bond-holder. </a:t>
            </a:r>
          </a:p>
          <a:p>
            <a:r>
              <a:rPr lang="en-US" sz="2200" dirty="0" smtClean="0">
                <a:latin typeface="Times New Roman" pitchFamily="18" charset="0"/>
                <a:cs typeface="Times New Roman" pitchFamily="18" charset="0"/>
              </a:rPr>
              <a:t>The ratio of exchange can be expressed either in terms of a </a:t>
            </a:r>
            <a:r>
              <a:rPr lang="en-US" sz="2200" b="1" dirty="0" smtClean="0">
                <a:latin typeface="Times New Roman" pitchFamily="18" charset="0"/>
                <a:cs typeface="Times New Roman" pitchFamily="18" charset="0"/>
              </a:rPr>
              <a:t>conversion ratio (CR) </a:t>
            </a:r>
            <a:r>
              <a:rPr lang="en-US" sz="2200" dirty="0" smtClean="0">
                <a:latin typeface="Times New Roman" pitchFamily="18" charset="0"/>
                <a:cs typeface="Times New Roman" pitchFamily="18" charset="0"/>
              </a:rPr>
              <a:t>(ex. 20 shares per bond), or in terms of a </a:t>
            </a:r>
            <a:r>
              <a:rPr lang="en-US" sz="2200" b="1" dirty="0" smtClean="0">
                <a:latin typeface="Times New Roman" pitchFamily="18" charset="0"/>
                <a:cs typeface="Times New Roman" pitchFamily="18" charset="0"/>
              </a:rPr>
              <a:t>conversion price (CP), </a:t>
            </a:r>
            <a:r>
              <a:rPr lang="en-US" sz="2200" dirty="0" smtClean="0">
                <a:latin typeface="Times New Roman" pitchFamily="18" charset="0"/>
                <a:cs typeface="Times New Roman" pitchFamily="18" charset="0"/>
              </a:rPr>
              <a:t>which is equal to </a:t>
            </a:r>
            <a:r>
              <a:rPr lang="en-US" sz="2200" b="1" dirty="0" smtClean="0">
                <a:latin typeface="Times New Roman" pitchFamily="18" charset="0"/>
                <a:cs typeface="Times New Roman" pitchFamily="18" charset="0"/>
              </a:rPr>
              <a:t>the bond’s face value (FV)</a:t>
            </a:r>
            <a:r>
              <a:rPr lang="en-US" sz="2200" dirty="0" smtClean="0">
                <a:latin typeface="Times New Roman" pitchFamily="18" charset="0"/>
                <a:cs typeface="Times New Roman" pitchFamily="18" charset="0"/>
              </a:rPr>
              <a:t> divided by the conversion ratio:</a:t>
            </a:r>
          </a:p>
          <a:p>
            <a:endParaRPr lang="en-US" sz="2200" dirty="0" smtClean="0">
              <a:latin typeface="Times New Roman" pitchFamily="18" charset="0"/>
              <a:cs typeface="Times New Roman" pitchFamily="18" charset="0"/>
            </a:endParaRPr>
          </a:p>
          <a:p>
            <a:pPr algn="r"/>
            <a:r>
              <a:rPr lang="en-US" altLang="zh-TW" sz="2200" dirty="0" smtClean="0">
                <a:latin typeface="Times New Roman" pitchFamily="18" charset="0"/>
                <a:cs typeface="Times New Roman" pitchFamily="18" charset="0"/>
              </a:rPr>
              <a:t>(5.19)</a:t>
            </a:r>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The conversion price should not be confused with the bond’s </a:t>
            </a:r>
            <a:r>
              <a:rPr lang="en-US" sz="2200" b="1" dirty="0" smtClean="0">
                <a:latin typeface="Times New Roman" pitchFamily="18" charset="0"/>
                <a:cs typeface="Times New Roman" pitchFamily="18" charset="0"/>
              </a:rPr>
              <a:t>conversion value (CV), </a:t>
            </a:r>
            <a:r>
              <a:rPr lang="en-US" sz="2200" dirty="0" smtClean="0">
                <a:latin typeface="Times New Roman" pitchFamily="18" charset="0"/>
                <a:cs typeface="Times New Roman" pitchFamily="18" charset="0"/>
              </a:rPr>
              <a:t>the total market value of the bond in terms of the stock into which it is convertible.</a:t>
            </a:r>
          </a:p>
          <a:p>
            <a:pPr>
              <a:buFont typeface="Wingdings" pitchFamily="2" charset="2"/>
              <a:buNone/>
            </a:pPr>
            <a:endParaRPr lang="en-US" altLang="zh-TW" sz="2200" dirty="0" smtClean="0">
              <a:latin typeface="Times New Roman" pitchFamily="18" charset="0"/>
              <a:cs typeface="Times New Roman" pitchFamily="18" charset="0"/>
            </a:endParaRPr>
          </a:p>
          <a:p>
            <a:pPr algn="r"/>
            <a:r>
              <a:rPr lang="en-US" altLang="zh-TW" sz="2200" dirty="0" smtClean="0">
                <a:latin typeface="Times New Roman" pitchFamily="18" charset="0"/>
                <a:cs typeface="Times New Roman" pitchFamily="18" charset="0"/>
              </a:rPr>
              <a:t>(5.19)</a:t>
            </a:r>
          </a:p>
          <a:p>
            <a:r>
              <a:rPr lang="en-US" sz="2200" dirty="0" smtClean="0">
                <a:latin typeface="Times New Roman" pitchFamily="18" charset="0"/>
                <a:cs typeface="Times New Roman" pitchFamily="18" charset="0"/>
              </a:rPr>
              <a:t>Where Ps is the price of the firm’s common stock.</a:t>
            </a:r>
          </a:p>
          <a:p>
            <a:pPr>
              <a:buFont typeface="Wingdings" pitchFamily="2" charset="2"/>
              <a:buNone/>
            </a:pPr>
            <a:endParaRPr lang="en-US" altLang="zh-TW" sz="2200" dirty="0" smtClean="0">
              <a:latin typeface="Times New Roman" pitchFamily="18" charset="0"/>
              <a:cs typeface="Times New Roman" pitchFamily="18" charset="0"/>
            </a:endParaRPr>
          </a:p>
          <a:p>
            <a:pPr>
              <a:buFont typeface="Wingdings" pitchFamily="2" charset="2"/>
              <a:buNone/>
            </a:pPr>
            <a:endParaRPr lang="en-US" altLang="zh-TW" sz="2200" dirty="0">
              <a:latin typeface="Times New Roman" pitchFamily="18" charset="0"/>
              <a:cs typeface="Times New Roman" pitchFamily="18" charset="0"/>
            </a:endParaRPr>
          </a:p>
        </p:txBody>
      </p:sp>
      <p:sp>
        <p:nvSpPr>
          <p:cNvPr id="46084" name="Rectangle 4"/>
          <p:cNvSpPr>
            <a:spLocks noChangeArrowheads="1"/>
          </p:cNvSpPr>
          <p:nvPr/>
        </p:nvSpPr>
        <p:spPr bwMode="auto">
          <a:xfrm>
            <a:off x="2114550" y="-1335088"/>
            <a:ext cx="228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6085" name="Rectangle 5"/>
          <p:cNvSpPr>
            <a:spLocks noChangeArrowheads="1"/>
          </p:cNvSpPr>
          <p:nvPr/>
        </p:nvSpPr>
        <p:spPr bwMode="auto">
          <a:xfrm>
            <a:off x="2114550" y="-1335088"/>
            <a:ext cx="228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6098" name="Rectangle 18"/>
          <p:cNvSpPr>
            <a:spLocks noChangeArrowheads="1"/>
          </p:cNvSpPr>
          <p:nvPr/>
        </p:nvSpPr>
        <p:spPr bwMode="auto">
          <a:xfrm>
            <a:off x="2114550" y="1100138"/>
            <a:ext cx="228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aphicFrame>
        <p:nvGraphicFramePr>
          <p:cNvPr id="46328" name="Object 248"/>
          <p:cNvGraphicFramePr>
            <a:graphicFrameLocks noChangeAspect="1"/>
          </p:cNvGraphicFramePr>
          <p:nvPr/>
        </p:nvGraphicFramePr>
        <p:xfrm>
          <a:off x="3714744" y="5500702"/>
          <a:ext cx="2357454" cy="543139"/>
        </p:xfrm>
        <a:graphic>
          <a:graphicData uri="http://schemas.openxmlformats.org/presentationml/2006/ole">
            <mc:AlternateContent xmlns:mc="http://schemas.openxmlformats.org/markup-compatibility/2006">
              <mc:Choice xmlns:v="urn:schemas-microsoft-com:vml" Requires="v">
                <p:oleObj spid="_x0000_s46330" name="Equation" r:id="rId3" imgW="990600" imgH="228600" progId="Equation.DSMT4">
                  <p:embed/>
                </p:oleObj>
              </mc:Choice>
              <mc:Fallback>
                <p:oleObj name="Equation" r:id="rId3" imgW="990600" imgH="228600" progId="Equation.DSMT4">
                  <p:embed/>
                  <p:pic>
                    <p:nvPicPr>
                      <p:cNvPr id="0" name="Picture 2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44" y="5500702"/>
                        <a:ext cx="2357454" cy="5431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329" name="Object 249"/>
          <p:cNvGraphicFramePr>
            <a:graphicFrameLocks noChangeAspect="1"/>
          </p:cNvGraphicFramePr>
          <p:nvPr/>
        </p:nvGraphicFramePr>
        <p:xfrm>
          <a:off x="4357686" y="3357562"/>
          <a:ext cx="1447804" cy="913883"/>
        </p:xfrm>
        <a:graphic>
          <a:graphicData uri="http://schemas.openxmlformats.org/presentationml/2006/ole">
            <mc:AlternateContent xmlns:mc="http://schemas.openxmlformats.org/markup-compatibility/2006">
              <mc:Choice xmlns:v="urn:schemas-microsoft-com:vml" Requires="v">
                <p:oleObj spid="_x0000_s46331" name="Equation" r:id="rId5" imgW="622080" imgH="393480" progId="Equation.DSMT4">
                  <p:embed/>
                </p:oleObj>
              </mc:Choice>
              <mc:Fallback>
                <p:oleObj name="Equation" r:id="rId5" imgW="622080" imgH="393480" progId="Equation.DSMT4">
                  <p:embed/>
                  <p:pic>
                    <p:nvPicPr>
                      <p:cNvPr id="0" name="Picture 2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7686" y="3357562"/>
                        <a:ext cx="1447804" cy="9138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8E962744-355C-4218-ACEF-217313CE37E0}" type="slidenum">
              <a:rPr lang="en-US" altLang="zh-TW">
                <a:solidFill>
                  <a:schemeClr val="accent6">
                    <a:lumMod val="20000"/>
                    <a:lumOff val="80000"/>
                  </a:schemeClr>
                </a:solidFill>
              </a:rPr>
              <a:pPr/>
              <a:t>31</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a:xfrm>
            <a:off x="285720" y="457200"/>
            <a:ext cx="8678893" cy="668338"/>
          </a:xfrm>
          <a:noFill/>
          <a:ln/>
        </p:spPr>
        <p:txBody>
          <a:bodyPr/>
          <a:lstStyle/>
          <a:p>
            <a:r>
              <a:rPr lang="en-US" altLang="zh-TW" dirty="0" smtClean="0">
                <a:latin typeface="Times New Roman" pitchFamily="18" charset="0"/>
                <a:cs typeface="Times New Roman" pitchFamily="18" charset="0"/>
              </a:rPr>
              <a:t>5.5 Convertible Bonds And Their Valuation</a:t>
            </a:r>
            <a:endParaRPr lang="en-US" altLang="zh-TW" b="1" i="1" dirty="0"/>
          </a:p>
        </p:txBody>
      </p:sp>
      <p:sp>
        <p:nvSpPr>
          <p:cNvPr id="47107" name="Rectangle 3"/>
          <p:cNvSpPr>
            <a:spLocks noGrp="1" noChangeArrowheads="1"/>
          </p:cNvSpPr>
          <p:nvPr>
            <p:ph idx="1"/>
          </p:nvPr>
        </p:nvSpPr>
        <p:spPr>
          <a:xfrm>
            <a:off x="250825" y="1125538"/>
            <a:ext cx="8713788" cy="5543550"/>
          </a:xfrm>
        </p:spPr>
        <p:txBody>
          <a:bodyPr>
            <a:normAutofit/>
          </a:bodyPr>
          <a:lstStyle/>
          <a:p>
            <a:r>
              <a:rPr lang="en-US" sz="2800" dirty="0" smtClean="0">
                <a:latin typeface="Times New Roman" pitchFamily="18" charset="0"/>
                <a:cs typeface="Times New Roman" pitchFamily="18" charset="0"/>
              </a:rPr>
              <a:t>The convertible bond also provides the investor with a fixed return in the form of its coupon payments.</a:t>
            </a:r>
          </a:p>
          <a:p>
            <a:r>
              <a:rPr lang="en-US" sz="2800" dirty="0" smtClean="0">
                <a:latin typeface="Times New Roman" pitchFamily="18" charset="0"/>
                <a:cs typeface="Times New Roman" pitchFamily="18" charset="0"/>
              </a:rPr>
              <a:t>The investment value (IV) of the convertible bond is:</a:t>
            </a:r>
            <a:endParaRPr lang="en-US" altLang="zh-TW" sz="2800" dirty="0">
              <a:latin typeface="Times New Roman" pitchFamily="18" charset="0"/>
              <a:cs typeface="Times New Roman" pitchFamily="18" charset="0"/>
            </a:endParaRPr>
          </a:p>
          <a:p>
            <a:pPr>
              <a:buFont typeface="Wingdings" pitchFamily="2" charset="2"/>
              <a:buNone/>
            </a:pPr>
            <a:r>
              <a:rPr lang="en-US" altLang="zh-TW" sz="2800" dirty="0">
                <a:latin typeface="Times New Roman" pitchFamily="18" charset="0"/>
                <a:cs typeface="Times New Roman" pitchFamily="18" charset="0"/>
              </a:rPr>
              <a:t>                                                           </a:t>
            </a:r>
            <a:r>
              <a:rPr lang="en-US" altLang="zh-TW" sz="2800" dirty="0" smtClean="0">
                <a:latin typeface="Times New Roman" pitchFamily="18" charset="0"/>
                <a:cs typeface="Times New Roman" pitchFamily="18" charset="0"/>
              </a:rPr>
              <a:t>                </a:t>
            </a:r>
          </a:p>
          <a:p>
            <a:pPr algn="r">
              <a:buFont typeface="Wingdings" pitchFamily="2" charset="2"/>
              <a:buNone/>
            </a:pPr>
            <a:r>
              <a:rPr lang="en-US" altLang="zh-TW" sz="2800" dirty="0" smtClean="0">
                <a:latin typeface="Times New Roman" pitchFamily="18" charset="0"/>
                <a:cs typeface="Times New Roman" pitchFamily="18" charset="0"/>
              </a:rPr>
              <a:t> </a:t>
            </a:r>
            <a:r>
              <a:rPr lang="en-US" altLang="zh-TW" sz="2800" dirty="0">
                <a:latin typeface="Times New Roman" pitchFamily="18" charset="0"/>
                <a:cs typeface="Times New Roman" pitchFamily="18" charset="0"/>
              </a:rPr>
              <a:t>(5.20)</a:t>
            </a:r>
          </a:p>
          <a:p>
            <a:pPr>
              <a:buFont typeface="Wingdings" pitchFamily="2" charset="2"/>
              <a:buNone/>
            </a:pPr>
            <a:endParaRPr lang="en-US" altLang="zh-TW" sz="2800" dirty="0">
              <a:latin typeface="Times New Roman" pitchFamily="18" charset="0"/>
              <a:cs typeface="Times New Roman" pitchFamily="18" charset="0"/>
            </a:endParaRPr>
          </a:p>
          <a:p>
            <a:pPr>
              <a:buFont typeface="Wingdings" pitchFamily="2" charset="2"/>
              <a:buNone/>
            </a:pPr>
            <a:r>
              <a:rPr lang="en-US" altLang="zh-TW" sz="2800" dirty="0" smtClean="0">
                <a:latin typeface="Times New Roman" pitchFamily="18" charset="0"/>
                <a:cs typeface="Times New Roman" pitchFamily="18" charset="0"/>
              </a:rPr>
              <a:t>where  </a:t>
            </a:r>
            <a:r>
              <a:rPr lang="en-US" altLang="zh-TW" sz="2800" dirty="0">
                <a:latin typeface="Times New Roman" pitchFamily="18" charset="0"/>
                <a:cs typeface="Times New Roman" pitchFamily="18" charset="0"/>
              </a:rPr>
              <a:t>FV = the face value of the bond</a:t>
            </a:r>
            <a:r>
              <a:rPr lang="en-US" altLang="zh-TW" sz="2800" dirty="0" smtClean="0">
                <a:latin typeface="Times New Roman" pitchFamily="18" charset="0"/>
                <a:cs typeface="Times New Roman" pitchFamily="18" charset="0"/>
              </a:rPr>
              <a:t>; </a:t>
            </a:r>
            <a:r>
              <a:rPr lang="en-US" altLang="zh-TW" sz="2800" i="1" dirty="0">
                <a:latin typeface="Times New Roman" pitchFamily="18" charset="0"/>
                <a:cs typeface="Times New Roman" pitchFamily="18" charset="0"/>
              </a:rPr>
              <a:t>I</a:t>
            </a:r>
            <a:r>
              <a:rPr lang="en-US" altLang="zh-TW" sz="2800" dirty="0">
                <a:latin typeface="Times New Roman" pitchFamily="18" charset="0"/>
                <a:cs typeface="Times New Roman" pitchFamily="18" charset="0"/>
              </a:rPr>
              <a:t> = the periodic coupon payment</a:t>
            </a:r>
            <a:r>
              <a:rPr lang="en-US" altLang="zh-TW" sz="2800" dirty="0" smtClean="0">
                <a:latin typeface="Times New Roman" pitchFamily="18" charset="0"/>
                <a:cs typeface="Times New Roman" pitchFamily="18" charset="0"/>
              </a:rPr>
              <a:t>;  </a:t>
            </a:r>
            <a:r>
              <a:rPr lang="en-US" altLang="zh-TW" sz="2800" i="1" dirty="0">
                <a:latin typeface="Times New Roman" pitchFamily="18" charset="0"/>
                <a:cs typeface="Times New Roman" pitchFamily="18" charset="0"/>
              </a:rPr>
              <a:t>k</a:t>
            </a:r>
            <a:r>
              <a:rPr lang="en-US" altLang="zh-TW" sz="2800" dirty="0">
                <a:latin typeface="Times New Roman" pitchFamily="18" charset="0"/>
                <a:cs typeface="Times New Roman" pitchFamily="18" charset="0"/>
              </a:rPr>
              <a:t> = the investor’s required rate of return; </a:t>
            </a:r>
            <a:r>
              <a:rPr lang="en-US" altLang="zh-TW" sz="2800" dirty="0" smtClean="0">
                <a:latin typeface="Times New Roman" pitchFamily="18" charset="0"/>
                <a:cs typeface="Times New Roman" pitchFamily="18" charset="0"/>
              </a:rPr>
              <a:t>and </a:t>
            </a:r>
            <a:r>
              <a:rPr lang="en-US" altLang="zh-TW" sz="2800" i="1" dirty="0">
                <a:latin typeface="Times New Roman" pitchFamily="18" charset="0"/>
                <a:cs typeface="Times New Roman" pitchFamily="18" charset="0"/>
              </a:rPr>
              <a:t>n</a:t>
            </a:r>
            <a:r>
              <a:rPr lang="en-US" altLang="zh-TW" sz="2800" dirty="0">
                <a:latin typeface="Times New Roman" pitchFamily="18" charset="0"/>
                <a:cs typeface="Times New Roman" pitchFamily="18" charset="0"/>
              </a:rPr>
              <a:t> = the number of periods until the maturity of the issue.</a:t>
            </a:r>
          </a:p>
        </p:txBody>
      </p:sp>
      <p:sp>
        <p:nvSpPr>
          <p:cNvPr id="47110" name="Rectangle 6"/>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7109" name="Object 5"/>
          <p:cNvGraphicFramePr>
            <a:graphicFrameLocks noChangeAspect="1"/>
          </p:cNvGraphicFramePr>
          <p:nvPr/>
        </p:nvGraphicFramePr>
        <p:xfrm>
          <a:off x="2786050" y="2928934"/>
          <a:ext cx="3640400" cy="1000132"/>
        </p:xfrm>
        <a:graphic>
          <a:graphicData uri="http://schemas.openxmlformats.org/presentationml/2006/ole">
            <mc:AlternateContent xmlns:mc="http://schemas.openxmlformats.org/markup-compatibility/2006">
              <mc:Choice xmlns:v="urn:schemas-microsoft-com:vml" Requires="v">
                <p:oleObj spid="_x0000_s47115" name="Equation" r:id="rId3" imgW="1524000" imgH="419100" progId="Equation.DSMT4">
                  <p:embed/>
                </p:oleObj>
              </mc:Choice>
              <mc:Fallback>
                <p:oleObj name="Equation" r:id="rId3" imgW="1524000" imgH="419100" progId="Equation.DSMT4">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6050" y="2928934"/>
                        <a:ext cx="3640400" cy="10001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8E962744-355C-4218-ACEF-217313CE37E0}" type="slidenum">
              <a:rPr lang="en-US" altLang="zh-TW">
                <a:solidFill>
                  <a:schemeClr val="accent6">
                    <a:lumMod val="20000"/>
                    <a:lumOff val="80000"/>
                  </a:schemeClr>
                </a:solidFill>
              </a:rPr>
              <a:pPr/>
              <a:t>32</a:t>
            </a:fld>
            <a:endParaRPr lang="en-US" altLang="zh-TW">
              <a:solidFill>
                <a:schemeClr val="accent6">
                  <a:lumMod val="20000"/>
                  <a:lumOff val="80000"/>
                </a:scheme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title"/>
          </p:nvPr>
        </p:nvSpPr>
        <p:spPr>
          <a:xfrm>
            <a:off x="142844" y="357166"/>
            <a:ext cx="8821769" cy="668338"/>
          </a:xfrm>
          <a:noFill/>
          <a:ln/>
        </p:spPr>
        <p:txBody>
          <a:bodyPr/>
          <a:lstStyle/>
          <a:p>
            <a:r>
              <a:rPr lang="en-US" altLang="zh-TW" dirty="0" smtClean="0">
                <a:latin typeface="Times New Roman" pitchFamily="18" charset="0"/>
                <a:cs typeface="Times New Roman" pitchFamily="18" charset="0"/>
              </a:rPr>
              <a:t>5.5 Convertible Bonds And Their Valuation</a:t>
            </a:r>
            <a:endParaRPr lang="en-US" altLang="zh-TW" b="1" i="1" dirty="0"/>
          </a:p>
        </p:txBody>
      </p:sp>
      <p:sp>
        <p:nvSpPr>
          <p:cNvPr id="4" name="Content Placeholder 3"/>
          <p:cNvSpPr>
            <a:spLocks noGrp="1"/>
          </p:cNvSpPr>
          <p:nvPr>
            <p:ph idx="1"/>
          </p:nvPr>
        </p:nvSpPr>
        <p:spPr>
          <a:xfrm>
            <a:off x="457200" y="1066801"/>
            <a:ext cx="8229600" cy="1219191"/>
          </a:xfrm>
        </p:spPr>
        <p:txBody>
          <a:bodyPr>
            <a:normAutofit fontScale="70000" lnSpcReduction="20000"/>
          </a:bodyPr>
          <a:lstStyle/>
          <a:p>
            <a:r>
              <a:rPr lang="en-US" dirty="0" smtClean="0">
                <a:latin typeface="Times New Roman" pitchFamily="18" charset="0"/>
                <a:cs typeface="Times New Roman" pitchFamily="18" charset="0"/>
              </a:rPr>
              <a:t>Figure 5.6 shows that the convertible-bond price is related primarily to the conversion value (CV) when conversion value (CV) &gt; investment value (IV); otherwise, it is related primarily to the investment value (IV).</a:t>
            </a:r>
          </a:p>
        </p:txBody>
      </p:sp>
      <p:pic>
        <p:nvPicPr>
          <p:cNvPr id="63490" name="Picture 2"/>
          <p:cNvPicPr>
            <a:picLocks noChangeAspect="1" noChangeArrowheads="1"/>
          </p:cNvPicPr>
          <p:nvPr/>
        </p:nvPicPr>
        <p:blipFill>
          <a:blip r:embed="rId2"/>
          <a:srcRect/>
          <a:stretch>
            <a:fillRect/>
          </a:stretch>
        </p:blipFill>
        <p:spPr bwMode="auto">
          <a:xfrm>
            <a:off x="4000496" y="2000240"/>
            <a:ext cx="4505325" cy="4448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714349" y="2643182"/>
            <a:ext cx="3286148" cy="1015663"/>
          </a:xfrm>
          <a:prstGeom prst="rect">
            <a:avLst/>
          </a:prstGeom>
        </p:spPr>
        <p:txBody>
          <a:bodyPr wrap="square">
            <a:spAutoFit/>
          </a:bodyPr>
          <a:lstStyle/>
          <a:p>
            <a:r>
              <a:rPr lang="en-US" sz="2000" b="1" dirty="0" smtClean="0">
                <a:solidFill>
                  <a:schemeClr val="tx2"/>
                </a:solidFill>
                <a:latin typeface="Times New Roman" pitchFamily="18" charset="0"/>
                <a:cs typeface="Times New Roman" pitchFamily="18" charset="0"/>
              </a:rPr>
              <a:t>Figure 5.6 </a:t>
            </a:r>
            <a:r>
              <a:rPr lang="en-US" sz="2000" dirty="0" smtClean="0">
                <a:solidFill>
                  <a:schemeClr val="tx2"/>
                </a:solidFill>
                <a:latin typeface="Times New Roman" pitchFamily="18" charset="0"/>
                <a:cs typeface="Times New Roman" pitchFamily="18" charset="0"/>
              </a:rPr>
              <a:t>Investment Value, Conversion Value, and the Price of a Convertible Bond</a:t>
            </a:r>
            <a:endParaRPr lang="zh-TW" altLang="en-US" sz="2000" dirty="0">
              <a:solidFill>
                <a:schemeClr val="tx2"/>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8E962744-355C-4218-ACEF-217313CE37E0}" type="slidenum">
              <a:rPr lang="en-US" altLang="zh-TW">
                <a:solidFill>
                  <a:schemeClr val="accent6">
                    <a:lumMod val="20000"/>
                    <a:lumOff val="80000"/>
                  </a:schemeClr>
                </a:solidFill>
              </a:rPr>
              <a:pPr/>
              <a:t>33</a:t>
            </a:fld>
            <a:endParaRPr lang="en-US" altLang="zh-TW">
              <a:solidFill>
                <a:schemeClr val="accent6">
                  <a:lumMod val="20000"/>
                  <a:lumOff val="80000"/>
                </a:schemeClr>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title"/>
          </p:nvPr>
        </p:nvSpPr>
        <p:spPr>
          <a:xfrm>
            <a:off x="395288" y="333375"/>
            <a:ext cx="8507412" cy="668338"/>
          </a:xfrm>
          <a:noFill/>
          <a:ln/>
        </p:spPr>
        <p:txBody>
          <a:bodyPr/>
          <a:lstStyle/>
          <a:p>
            <a:r>
              <a:rPr lang="en-US" altLang="zh-TW" sz="3200" dirty="0" smtClean="0">
                <a:latin typeface="Times New Roman" pitchFamily="18" charset="0"/>
                <a:cs typeface="Times New Roman" pitchFamily="18" charset="0"/>
              </a:rPr>
              <a:t>5.5 Convertible Bonds And Their Valuation</a:t>
            </a:r>
            <a:endParaRPr lang="en-US" altLang="zh-TW" sz="3200" b="1" i="1" dirty="0"/>
          </a:p>
        </p:txBody>
      </p:sp>
      <p:sp>
        <p:nvSpPr>
          <p:cNvPr id="49154" name="Rectangle 2"/>
          <p:cNvSpPr>
            <a:spLocks noGrp="1" noChangeArrowheads="1"/>
          </p:cNvSpPr>
          <p:nvPr>
            <p:ph idx="1"/>
          </p:nvPr>
        </p:nvSpPr>
        <p:spPr>
          <a:xfrm>
            <a:off x="250825" y="1125538"/>
            <a:ext cx="8713788" cy="5543550"/>
          </a:xfrm>
        </p:spPr>
        <p:txBody>
          <a:bodyPr>
            <a:normAutofit fontScale="85000" lnSpcReduction="20000"/>
          </a:bodyPr>
          <a:lstStyle/>
          <a:p>
            <a:pPr>
              <a:buFont typeface="Wingdings" pitchFamily="2" charset="2"/>
              <a:buNone/>
            </a:pPr>
            <a:r>
              <a:rPr lang="en-US" dirty="0" smtClean="0">
                <a:latin typeface="Times New Roman" pitchFamily="18" charset="0"/>
                <a:cs typeface="Times New Roman" pitchFamily="18" charset="0"/>
              </a:rPr>
              <a:t> For convertible bonds in which IV &gt; CV, investors set prices for these securities primarily for their bond value and only secondarily because of their conversion potential.</a:t>
            </a:r>
            <a:r>
              <a:rPr lang="en-US" altLang="zh-TW" dirty="0" smtClean="0">
                <a:latin typeface="Times New Roman" pitchFamily="18" charset="0"/>
                <a:cs typeface="Times New Roman" pitchFamily="18" charset="0"/>
              </a:rPr>
              <a:t>                                                             </a:t>
            </a:r>
          </a:p>
          <a:p>
            <a:pPr>
              <a:buFont typeface="Wingdings" pitchFamily="2" charset="2"/>
              <a:buNone/>
            </a:pPr>
            <a:endParaRPr lang="en-US" altLang="zh-TW" dirty="0" smtClean="0">
              <a:latin typeface="Times New Roman" pitchFamily="18" charset="0"/>
              <a:cs typeface="Times New Roman" pitchFamily="18" charset="0"/>
            </a:endParaRPr>
          </a:p>
          <a:p>
            <a:pPr>
              <a:buFont typeface="Wingdings" pitchFamily="2" charset="2"/>
              <a:buNone/>
            </a:pPr>
            <a:endParaRPr lang="en-US" altLang="zh-TW" dirty="0" smtClean="0">
              <a:latin typeface="Times New Roman" pitchFamily="18" charset="0"/>
              <a:cs typeface="Times New Roman" pitchFamily="18" charset="0"/>
            </a:endParaRPr>
          </a:p>
          <a:p>
            <a:pPr algn="r">
              <a:buFont typeface="Wingdings" pitchFamily="2" charset="2"/>
              <a:buNone/>
            </a:pPr>
            <a:r>
              <a:rPr lang="en-US" altLang="zh-TW" dirty="0" smtClean="0">
                <a:latin typeface="Times New Roman" pitchFamily="18" charset="0"/>
                <a:cs typeface="Times New Roman" pitchFamily="18" charset="0"/>
              </a:rPr>
              <a:t>(</a:t>
            </a:r>
            <a:r>
              <a:rPr lang="en-US" altLang="zh-TW" dirty="0">
                <a:latin typeface="Times New Roman" pitchFamily="18" charset="0"/>
                <a:cs typeface="Times New Roman" pitchFamily="18" charset="0"/>
              </a:rPr>
              <a:t>5.21)</a:t>
            </a:r>
          </a:p>
          <a:p>
            <a:pPr>
              <a:buFont typeface="Wingdings" pitchFamily="2" charset="2"/>
              <a:buNone/>
            </a:pPr>
            <a:endParaRPr lang="en-US" altLang="zh-TW" dirty="0" smtClean="0">
              <a:latin typeface="Times New Roman" pitchFamily="18" charset="0"/>
              <a:cs typeface="Times New Roman" pitchFamily="18" charset="0"/>
            </a:endParaRPr>
          </a:p>
          <a:p>
            <a:pPr>
              <a:buFont typeface="Wingdings" pitchFamily="2" charset="2"/>
              <a:buNone/>
            </a:pPr>
            <a:r>
              <a:rPr lang="en-US" altLang="zh-TW" dirty="0" smtClean="0">
                <a:latin typeface="Times New Roman" pitchFamily="18" charset="0"/>
                <a:cs typeface="Times New Roman" pitchFamily="18" charset="0"/>
              </a:rPr>
              <a:t>where</a:t>
            </a:r>
            <a:r>
              <a:rPr lang="en-US" altLang="zh-TW" dirty="0">
                <a:latin typeface="Times New Roman" pitchFamily="18" charset="0"/>
                <a:cs typeface="Times New Roman" pitchFamily="18" charset="0"/>
              </a:rPr>
              <a:t>:</a:t>
            </a: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r>
              <a:rPr lang="en-US" altLang="zh-TW" dirty="0" smtClean="0">
                <a:latin typeface="Times New Roman" pitchFamily="18" charset="0"/>
                <a:cs typeface="Times New Roman" pitchFamily="18" charset="0"/>
              </a:rPr>
              <a:t>Therefore,</a:t>
            </a:r>
            <a:endParaRPr lang="en-US" altLang="zh-TW" dirty="0">
              <a:latin typeface="Times New Roman" pitchFamily="18" charset="0"/>
              <a:cs typeface="Times New Roman" pitchFamily="18" charset="0"/>
            </a:endParaRP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r>
              <a:rPr lang="en-US" altLang="zh-TW" dirty="0">
                <a:latin typeface="Times New Roman" pitchFamily="18" charset="0"/>
                <a:cs typeface="Times New Roman" pitchFamily="18" charset="0"/>
              </a:rPr>
              <a:t>                                                           </a:t>
            </a:r>
            <a:r>
              <a:rPr lang="en-US" altLang="zh-TW" dirty="0" smtClean="0">
                <a:latin typeface="Times New Roman" pitchFamily="18" charset="0"/>
                <a:cs typeface="Times New Roman" pitchFamily="18" charset="0"/>
              </a:rPr>
              <a:t>                         </a:t>
            </a:r>
            <a:r>
              <a:rPr lang="en-US" altLang="zh-TW" dirty="0">
                <a:latin typeface="Times New Roman" pitchFamily="18" charset="0"/>
                <a:cs typeface="Times New Roman" pitchFamily="18" charset="0"/>
              </a:rPr>
              <a:t>(5.22)</a:t>
            </a:r>
          </a:p>
        </p:txBody>
      </p:sp>
      <p:sp>
        <p:nvSpPr>
          <p:cNvPr id="4915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9156" name="Object 4"/>
          <p:cNvGraphicFramePr>
            <a:graphicFrameLocks noChangeAspect="1"/>
          </p:cNvGraphicFramePr>
          <p:nvPr/>
        </p:nvGraphicFramePr>
        <p:xfrm>
          <a:off x="681390" y="2500306"/>
          <a:ext cx="7156076" cy="857256"/>
        </p:xfrm>
        <a:graphic>
          <a:graphicData uri="http://schemas.openxmlformats.org/presentationml/2006/ole">
            <mc:AlternateContent xmlns:mc="http://schemas.openxmlformats.org/markup-compatibility/2006">
              <mc:Choice xmlns:v="urn:schemas-microsoft-com:vml" Requires="v">
                <p:oleObj spid="_x0000_s49174" name="Equation" r:id="rId3" imgW="3581400" imgH="431800" progId="Equation.DSMT4">
                  <p:embed/>
                </p:oleObj>
              </mc:Choice>
              <mc:Fallback>
                <p:oleObj name="Equation" r:id="rId3" imgW="3581400" imgH="431800" progId="Equation.DSMT4">
                  <p:embed/>
                  <p:pic>
                    <p:nvPicPr>
                      <p:cNvPr id="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390" y="2500306"/>
                        <a:ext cx="7156076" cy="857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59" name="Rectangle 7"/>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9158" name="Object 6"/>
          <p:cNvGraphicFramePr>
            <a:graphicFrameLocks noChangeAspect="1"/>
          </p:cNvGraphicFramePr>
          <p:nvPr/>
        </p:nvGraphicFramePr>
        <p:xfrm>
          <a:off x="1500166" y="3786190"/>
          <a:ext cx="6607175" cy="825500"/>
        </p:xfrm>
        <a:graphic>
          <a:graphicData uri="http://schemas.openxmlformats.org/presentationml/2006/ole">
            <mc:AlternateContent xmlns:mc="http://schemas.openxmlformats.org/markup-compatibility/2006">
              <mc:Choice xmlns:v="urn:schemas-microsoft-com:vml" Requires="v">
                <p:oleObj spid="_x0000_s49175" name="Equation" r:id="rId5" imgW="3848040" imgH="482400" progId="Equation.DSMT4">
                  <p:embed/>
                </p:oleObj>
              </mc:Choice>
              <mc:Fallback>
                <p:oleObj name="Equation" r:id="rId5" imgW="3848040" imgH="482400" progId="Equation.DSMT4">
                  <p:embed/>
                  <p:pic>
                    <p:nvPicPr>
                      <p:cNvPr id="0"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0166" y="3786190"/>
                        <a:ext cx="6607175"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61" name="Rectangle 9"/>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9160" name="Object 8"/>
          <p:cNvGraphicFramePr>
            <a:graphicFrameLocks noChangeAspect="1"/>
          </p:cNvGraphicFramePr>
          <p:nvPr/>
        </p:nvGraphicFramePr>
        <p:xfrm>
          <a:off x="500034" y="5500702"/>
          <a:ext cx="6769100" cy="874712"/>
        </p:xfrm>
        <a:graphic>
          <a:graphicData uri="http://schemas.openxmlformats.org/presentationml/2006/ole">
            <mc:AlternateContent xmlns:mc="http://schemas.openxmlformats.org/markup-compatibility/2006">
              <mc:Choice xmlns:v="urn:schemas-microsoft-com:vml" Requires="v">
                <p:oleObj spid="_x0000_s49176" name="Equation" r:id="rId7" imgW="3314700" imgH="431800" progId="Equation.DSMT4">
                  <p:embed/>
                </p:oleObj>
              </mc:Choice>
              <mc:Fallback>
                <p:oleObj name="Equation" r:id="rId7" imgW="3314700" imgH="431800" progId="Equation.DSMT4">
                  <p:embed/>
                  <p:pic>
                    <p:nvPicPr>
                      <p:cNvPr id="0"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034" y="5500702"/>
                        <a:ext cx="6769100" cy="874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8E962744-355C-4218-ACEF-217313CE37E0}" type="slidenum">
              <a:rPr lang="en-US" altLang="zh-TW">
                <a:solidFill>
                  <a:schemeClr val="accent6">
                    <a:lumMod val="20000"/>
                    <a:lumOff val="80000"/>
                  </a:schemeClr>
                </a:solidFill>
              </a:rPr>
              <a:pPr/>
              <a:t>34</a:t>
            </a:fld>
            <a:endParaRPr lang="en-US" altLang="zh-TW">
              <a:solidFill>
                <a:schemeClr val="accent6">
                  <a:lumMod val="20000"/>
                  <a:lumOff val="80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title"/>
          </p:nvPr>
        </p:nvSpPr>
        <p:spPr>
          <a:xfrm>
            <a:off x="457200" y="457200"/>
            <a:ext cx="8507413" cy="668338"/>
          </a:xfrm>
          <a:noFill/>
          <a:ln/>
        </p:spPr>
        <p:txBody>
          <a:bodyPr/>
          <a:lstStyle/>
          <a:p>
            <a:r>
              <a:rPr lang="en-US" altLang="zh-TW" sz="2800" dirty="0" smtClean="0">
                <a:latin typeface="Times New Roman" pitchFamily="18" charset="0"/>
                <a:cs typeface="Times New Roman" pitchFamily="18" charset="0"/>
              </a:rPr>
              <a:t>5.5 Convertible Bonds And Their Valuation</a:t>
            </a:r>
            <a:endParaRPr lang="en-US" altLang="zh-TW" sz="2800" b="1" i="1" dirty="0"/>
          </a:p>
        </p:txBody>
      </p:sp>
      <p:sp>
        <p:nvSpPr>
          <p:cNvPr id="50178" name="Rectangle 2"/>
          <p:cNvSpPr>
            <a:spLocks noGrp="1" noChangeArrowheads="1"/>
          </p:cNvSpPr>
          <p:nvPr>
            <p:ph idx="1"/>
          </p:nvPr>
        </p:nvSpPr>
        <p:spPr>
          <a:xfrm>
            <a:off x="250825" y="1125538"/>
            <a:ext cx="8713788" cy="5543550"/>
          </a:xfrm>
        </p:spPr>
        <p:txBody>
          <a:bodyPr>
            <a:normAutofit/>
          </a:bodyPr>
          <a:lstStyle/>
          <a:p>
            <a:pPr>
              <a:buFont typeface="Wingdings" pitchFamily="2" charset="2"/>
              <a:buNone/>
            </a:pPr>
            <a:r>
              <a:rPr lang="en-US" sz="2400" dirty="0" smtClean="0">
                <a:latin typeface="Times New Roman" pitchFamily="18" charset="0"/>
                <a:cs typeface="Times New Roman" pitchFamily="18" charset="0"/>
              </a:rPr>
              <a:t>Using the </a:t>
            </a:r>
            <a:r>
              <a:rPr lang="en-US" sz="2400" i="1" dirty="0" err="1" smtClean="0">
                <a:latin typeface="Times New Roman" pitchFamily="18" charset="0"/>
                <a:cs typeface="Times New Roman" pitchFamily="18" charset="0"/>
              </a:rPr>
              <a:t>k</a:t>
            </a:r>
            <a:r>
              <a:rPr lang="en-US" sz="2000" i="1" dirty="0" err="1" smtClean="0">
                <a:latin typeface="Times New Roman" pitchFamily="18" charset="0"/>
                <a:cs typeface="Times New Roman" pitchFamily="18" charset="0"/>
              </a:rPr>
              <a:t>d</a:t>
            </a:r>
            <a:r>
              <a:rPr lang="en-US" sz="2400" dirty="0" smtClean="0">
                <a:latin typeface="Times New Roman" pitchFamily="18" charset="0"/>
                <a:cs typeface="Times New Roman" pitchFamily="18" charset="0"/>
              </a:rPr>
              <a:t>, the required rate of return for straight debt investments, and </a:t>
            </a:r>
            <a:r>
              <a:rPr lang="en-US" sz="2400" i="1" dirty="0" err="1" smtClean="0">
                <a:latin typeface="Times New Roman" pitchFamily="18" charset="0"/>
                <a:cs typeface="Times New Roman" pitchFamily="18" charset="0"/>
              </a:rPr>
              <a:t>ks</a:t>
            </a:r>
            <a:r>
              <a:rPr lang="en-US" sz="2400" dirty="0" smtClean="0">
                <a:latin typeface="Times New Roman" pitchFamily="18" charset="0"/>
                <a:cs typeface="Times New Roman" pitchFamily="18" charset="0"/>
              </a:rPr>
              <a:t>, the required rate of return for straight common-stock investments, the value of the debt-dominated convertible bond (IV &gt; CV) can be expressed:</a:t>
            </a:r>
            <a:endParaRPr lang="en-US" altLang="zh-TW" sz="2400" dirty="0">
              <a:latin typeface="Times New Roman" pitchFamily="18" charset="0"/>
              <a:cs typeface="Times New Roman" pitchFamily="18" charset="0"/>
            </a:endParaRPr>
          </a:p>
          <a:p>
            <a:pPr algn="r">
              <a:buFont typeface="Wingdings" pitchFamily="2" charset="2"/>
              <a:buNone/>
            </a:pPr>
            <a:r>
              <a:rPr lang="en-US" altLang="zh-TW" sz="2400" dirty="0">
                <a:latin typeface="Times New Roman" pitchFamily="18" charset="0"/>
                <a:cs typeface="Times New Roman" pitchFamily="18" charset="0"/>
              </a:rPr>
              <a:t>(5.23)</a:t>
            </a:r>
          </a:p>
          <a:p>
            <a:pPr algn="r">
              <a:buFont typeface="Wingdings" pitchFamily="2" charset="2"/>
              <a:buNone/>
            </a:pPr>
            <a:endParaRPr lang="en-US" altLang="zh-TW" sz="2400" dirty="0">
              <a:latin typeface="Times New Roman" pitchFamily="18" charset="0"/>
              <a:cs typeface="Times New Roman" pitchFamily="18" charset="0"/>
            </a:endParaRPr>
          </a:p>
          <a:p>
            <a:pPr>
              <a:buFont typeface="Wingdings" pitchFamily="2" charset="2"/>
              <a:buNone/>
            </a:pPr>
            <a:r>
              <a:rPr lang="en-US" altLang="zh-TW" sz="2400" dirty="0" smtClean="0">
                <a:latin typeface="Times New Roman" pitchFamily="18" charset="0"/>
                <a:cs typeface="Times New Roman" pitchFamily="18" charset="0"/>
              </a:rPr>
              <a:t>Equation (5.23) can be written as:</a:t>
            </a:r>
            <a:endParaRPr lang="en-US" altLang="zh-TW" sz="2400" dirty="0">
              <a:latin typeface="Times New Roman" pitchFamily="18" charset="0"/>
              <a:cs typeface="Times New Roman" pitchFamily="18" charset="0"/>
            </a:endParaRPr>
          </a:p>
          <a:p>
            <a:pPr algn="r">
              <a:buFont typeface="Wingdings" pitchFamily="2" charset="2"/>
              <a:buNone/>
            </a:pPr>
            <a:endParaRPr lang="en-US" altLang="zh-TW" sz="2400" dirty="0">
              <a:latin typeface="Times New Roman" pitchFamily="18" charset="0"/>
              <a:cs typeface="Times New Roman" pitchFamily="18" charset="0"/>
            </a:endParaRPr>
          </a:p>
          <a:p>
            <a:pPr algn="r">
              <a:buNone/>
            </a:pPr>
            <a:r>
              <a:rPr lang="en-US" altLang="zh-TW" sz="2400" dirty="0" smtClean="0">
                <a:latin typeface="Times New Roman" pitchFamily="18" charset="0"/>
                <a:cs typeface="Times New Roman" pitchFamily="18" charset="0"/>
              </a:rPr>
              <a:t>(5.24)</a:t>
            </a:r>
          </a:p>
          <a:p>
            <a:pPr>
              <a:buNone/>
            </a:pPr>
            <a:endParaRPr lang="en-US" altLang="zh-TW" sz="1800" dirty="0" smtClean="0">
              <a:latin typeface="Times New Roman" pitchFamily="18" charset="0"/>
              <a:cs typeface="Times New Roman" pitchFamily="18" charset="0"/>
            </a:endParaRPr>
          </a:p>
          <a:p>
            <a:pPr>
              <a:buNone/>
            </a:pPr>
            <a:r>
              <a:rPr lang="en-US" altLang="zh-TW" sz="2400" dirty="0" smtClean="0">
                <a:latin typeface="Times New Roman" pitchFamily="18" charset="0"/>
                <a:cs typeface="Times New Roman" pitchFamily="18" charset="0"/>
              </a:rPr>
              <a:t>Where the he current premium over investment value, IP, is:</a:t>
            </a:r>
            <a:endParaRPr lang="en-US" altLang="zh-TW" sz="2400" dirty="0">
              <a:latin typeface="Times New Roman" pitchFamily="18" charset="0"/>
              <a:cs typeface="Times New Roman" pitchFamily="18" charset="0"/>
            </a:endParaRPr>
          </a:p>
          <a:p>
            <a:pPr algn="r">
              <a:buFont typeface="Wingdings" pitchFamily="2" charset="2"/>
              <a:buNone/>
            </a:pPr>
            <a:r>
              <a:rPr lang="en-US" altLang="zh-TW" sz="2400" dirty="0">
                <a:latin typeface="Times New Roman" pitchFamily="18" charset="0"/>
                <a:cs typeface="Times New Roman" pitchFamily="18" charset="0"/>
              </a:rPr>
              <a:t>(5.25)</a:t>
            </a:r>
          </a:p>
        </p:txBody>
      </p:sp>
      <p:sp>
        <p:nvSpPr>
          <p:cNvPr id="50181" name="Rectangle 5"/>
          <p:cNvSpPr>
            <a:spLocks noChangeArrowheads="1"/>
          </p:cNvSpPr>
          <p:nvPr/>
        </p:nvSpPr>
        <p:spPr bwMode="auto">
          <a:xfrm>
            <a:off x="0" y="3105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0180" name="Object 4"/>
          <p:cNvGraphicFramePr>
            <a:graphicFrameLocks noChangeAspect="1"/>
          </p:cNvGraphicFramePr>
          <p:nvPr/>
        </p:nvGraphicFramePr>
        <p:xfrm>
          <a:off x="2357422" y="2500306"/>
          <a:ext cx="4967288" cy="1125538"/>
        </p:xfrm>
        <a:graphic>
          <a:graphicData uri="http://schemas.openxmlformats.org/presentationml/2006/ole">
            <mc:AlternateContent xmlns:mc="http://schemas.openxmlformats.org/markup-compatibility/2006">
              <mc:Choice xmlns:v="urn:schemas-microsoft-com:vml" Requires="v">
                <p:oleObj spid="_x0000_s50198" name="Equation" r:id="rId3" imgW="2857500" imgH="647700" progId="Equation.DSMT4">
                  <p:embed/>
                </p:oleObj>
              </mc:Choice>
              <mc:Fallback>
                <p:oleObj name="Equation" r:id="rId3" imgW="2857500" imgH="647700" progId="Equation.DSMT4">
                  <p:embed/>
                  <p:pic>
                    <p:nvPicPr>
                      <p:cNvPr id="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7422" y="2500306"/>
                        <a:ext cx="4967288" cy="1125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83" name="Rectangle 7"/>
          <p:cNvSpPr>
            <a:spLocks noChangeArrowheads="1"/>
          </p:cNvSpPr>
          <p:nvPr/>
        </p:nvSpPr>
        <p:spPr bwMode="auto">
          <a:xfrm>
            <a:off x="0" y="3105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0182" name="Object 6"/>
          <p:cNvGraphicFramePr>
            <a:graphicFrameLocks noChangeAspect="1"/>
          </p:cNvGraphicFramePr>
          <p:nvPr/>
        </p:nvGraphicFramePr>
        <p:xfrm>
          <a:off x="2357422" y="4000504"/>
          <a:ext cx="4572032" cy="1165063"/>
        </p:xfrm>
        <a:graphic>
          <a:graphicData uri="http://schemas.openxmlformats.org/presentationml/2006/ole">
            <mc:AlternateContent xmlns:mc="http://schemas.openxmlformats.org/markup-compatibility/2006">
              <mc:Choice xmlns:v="urn:schemas-microsoft-com:vml" Requires="v">
                <p:oleObj spid="_x0000_s50199" name="Equation" r:id="rId5" imgW="2540000" imgH="647700" progId="Equation.DSMT4">
                  <p:embed/>
                </p:oleObj>
              </mc:Choice>
              <mc:Fallback>
                <p:oleObj name="Equation" r:id="rId5" imgW="2540000" imgH="647700" progId="Equation.DSMT4">
                  <p:embed/>
                  <p:pic>
                    <p:nvPicPr>
                      <p:cNvPr id="0"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7422" y="4000504"/>
                        <a:ext cx="4572032" cy="1165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85" name="Rectangle 9"/>
          <p:cNvSpPr>
            <a:spLocks noChangeArrowheads="1"/>
          </p:cNvSpPr>
          <p:nvPr/>
        </p:nvSpPr>
        <p:spPr bwMode="auto">
          <a:xfrm>
            <a:off x="0" y="3105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0184" name="Object 8"/>
          <p:cNvGraphicFramePr>
            <a:graphicFrameLocks noChangeAspect="1"/>
          </p:cNvGraphicFramePr>
          <p:nvPr/>
        </p:nvGraphicFramePr>
        <p:xfrm>
          <a:off x="2928926" y="5500702"/>
          <a:ext cx="3384550" cy="1014412"/>
        </p:xfrm>
        <a:graphic>
          <a:graphicData uri="http://schemas.openxmlformats.org/presentationml/2006/ole">
            <mc:AlternateContent xmlns:mc="http://schemas.openxmlformats.org/markup-compatibility/2006">
              <mc:Choice xmlns:v="urn:schemas-microsoft-com:vml" Requires="v">
                <p:oleObj spid="_x0000_s50200" name="Equation" r:id="rId7" imgW="2159000" imgH="647700" progId="Equation.DSMT4">
                  <p:embed/>
                </p:oleObj>
              </mc:Choice>
              <mc:Fallback>
                <p:oleObj name="Equation" r:id="rId7" imgW="2159000" imgH="647700" progId="Equation.DSMT4">
                  <p:embed/>
                  <p:pic>
                    <p:nvPicPr>
                      <p:cNvPr id="0"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8926" y="5500702"/>
                        <a:ext cx="3384550" cy="1014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8E962744-355C-4218-ACEF-217313CE37E0}" type="slidenum">
              <a:rPr lang="en-US" altLang="zh-TW">
                <a:solidFill>
                  <a:schemeClr val="accent6">
                    <a:lumMod val="20000"/>
                    <a:lumOff val="80000"/>
                  </a:schemeClr>
                </a:solidFill>
              </a:rPr>
              <a:pPr/>
              <a:t>35</a:t>
            </a:fld>
            <a:endParaRPr lang="en-US" altLang="zh-TW">
              <a:solidFill>
                <a:schemeClr val="accent6">
                  <a:lumMod val="20000"/>
                  <a:lumOff val="80000"/>
                </a:schemeClr>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title"/>
          </p:nvPr>
        </p:nvSpPr>
        <p:spPr>
          <a:xfrm>
            <a:off x="457200" y="457200"/>
            <a:ext cx="8507413" cy="668338"/>
          </a:xfrm>
          <a:noFill/>
          <a:ln/>
        </p:spPr>
        <p:txBody>
          <a:bodyPr/>
          <a:lstStyle/>
          <a:p>
            <a:r>
              <a:rPr lang="en-US" altLang="zh-TW" sz="2800" dirty="0" smtClean="0">
                <a:latin typeface="Times New Roman" pitchFamily="18" charset="0"/>
                <a:cs typeface="Times New Roman" pitchFamily="18" charset="0"/>
              </a:rPr>
              <a:t>5.5 Convertible Bonds And Their Valuation</a:t>
            </a:r>
            <a:endParaRPr lang="en-US" altLang="zh-TW" sz="2800" b="1" i="1" dirty="0"/>
          </a:p>
        </p:txBody>
      </p:sp>
      <p:sp>
        <p:nvSpPr>
          <p:cNvPr id="51202" name="Rectangle 2"/>
          <p:cNvSpPr>
            <a:spLocks noGrp="1" noChangeArrowheads="1"/>
          </p:cNvSpPr>
          <p:nvPr>
            <p:ph idx="1"/>
          </p:nvPr>
        </p:nvSpPr>
        <p:spPr>
          <a:xfrm>
            <a:off x="250825" y="1125538"/>
            <a:ext cx="8713788" cy="5543550"/>
          </a:xfrm>
        </p:spPr>
        <p:txBody>
          <a:bodyPr>
            <a:noAutofit/>
          </a:bodyPr>
          <a:lstStyle/>
          <a:p>
            <a:pPr>
              <a:buFont typeface="Wingdings" pitchFamily="2" charset="2"/>
              <a:buNone/>
            </a:pPr>
            <a:r>
              <a:rPr lang="en-US" sz="2400" dirty="0" smtClean="0">
                <a:latin typeface="Times New Roman" pitchFamily="18" charset="0"/>
                <a:cs typeface="Times New Roman" pitchFamily="18" charset="0"/>
              </a:rPr>
              <a:t> For convertible bonds in which CV &gt; IV, investors set prices for these securities primarily for their conversion potential and secondarily for their investment-value floor protection.</a:t>
            </a:r>
            <a:endParaRPr lang="en-US" altLang="zh-TW" sz="2400" dirty="0">
              <a:latin typeface="Times New Roman" pitchFamily="18" charset="0"/>
              <a:cs typeface="Times New Roman" pitchFamily="18" charset="0"/>
            </a:endParaRPr>
          </a:p>
          <a:p>
            <a:pPr algn="r">
              <a:buFont typeface="Wingdings" pitchFamily="2" charset="2"/>
              <a:buNone/>
            </a:pPr>
            <a:r>
              <a:rPr lang="en-US" altLang="zh-TW" sz="2400" dirty="0">
                <a:latin typeface="Times New Roman" pitchFamily="18" charset="0"/>
                <a:cs typeface="Times New Roman" pitchFamily="18" charset="0"/>
              </a:rPr>
              <a:t>(5.26)</a:t>
            </a:r>
          </a:p>
          <a:p>
            <a:pPr algn="r">
              <a:buFont typeface="Wingdings" pitchFamily="2" charset="2"/>
              <a:buNone/>
            </a:pPr>
            <a:endParaRPr lang="en-US" altLang="zh-TW" sz="2400" dirty="0">
              <a:latin typeface="Times New Roman" pitchFamily="18" charset="0"/>
              <a:cs typeface="Times New Roman" pitchFamily="18" charset="0"/>
            </a:endParaRPr>
          </a:p>
          <a:p>
            <a:pPr>
              <a:buFont typeface="Wingdings" pitchFamily="2" charset="2"/>
              <a:buNone/>
            </a:pPr>
            <a:r>
              <a:rPr lang="en-US" altLang="zh-TW" sz="2400" dirty="0" smtClean="0">
                <a:latin typeface="Times New Roman" pitchFamily="18" charset="0"/>
                <a:cs typeface="Times New Roman" pitchFamily="18" charset="0"/>
              </a:rPr>
              <a:t>Therefore,</a:t>
            </a:r>
            <a:endParaRPr lang="en-US" altLang="zh-TW" sz="2400" dirty="0">
              <a:latin typeface="Times New Roman" pitchFamily="18" charset="0"/>
              <a:cs typeface="Times New Roman" pitchFamily="18" charset="0"/>
            </a:endParaRPr>
          </a:p>
          <a:p>
            <a:pPr algn="r">
              <a:buFont typeface="Wingdings" pitchFamily="2" charset="2"/>
              <a:buNone/>
            </a:pPr>
            <a:r>
              <a:rPr lang="en-US" altLang="zh-TW" sz="2400" dirty="0">
                <a:latin typeface="Times New Roman" pitchFamily="18" charset="0"/>
                <a:cs typeface="Times New Roman" pitchFamily="18" charset="0"/>
              </a:rPr>
              <a:t>(5.27)</a:t>
            </a:r>
          </a:p>
          <a:p>
            <a:pPr>
              <a:buNone/>
            </a:pPr>
            <a:endParaRPr lang="en-US" altLang="zh-TW" sz="2400" dirty="0" smtClean="0">
              <a:latin typeface="Times New Roman" pitchFamily="18" charset="0"/>
              <a:cs typeface="Times New Roman" pitchFamily="18" charset="0"/>
            </a:endParaRPr>
          </a:p>
          <a:p>
            <a:pPr>
              <a:buNone/>
            </a:pPr>
            <a:r>
              <a:rPr lang="en-US" altLang="zh-TW" sz="2400" dirty="0" smtClean="0">
                <a:latin typeface="Times New Roman" pitchFamily="18" charset="0"/>
                <a:cs typeface="Times New Roman" pitchFamily="18" charset="0"/>
              </a:rPr>
              <a:t>Discounting at the appropriate rates, the value of the stock-dominated convertible bond (CV &gt; IV) can be expressed:</a:t>
            </a:r>
            <a:endParaRPr lang="en-US" altLang="zh-TW" sz="2400" dirty="0">
              <a:latin typeface="Times New Roman" pitchFamily="18" charset="0"/>
              <a:cs typeface="Times New Roman" pitchFamily="18" charset="0"/>
            </a:endParaRPr>
          </a:p>
          <a:p>
            <a:pPr algn="r">
              <a:buFont typeface="Wingdings" pitchFamily="2" charset="2"/>
              <a:buNone/>
            </a:pPr>
            <a:endParaRPr lang="en-US" altLang="zh-TW" sz="2400" dirty="0">
              <a:latin typeface="Times New Roman" pitchFamily="18" charset="0"/>
              <a:cs typeface="Times New Roman" pitchFamily="18" charset="0"/>
            </a:endParaRPr>
          </a:p>
          <a:p>
            <a:pPr algn="r">
              <a:buFont typeface="Wingdings" pitchFamily="2" charset="2"/>
              <a:buNone/>
            </a:pPr>
            <a:r>
              <a:rPr lang="en-US" altLang="zh-TW" sz="2400" dirty="0">
                <a:latin typeface="Times New Roman" pitchFamily="18" charset="0"/>
                <a:cs typeface="Times New Roman" pitchFamily="18" charset="0"/>
              </a:rPr>
              <a:t>(5.28)</a:t>
            </a:r>
          </a:p>
        </p:txBody>
      </p:sp>
      <p:sp>
        <p:nvSpPr>
          <p:cNvPr id="51205" name="Rectangle 5"/>
          <p:cNvSpPr>
            <a:spLocks noChangeArrowheads="1"/>
          </p:cNvSpPr>
          <p:nvPr/>
        </p:nvSpPr>
        <p:spPr bwMode="auto">
          <a:xfrm>
            <a:off x="0" y="3243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1204" name="Object 4"/>
          <p:cNvGraphicFramePr>
            <a:graphicFrameLocks noChangeAspect="1"/>
          </p:cNvGraphicFramePr>
          <p:nvPr/>
        </p:nvGraphicFramePr>
        <p:xfrm>
          <a:off x="1142976" y="2357430"/>
          <a:ext cx="6337300" cy="712788"/>
        </p:xfrm>
        <a:graphic>
          <a:graphicData uri="http://schemas.openxmlformats.org/presentationml/2006/ole">
            <mc:AlternateContent xmlns:mc="http://schemas.openxmlformats.org/markup-compatibility/2006">
              <mc:Choice xmlns:v="urn:schemas-microsoft-com:vml" Requires="v">
                <p:oleObj spid="_x0000_s51222" name="Equation" r:id="rId3" imgW="3302000" imgH="368300" progId="Equation.DSMT4">
                  <p:embed/>
                </p:oleObj>
              </mc:Choice>
              <mc:Fallback>
                <p:oleObj name="Equation" r:id="rId3" imgW="3302000" imgH="368300" progId="Equation.DSMT4">
                  <p:embed/>
                  <p:pic>
                    <p:nvPicPr>
                      <p:cNvPr id="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2976" y="2357430"/>
                        <a:ext cx="6337300" cy="712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7" name="Rectangle 7"/>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1206" name="Object 6"/>
          <p:cNvGraphicFramePr>
            <a:graphicFrameLocks noChangeAspect="1"/>
          </p:cNvGraphicFramePr>
          <p:nvPr/>
        </p:nvGraphicFramePr>
        <p:xfrm>
          <a:off x="1214414" y="3643314"/>
          <a:ext cx="6500858" cy="831644"/>
        </p:xfrm>
        <a:graphic>
          <a:graphicData uri="http://schemas.openxmlformats.org/presentationml/2006/ole">
            <mc:AlternateContent xmlns:mc="http://schemas.openxmlformats.org/markup-compatibility/2006">
              <mc:Choice xmlns:v="urn:schemas-microsoft-com:vml" Requires="v">
                <p:oleObj spid="_x0000_s51223" name="Equation" r:id="rId5" imgW="3962400" imgH="431800" progId="Equation.DSMT4">
                  <p:embed/>
                </p:oleObj>
              </mc:Choice>
              <mc:Fallback>
                <p:oleObj name="Equation" r:id="rId5" imgW="3962400" imgH="431800" progId="Equation.DSMT4">
                  <p:embed/>
                  <p:pic>
                    <p:nvPicPr>
                      <p:cNvPr id="0"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4414" y="3643314"/>
                        <a:ext cx="6500858" cy="8316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9"/>
          <p:cNvSpPr>
            <a:spLocks noChangeArrowheads="1"/>
          </p:cNvSpPr>
          <p:nvPr/>
        </p:nvSpPr>
        <p:spPr bwMode="auto">
          <a:xfrm>
            <a:off x="0" y="3105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1208" name="Object 8"/>
          <p:cNvGraphicFramePr>
            <a:graphicFrameLocks noChangeAspect="1"/>
          </p:cNvGraphicFramePr>
          <p:nvPr/>
        </p:nvGraphicFramePr>
        <p:xfrm>
          <a:off x="928662" y="5286388"/>
          <a:ext cx="6769100" cy="1174750"/>
        </p:xfrm>
        <a:graphic>
          <a:graphicData uri="http://schemas.openxmlformats.org/presentationml/2006/ole">
            <mc:AlternateContent xmlns:mc="http://schemas.openxmlformats.org/markup-compatibility/2006">
              <mc:Choice xmlns:v="urn:schemas-microsoft-com:vml" Requires="v">
                <p:oleObj spid="_x0000_s51224" name="Equation" r:id="rId7" imgW="3733800" imgH="647700" progId="Equation.DSMT4">
                  <p:embed/>
                </p:oleObj>
              </mc:Choice>
              <mc:Fallback>
                <p:oleObj name="Equation" r:id="rId7" imgW="3733800" imgH="647700" progId="Equation.DSMT4">
                  <p:embed/>
                  <p:pic>
                    <p:nvPicPr>
                      <p:cNvPr id="0"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8662" y="5286388"/>
                        <a:ext cx="6769100" cy="1174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8E962744-355C-4218-ACEF-217313CE37E0}" type="slidenum">
              <a:rPr lang="en-US" altLang="zh-TW">
                <a:solidFill>
                  <a:schemeClr val="accent6">
                    <a:lumMod val="20000"/>
                    <a:lumOff val="80000"/>
                  </a:schemeClr>
                </a:solidFill>
              </a:rPr>
              <a:pPr/>
              <a:t>36</a:t>
            </a:fld>
            <a:endParaRPr lang="en-US" altLang="zh-TW">
              <a:solidFill>
                <a:schemeClr val="accent6">
                  <a:lumMod val="20000"/>
                  <a:lumOff val="80000"/>
                </a:schemeClr>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title"/>
          </p:nvPr>
        </p:nvSpPr>
        <p:spPr>
          <a:xfrm>
            <a:off x="457200" y="357166"/>
            <a:ext cx="8507413" cy="668338"/>
          </a:xfrm>
          <a:noFill/>
          <a:ln/>
        </p:spPr>
        <p:txBody>
          <a:bodyPr/>
          <a:lstStyle/>
          <a:p>
            <a:r>
              <a:rPr lang="en-US" altLang="zh-TW" sz="2800" dirty="0" smtClean="0">
                <a:latin typeface="Times New Roman" pitchFamily="18" charset="0"/>
                <a:cs typeface="Times New Roman" pitchFamily="18" charset="0"/>
              </a:rPr>
              <a:t>5.5 Convertible Bonds And Their Valuation</a:t>
            </a:r>
            <a:endParaRPr lang="en-US" altLang="zh-TW" sz="2800" b="1" i="1" dirty="0"/>
          </a:p>
        </p:txBody>
      </p:sp>
      <p:sp>
        <p:nvSpPr>
          <p:cNvPr id="52226" name="Rectangle 2"/>
          <p:cNvSpPr>
            <a:spLocks noGrp="1" noChangeArrowheads="1"/>
          </p:cNvSpPr>
          <p:nvPr>
            <p:ph idx="1"/>
          </p:nvPr>
        </p:nvSpPr>
        <p:spPr>
          <a:xfrm>
            <a:off x="250825" y="857232"/>
            <a:ext cx="8713788" cy="5543550"/>
          </a:xfrm>
        </p:spPr>
        <p:txBody>
          <a:bodyPr>
            <a:noAutofit/>
          </a:bodyPr>
          <a:lstStyle/>
          <a:p>
            <a:pPr>
              <a:buFont typeface="Wingdings" pitchFamily="2" charset="2"/>
              <a:buNone/>
            </a:pPr>
            <a:r>
              <a:rPr lang="en-US" sz="2400" dirty="0" smtClean="0">
                <a:latin typeface="Times New Roman" pitchFamily="18" charset="0"/>
                <a:cs typeface="Times New Roman" pitchFamily="18" charset="0"/>
              </a:rPr>
              <a:t> Since the current price of common stock can be written in terms of the present value of the sum of the expected period-1 price and the expected period-1 dividends </a:t>
            </a:r>
            <a:r>
              <a:rPr lang="en-US" sz="2400" i="1" dirty="0" smtClean="0">
                <a:latin typeface="Times New Roman" pitchFamily="18" charset="0"/>
                <a:cs typeface="Times New Roman" pitchFamily="18" charset="0"/>
              </a:rPr>
              <a:t>d:</a:t>
            </a:r>
            <a:endParaRPr lang="en-US" altLang="zh-TW" sz="2400" dirty="0">
              <a:latin typeface="Times New Roman" pitchFamily="18" charset="0"/>
              <a:cs typeface="Times New Roman" pitchFamily="18" charset="0"/>
            </a:endParaRPr>
          </a:p>
          <a:p>
            <a:pPr algn="r">
              <a:buFont typeface="Wingdings" pitchFamily="2" charset="2"/>
              <a:buNone/>
            </a:pPr>
            <a:r>
              <a:rPr lang="en-US" altLang="zh-TW" sz="2400" dirty="0">
                <a:latin typeface="Times New Roman" pitchFamily="18" charset="0"/>
                <a:cs typeface="Times New Roman" pitchFamily="18" charset="0"/>
              </a:rPr>
              <a:t>(5.29)</a:t>
            </a:r>
          </a:p>
          <a:p>
            <a:pPr algn="r">
              <a:buFont typeface="Wingdings" pitchFamily="2" charset="2"/>
              <a:buNone/>
            </a:pPr>
            <a:endParaRPr lang="en-US" altLang="zh-TW" sz="2400" dirty="0">
              <a:latin typeface="Times New Roman" pitchFamily="18" charset="0"/>
              <a:cs typeface="Times New Roman" pitchFamily="18" charset="0"/>
            </a:endParaRPr>
          </a:p>
          <a:p>
            <a:pPr algn="r">
              <a:buFont typeface="Wingdings" pitchFamily="2" charset="2"/>
              <a:buNone/>
            </a:pPr>
            <a:endParaRPr lang="en-US" altLang="zh-TW" sz="2400" dirty="0">
              <a:latin typeface="Times New Roman" pitchFamily="18" charset="0"/>
              <a:cs typeface="Times New Roman" pitchFamily="18" charset="0"/>
            </a:endParaRPr>
          </a:p>
          <a:p>
            <a:pPr algn="r">
              <a:buFont typeface="Wingdings" pitchFamily="2" charset="2"/>
              <a:buNone/>
            </a:pPr>
            <a:r>
              <a:rPr lang="en-US" altLang="zh-TW" sz="2400" dirty="0">
                <a:latin typeface="Times New Roman" pitchFamily="18" charset="0"/>
                <a:cs typeface="Times New Roman" pitchFamily="18" charset="0"/>
              </a:rPr>
              <a:t>(5.30)</a:t>
            </a:r>
          </a:p>
          <a:p>
            <a:pPr>
              <a:buNone/>
            </a:pPr>
            <a:r>
              <a:rPr lang="en-US" sz="2400" dirty="0" smtClean="0">
                <a:latin typeface="Times New Roman" pitchFamily="18" charset="0"/>
                <a:cs typeface="Times New Roman" pitchFamily="18" charset="0"/>
              </a:rPr>
              <a:t>Thus, with (CR)(P</a:t>
            </a:r>
            <a:r>
              <a:rPr lang="en-US" sz="1600" dirty="0" smtClean="0">
                <a:latin typeface="Times New Roman" pitchFamily="18" charset="0"/>
                <a:cs typeface="Times New Roman" pitchFamily="18" charset="0"/>
              </a:rPr>
              <a:t>0</a:t>
            </a:r>
            <a:r>
              <a:rPr lang="en-US" sz="2400" dirty="0" smtClean="0">
                <a:latin typeface="Times New Roman" pitchFamily="18" charset="0"/>
                <a:cs typeface="Times New Roman" pitchFamily="18" charset="0"/>
              </a:rPr>
              <a:t>)=CV</a:t>
            </a:r>
            <a:r>
              <a:rPr lang="en-US" sz="1600" dirty="0" smtClean="0">
                <a:latin typeface="Times New Roman" pitchFamily="18" charset="0"/>
                <a:cs typeface="Times New Roman" pitchFamily="18" charset="0"/>
              </a:rPr>
              <a:t>0</a:t>
            </a:r>
            <a:r>
              <a:rPr lang="en-US" sz="2400" dirty="0" smtClean="0">
                <a:latin typeface="Times New Roman" pitchFamily="18" charset="0"/>
                <a:cs typeface="Times New Roman" pitchFamily="18" charset="0"/>
              </a:rPr>
              <a:t> and substituting Equations (5.29) and (5.30), the stock-dominated convertible bond is equal to current value of CV plus the current premium over investment value (CP):</a:t>
            </a:r>
            <a:endParaRPr lang="en-US" altLang="zh-TW" sz="2400" dirty="0">
              <a:latin typeface="Times New Roman" pitchFamily="18" charset="0"/>
              <a:cs typeface="Times New Roman" pitchFamily="18" charset="0"/>
            </a:endParaRPr>
          </a:p>
          <a:p>
            <a:pPr algn="r">
              <a:buFont typeface="Wingdings" pitchFamily="2" charset="2"/>
              <a:buNone/>
            </a:pPr>
            <a:endParaRPr lang="en-US" altLang="zh-TW" sz="2400" dirty="0">
              <a:latin typeface="Times New Roman" pitchFamily="18" charset="0"/>
              <a:cs typeface="Times New Roman" pitchFamily="18" charset="0"/>
            </a:endParaRPr>
          </a:p>
          <a:p>
            <a:pPr algn="r">
              <a:buFont typeface="Wingdings" pitchFamily="2" charset="2"/>
              <a:buNone/>
            </a:pPr>
            <a:r>
              <a:rPr lang="en-US" altLang="zh-TW" sz="2400" dirty="0">
                <a:latin typeface="Times New Roman" pitchFamily="18" charset="0"/>
                <a:cs typeface="Times New Roman" pitchFamily="18" charset="0"/>
              </a:rPr>
              <a:t>(</a:t>
            </a:r>
            <a:r>
              <a:rPr lang="en-US" altLang="zh-TW" sz="2400" dirty="0" smtClean="0">
                <a:latin typeface="Times New Roman" pitchFamily="18" charset="0"/>
                <a:cs typeface="Times New Roman" pitchFamily="18" charset="0"/>
              </a:rPr>
              <a:t>5.32&amp;5.33)</a:t>
            </a:r>
            <a:endParaRPr lang="en-US" altLang="zh-TW" sz="2400" dirty="0">
              <a:latin typeface="Times New Roman" pitchFamily="18" charset="0"/>
              <a:cs typeface="Times New Roman" pitchFamily="18" charset="0"/>
            </a:endParaRPr>
          </a:p>
        </p:txBody>
      </p:sp>
      <p:sp>
        <p:nvSpPr>
          <p:cNvPr id="5222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2228" name="Object 4"/>
          <p:cNvGraphicFramePr>
            <a:graphicFrameLocks noChangeAspect="1"/>
          </p:cNvGraphicFramePr>
          <p:nvPr/>
        </p:nvGraphicFramePr>
        <p:xfrm>
          <a:off x="2857489" y="2000241"/>
          <a:ext cx="3000395" cy="930366"/>
        </p:xfrm>
        <a:graphic>
          <a:graphicData uri="http://schemas.openxmlformats.org/presentationml/2006/ole">
            <mc:AlternateContent xmlns:mc="http://schemas.openxmlformats.org/markup-compatibility/2006">
              <mc:Choice xmlns:v="urn:schemas-microsoft-com:vml" Requires="v">
                <p:oleObj spid="_x0000_s52247" name="Equation" r:id="rId3" imgW="1714919" imgH="625231" progId="Equation.DSMT4">
                  <p:embed/>
                </p:oleObj>
              </mc:Choice>
              <mc:Fallback>
                <p:oleObj name="Equation" r:id="rId3" imgW="1714919" imgH="625231" progId="Equation.DSMT4">
                  <p:embed/>
                  <p:pic>
                    <p:nvPicPr>
                      <p:cNvPr id="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489" y="2000241"/>
                        <a:ext cx="3000395" cy="9303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1" name="Rectangle 7"/>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2230" name="Object 6"/>
          <p:cNvGraphicFramePr>
            <a:graphicFrameLocks noChangeAspect="1"/>
          </p:cNvGraphicFramePr>
          <p:nvPr/>
        </p:nvGraphicFramePr>
        <p:xfrm>
          <a:off x="2357422" y="2928934"/>
          <a:ext cx="4643470" cy="819436"/>
        </p:xfrm>
        <a:graphic>
          <a:graphicData uri="http://schemas.openxmlformats.org/presentationml/2006/ole">
            <mc:AlternateContent xmlns:mc="http://schemas.openxmlformats.org/markup-compatibility/2006">
              <mc:Choice xmlns:v="urn:schemas-microsoft-com:vml" Requires="v">
                <p:oleObj spid="_x0000_s52248" name="Equation" r:id="rId5" imgW="2527300" imgH="444500" progId="Equation.DSMT4">
                  <p:embed/>
                </p:oleObj>
              </mc:Choice>
              <mc:Fallback>
                <p:oleObj name="Equation" r:id="rId5" imgW="2527300" imgH="444500" progId="Equation.DSMT4">
                  <p:embed/>
                  <p:pic>
                    <p:nvPicPr>
                      <p:cNvPr id="0"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7422" y="2928934"/>
                        <a:ext cx="4643470" cy="8194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3" name="Rectangle 9"/>
          <p:cNvSpPr>
            <a:spLocks noChangeArrowheads="1"/>
          </p:cNvSpPr>
          <p:nvPr/>
        </p:nvSpPr>
        <p:spPr bwMode="auto">
          <a:xfrm>
            <a:off x="0" y="3105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2246" name="Object 22"/>
          <p:cNvGraphicFramePr>
            <a:graphicFrameLocks noChangeAspect="1"/>
          </p:cNvGraphicFramePr>
          <p:nvPr/>
        </p:nvGraphicFramePr>
        <p:xfrm>
          <a:off x="714348" y="4929198"/>
          <a:ext cx="6513513" cy="1608138"/>
        </p:xfrm>
        <a:graphic>
          <a:graphicData uri="http://schemas.openxmlformats.org/presentationml/2006/ole">
            <mc:AlternateContent xmlns:mc="http://schemas.openxmlformats.org/markup-compatibility/2006">
              <mc:Choice xmlns:v="urn:schemas-microsoft-com:vml" Requires="v">
                <p:oleObj spid="_x0000_s52249" name="Equation" r:id="rId7" imgW="3593880" imgH="888840" progId="Equation.DSMT4">
                  <p:embed/>
                </p:oleObj>
              </mc:Choice>
              <mc:Fallback>
                <p:oleObj name="Equation" r:id="rId7" imgW="3593880" imgH="888840" progId="Equation.DSMT4">
                  <p:embed/>
                  <p:pic>
                    <p:nvPicPr>
                      <p:cNvPr id="0"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348" y="4929198"/>
                        <a:ext cx="6513513" cy="1608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8E962744-355C-4218-ACEF-217313CE37E0}" type="slidenum">
              <a:rPr lang="en-US" altLang="zh-TW">
                <a:solidFill>
                  <a:schemeClr val="accent6">
                    <a:lumMod val="20000"/>
                    <a:lumOff val="80000"/>
                  </a:schemeClr>
                </a:solidFill>
              </a:rPr>
              <a:pPr/>
              <a:t>37</a:t>
            </a:fld>
            <a:endParaRPr lang="en-US" altLang="zh-TW">
              <a:solidFill>
                <a:schemeClr val="accent6">
                  <a:lumMod val="20000"/>
                  <a:lumOff val="80000"/>
                </a:schemeClr>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title"/>
          </p:nvPr>
        </p:nvSpPr>
        <p:spPr>
          <a:xfrm>
            <a:off x="457200" y="457200"/>
            <a:ext cx="8507413" cy="668338"/>
          </a:xfrm>
          <a:noFill/>
          <a:ln/>
        </p:spPr>
        <p:txBody>
          <a:bodyPr/>
          <a:lstStyle/>
          <a:p>
            <a:r>
              <a:rPr lang="en-US" altLang="zh-TW" b="1" dirty="0" smtClean="0">
                <a:latin typeface="Times New Roman" pitchFamily="18" charset="0"/>
                <a:cs typeface="Times New Roman" pitchFamily="18" charset="0"/>
              </a:rPr>
              <a:t>5.6 Summary</a:t>
            </a:r>
            <a:r>
              <a:rPr lang="en-US" altLang="zh-TW" dirty="0" smtClean="0">
                <a:latin typeface="Times New Roman" pitchFamily="18" charset="0"/>
                <a:cs typeface="Times New Roman" pitchFamily="18" charset="0"/>
              </a:rPr>
              <a:t> </a:t>
            </a:r>
            <a:endParaRPr lang="en-US" altLang="zh-TW" dirty="0">
              <a:latin typeface="Times New Roman" pitchFamily="18" charset="0"/>
              <a:cs typeface="Times New Roman" pitchFamily="18" charset="0"/>
            </a:endParaRPr>
          </a:p>
        </p:txBody>
      </p:sp>
      <p:sp>
        <p:nvSpPr>
          <p:cNvPr id="55298" name="Rectangle 2"/>
          <p:cNvSpPr>
            <a:spLocks noGrp="1" noChangeArrowheads="1"/>
          </p:cNvSpPr>
          <p:nvPr>
            <p:ph idx="1"/>
          </p:nvPr>
        </p:nvSpPr>
        <p:spPr>
          <a:xfrm>
            <a:off x="428596" y="1125538"/>
            <a:ext cx="8536017" cy="5543550"/>
          </a:xfrm>
        </p:spPr>
        <p:txBody>
          <a:bodyPr>
            <a:noAutofit/>
          </a:bodyPr>
          <a:lstStyle/>
          <a:p>
            <a:pPr>
              <a:lnSpc>
                <a:spcPct val="80000"/>
              </a:lnSpc>
            </a:pPr>
            <a:r>
              <a:rPr lang="en-US" altLang="zh-TW" sz="2200" dirty="0" smtClean="0">
                <a:latin typeface="Times New Roman" pitchFamily="18" charset="0"/>
                <a:cs typeface="Times New Roman" pitchFamily="18" charset="0"/>
              </a:rPr>
              <a:t>Bond </a:t>
            </a:r>
            <a:r>
              <a:rPr lang="en-US" altLang="zh-TW" sz="2200" dirty="0">
                <a:latin typeface="Times New Roman" pitchFamily="18" charset="0"/>
                <a:cs typeface="Times New Roman" pitchFamily="18" charset="0"/>
              </a:rPr>
              <a:t>ratings were examined and prediction models were developed to help identify the factors that need to be considered by investors. </a:t>
            </a:r>
            <a:endParaRPr lang="en-US" altLang="zh-TW" sz="2200" dirty="0" smtClean="0">
              <a:latin typeface="Times New Roman" pitchFamily="18" charset="0"/>
              <a:cs typeface="Times New Roman" pitchFamily="18" charset="0"/>
            </a:endParaRPr>
          </a:p>
          <a:p>
            <a:pPr>
              <a:lnSpc>
                <a:spcPct val="80000"/>
              </a:lnSpc>
            </a:pPr>
            <a:endParaRPr lang="en-US" altLang="zh-TW" sz="2200" dirty="0" smtClean="0">
              <a:latin typeface="Times New Roman" pitchFamily="18" charset="0"/>
              <a:cs typeface="Times New Roman" pitchFamily="18" charset="0"/>
            </a:endParaRPr>
          </a:p>
          <a:p>
            <a:pPr>
              <a:lnSpc>
                <a:spcPct val="80000"/>
              </a:lnSpc>
            </a:pPr>
            <a:r>
              <a:rPr lang="en-US" altLang="zh-TW" sz="2200" dirty="0" smtClean="0">
                <a:latin typeface="Times New Roman" pitchFamily="18" charset="0"/>
                <a:cs typeface="Times New Roman" pitchFamily="18" charset="0"/>
              </a:rPr>
              <a:t>The properly </a:t>
            </a:r>
            <a:r>
              <a:rPr lang="en-US" altLang="zh-TW" sz="2200" dirty="0">
                <a:latin typeface="Times New Roman" pitchFamily="18" charset="0"/>
                <a:cs typeface="Times New Roman" pitchFamily="18" charset="0"/>
              </a:rPr>
              <a:t>constructed yield curves can be useful to investors in the forecasting of interest rates, to help identify mispriced bonds to help investors manage their bond portfolios, and to provide an analytical base for investment strategies, such as riding the yield curve</a:t>
            </a:r>
            <a:r>
              <a:rPr lang="en-US" altLang="zh-TW" sz="2200" dirty="0" smtClean="0">
                <a:latin typeface="Times New Roman" pitchFamily="18" charset="0"/>
                <a:cs typeface="Times New Roman" pitchFamily="18" charset="0"/>
              </a:rPr>
              <a:t>.</a:t>
            </a:r>
          </a:p>
          <a:p>
            <a:pPr>
              <a:lnSpc>
                <a:spcPct val="80000"/>
              </a:lnSpc>
            </a:pPr>
            <a:endParaRPr lang="en-US" altLang="zh-TW" sz="2200" dirty="0">
              <a:latin typeface="Times New Roman" pitchFamily="18" charset="0"/>
              <a:cs typeface="Times New Roman" pitchFamily="18" charset="0"/>
            </a:endParaRPr>
          </a:p>
          <a:p>
            <a:pPr>
              <a:lnSpc>
                <a:spcPct val="80000"/>
              </a:lnSpc>
            </a:pPr>
            <a:r>
              <a:rPr lang="en-US" altLang="zh-TW" sz="2200" dirty="0" smtClean="0">
                <a:latin typeface="Times New Roman" pitchFamily="18" charset="0"/>
                <a:cs typeface="Times New Roman" pitchFamily="18" charset="0"/>
              </a:rPr>
              <a:t>The convertible </a:t>
            </a:r>
            <a:r>
              <a:rPr lang="en-US" altLang="zh-TW" sz="2200" dirty="0">
                <a:latin typeface="Times New Roman" pitchFamily="18" charset="0"/>
                <a:cs typeface="Times New Roman" pitchFamily="18" charset="0"/>
              </a:rPr>
              <a:t>bonds were separated for further analysis because their hybrid nature (an investment mixture of debt and stock) causes special problems for analysts trying to value them in the market. </a:t>
            </a:r>
            <a:r>
              <a:rPr lang="en-US" altLang="zh-TW" sz="2200" dirty="0" smtClean="0">
                <a:latin typeface="Times New Roman" pitchFamily="18" charset="0"/>
                <a:cs typeface="Times New Roman" pitchFamily="18" charset="0"/>
              </a:rPr>
              <a:t>It </a:t>
            </a:r>
            <a:r>
              <a:rPr lang="en-US" altLang="zh-TW" sz="2200" dirty="0">
                <a:latin typeface="Times New Roman" pitchFamily="18" charset="0"/>
                <a:cs typeface="Times New Roman" pitchFamily="18" charset="0"/>
              </a:rPr>
              <a:t>was shown that the premium over the investment value is equal to the sum of the present value of the difference between bond coupons and expected stock dividends and the present value of the bond’s floor protection</a:t>
            </a:r>
            <a:r>
              <a:rPr lang="en-US" altLang="zh-TW" sz="2200" dirty="0" smtClean="0">
                <a:latin typeface="Times New Roman" pitchFamily="18" charset="0"/>
                <a:cs typeface="Times New Roman" pitchFamily="18" charset="0"/>
              </a:rPr>
              <a:t>.</a:t>
            </a:r>
          </a:p>
          <a:p>
            <a:pPr>
              <a:lnSpc>
                <a:spcPct val="80000"/>
              </a:lnSpc>
            </a:pPr>
            <a:endParaRPr lang="en-US" altLang="zh-TW" sz="2200" dirty="0">
              <a:latin typeface="Times New Roman" pitchFamily="18" charset="0"/>
              <a:cs typeface="Times New Roman" pitchFamily="18" charset="0"/>
            </a:endParaRPr>
          </a:p>
          <a:p>
            <a:pPr>
              <a:lnSpc>
                <a:spcPct val="80000"/>
              </a:lnSpc>
            </a:pPr>
            <a:r>
              <a:rPr lang="en-US" altLang="zh-TW" sz="2200" dirty="0" smtClean="0">
                <a:latin typeface="Times New Roman" pitchFamily="18" charset="0"/>
                <a:cs typeface="Times New Roman" pitchFamily="18" charset="0"/>
              </a:rPr>
              <a:t>Bond </a:t>
            </a:r>
            <a:r>
              <a:rPr lang="en-US" altLang="zh-TW" sz="2200" dirty="0">
                <a:latin typeface="Times New Roman" pitchFamily="18" charset="0"/>
                <a:cs typeface="Times New Roman" pitchFamily="18" charset="0"/>
              </a:rPr>
              <a:t>valuation and analysis can be used in security analysis and portfolio management to determine fair value of bond prices and the potential risk-related interest-rate fluctuations of liquidity conditions. </a:t>
            </a:r>
          </a:p>
        </p:txBody>
      </p:sp>
      <p:sp>
        <p:nvSpPr>
          <p:cNvPr id="2" name="Slide Number Placeholder 1"/>
          <p:cNvSpPr>
            <a:spLocks noGrp="1"/>
          </p:cNvSpPr>
          <p:nvPr>
            <p:ph type="sldNum" sz="quarter" idx="12"/>
          </p:nvPr>
        </p:nvSpPr>
        <p:spPr/>
        <p:txBody>
          <a:bodyPr/>
          <a:lstStyle/>
          <a:p>
            <a:fld id="{8E962744-355C-4218-ACEF-217313CE37E0}" type="slidenum">
              <a:rPr lang="en-US" altLang="zh-TW">
                <a:solidFill>
                  <a:schemeClr val="accent6">
                    <a:lumMod val="20000"/>
                    <a:lumOff val="80000"/>
                  </a:schemeClr>
                </a:solidFill>
              </a:rPr>
              <a:pPr/>
              <a:t>38</a:t>
            </a:fld>
            <a:endParaRPr lang="en-US" altLang="zh-TW">
              <a:solidFill>
                <a:schemeClr val="accent6">
                  <a:lumMod val="20000"/>
                  <a:lumOff val="8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457200"/>
            <a:ext cx="7859713" cy="523875"/>
          </a:xfrm>
        </p:spPr>
        <p:txBody>
          <a:bodyPr/>
          <a:lstStyle/>
          <a:p>
            <a:r>
              <a:rPr lang="en-US" altLang="zh-TW" b="1" dirty="0" smtClean="0">
                <a:latin typeface="Times New Roman" pitchFamily="18" charset="0"/>
                <a:cs typeface="Times New Roman" pitchFamily="18" charset="0"/>
              </a:rPr>
              <a:t>5.1.1 Type </a:t>
            </a:r>
            <a:r>
              <a:rPr lang="en-US" altLang="zh-TW" b="1" dirty="0">
                <a:latin typeface="Times New Roman" pitchFamily="18" charset="0"/>
                <a:cs typeface="Times New Roman" pitchFamily="18" charset="0"/>
              </a:rPr>
              <a:t>of Issuer</a:t>
            </a:r>
          </a:p>
        </p:txBody>
      </p:sp>
      <p:sp>
        <p:nvSpPr>
          <p:cNvPr id="11267" name="Rectangle 3"/>
          <p:cNvSpPr>
            <a:spLocks noGrp="1" noChangeArrowheads="1"/>
          </p:cNvSpPr>
          <p:nvPr>
            <p:ph idx="1"/>
          </p:nvPr>
        </p:nvSpPr>
        <p:spPr>
          <a:xfrm>
            <a:off x="323850" y="1268413"/>
            <a:ext cx="8569325" cy="5329237"/>
          </a:xfrm>
        </p:spPr>
        <p:txBody>
          <a:bodyPr>
            <a:normAutofit lnSpcReduction="10000"/>
          </a:bodyPr>
          <a:lstStyle/>
          <a:p>
            <a:r>
              <a:rPr lang="en-US" sz="2400" b="1" dirty="0" smtClean="0">
                <a:latin typeface="Times New Roman" pitchFamily="18" charset="0"/>
                <a:cs typeface="Times New Roman" pitchFamily="18" charset="0"/>
              </a:rPr>
              <a:t>Treasury bills (T-bills)</a:t>
            </a:r>
            <a:r>
              <a:rPr lang="en-US" sz="2400" dirty="0" smtClean="0">
                <a:latin typeface="Times New Roman" pitchFamily="18" charset="0"/>
                <a:cs typeface="Times New Roman" pitchFamily="18" charset="0"/>
              </a:rPr>
              <a:t> are short-term debt obligations of the US government.</a:t>
            </a:r>
          </a:p>
          <a:p>
            <a:r>
              <a:rPr lang="en-US" sz="2400" dirty="0" smtClean="0">
                <a:latin typeface="Times New Roman" pitchFamily="18" charset="0"/>
                <a:cs typeface="Times New Roman" pitchFamily="18" charset="0"/>
              </a:rPr>
              <a:t>Both </a:t>
            </a:r>
            <a:r>
              <a:rPr lang="en-US" sz="2400" b="1" dirty="0" smtClean="0">
                <a:latin typeface="Times New Roman" pitchFamily="18" charset="0"/>
                <a:cs typeface="Times New Roman" pitchFamily="18" charset="0"/>
              </a:rPr>
              <a:t>T-notes </a:t>
            </a:r>
            <a:r>
              <a:rPr lang="en-US" sz="2400" dirty="0" smtClean="0">
                <a:latin typeface="Times New Roman" pitchFamily="18" charset="0"/>
                <a:cs typeface="Times New Roman" pitchFamily="18" charset="0"/>
              </a:rPr>
              <a:t>and </a:t>
            </a:r>
            <a:r>
              <a:rPr lang="en-US" sz="2400" b="1" dirty="0" smtClean="0">
                <a:latin typeface="Times New Roman" pitchFamily="18" charset="0"/>
                <a:cs typeface="Times New Roman" pitchFamily="18" charset="0"/>
              </a:rPr>
              <a:t>T-bonds </a:t>
            </a:r>
            <a:r>
              <a:rPr lang="en-US" sz="2400" dirty="0" smtClean="0">
                <a:latin typeface="Times New Roman" pitchFamily="18" charset="0"/>
                <a:cs typeface="Times New Roman" pitchFamily="18" charset="0"/>
              </a:rPr>
              <a:t>are long-term, government debt instruments. T-notes have initial maturities of 10 years or less and T-bonds have maturities longer than 10 years.</a:t>
            </a:r>
          </a:p>
          <a:p>
            <a:endParaRPr lang="en-US" altLang="zh-TW" sz="2400" dirty="0">
              <a:latin typeface="Times New Roman" pitchFamily="18" charset="0"/>
              <a:cs typeface="Times New Roman" pitchFamily="18" charset="0"/>
            </a:endParaRPr>
          </a:p>
          <a:p>
            <a:pPr>
              <a:buFont typeface="Wingdings" pitchFamily="2" charset="2"/>
              <a:buNone/>
            </a:pPr>
            <a:r>
              <a:rPr lang="en-US" altLang="zh-TW" sz="2400" dirty="0">
                <a:latin typeface="Times New Roman" pitchFamily="18" charset="0"/>
                <a:cs typeface="Times New Roman" pitchFamily="18" charset="0"/>
              </a:rPr>
              <a:t>                                                                            (5.1)</a:t>
            </a:r>
          </a:p>
          <a:p>
            <a:pPr>
              <a:buFont typeface="Wingdings" pitchFamily="2" charset="2"/>
              <a:buNone/>
            </a:pPr>
            <a:endParaRPr lang="en-US" altLang="zh-TW" sz="2400" dirty="0">
              <a:latin typeface="Times New Roman" pitchFamily="18" charset="0"/>
              <a:cs typeface="Times New Roman" pitchFamily="18" charset="0"/>
            </a:endParaRPr>
          </a:p>
          <a:p>
            <a:pPr>
              <a:buFont typeface="Wingdings" pitchFamily="2" charset="2"/>
              <a:buNone/>
            </a:pPr>
            <a:r>
              <a:rPr lang="en-US" altLang="zh-TW" sz="2400" dirty="0" smtClean="0">
                <a:latin typeface="Times New Roman" pitchFamily="18" charset="0"/>
                <a:cs typeface="Times New Roman" pitchFamily="18" charset="0"/>
              </a:rPr>
              <a:t>where</a:t>
            </a:r>
            <a:r>
              <a:rPr lang="en-US" altLang="zh-TW" sz="2400" i="1" dirty="0" smtClean="0">
                <a:latin typeface="Times New Roman" pitchFamily="18" charset="0"/>
                <a:cs typeface="Times New Roman" pitchFamily="18" charset="0"/>
              </a:rPr>
              <a:t> </a:t>
            </a:r>
            <a:r>
              <a:rPr lang="en-US" altLang="zh-TW" sz="2400" i="1" dirty="0">
                <a:latin typeface="Times New Roman" pitchFamily="18" charset="0"/>
                <a:cs typeface="Times New Roman" pitchFamily="18" charset="0"/>
              </a:rPr>
              <a:t>d = </a:t>
            </a:r>
            <a:r>
              <a:rPr lang="en-US" altLang="zh-TW" sz="2400" dirty="0">
                <a:latin typeface="Times New Roman" pitchFamily="18" charset="0"/>
                <a:cs typeface="Times New Roman" pitchFamily="18" charset="0"/>
              </a:rPr>
              <a:t>the discount rate</a:t>
            </a:r>
            <a:r>
              <a:rPr lang="en-US" altLang="zh-TW" sz="2400" dirty="0" smtClean="0">
                <a:latin typeface="Times New Roman" pitchFamily="18" charset="0"/>
                <a:cs typeface="Times New Roman" pitchFamily="18" charset="0"/>
              </a:rPr>
              <a:t>;</a:t>
            </a:r>
            <a:r>
              <a:rPr lang="en-US" altLang="zh-TW" sz="2400" i="1" dirty="0" smtClean="0">
                <a:latin typeface="Times New Roman" pitchFamily="18" charset="0"/>
                <a:cs typeface="Times New Roman" pitchFamily="18" charset="0"/>
              </a:rPr>
              <a:t>  </a:t>
            </a:r>
            <a:r>
              <a:rPr lang="en-US" altLang="zh-TW" sz="2400" i="1" dirty="0">
                <a:latin typeface="Times New Roman" pitchFamily="18" charset="0"/>
                <a:cs typeface="Times New Roman" pitchFamily="18" charset="0"/>
              </a:rPr>
              <a:t>n = </a:t>
            </a:r>
            <a:r>
              <a:rPr lang="en-US" altLang="zh-TW" sz="2400" dirty="0">
                <a:latin typeface="Times New Roman" pitchFamily="18" charset="0"/>
                <a:cs typeface="Times New Roman" pitchFamily="18" charset="0"/>
              </a:rPr>
              <a:t>the number of days until maturity; </a:t>
            </a:r>
            <a:r>
              <a:rPr lang="en-US" altLang="zh-TW" sz="2400" dirty="0" smtClean="0">
                <a:latin typeface="Times New Roman" pitchFamily="18" charset="0"/>
                <a:cs typeface="Times New Roman" pitchFamily="18" charset="0"/>
              </a:rPr>
              <a:t>and</a:t>
            </a:r>
            <a:r>
              <a:rPr lang="en-US" altLang="zh-TW" sz="2400" i="1" dirty="0" smtClean="0">
                <a:latin typeface="Times New Roman" pitchFamily="18" charset="0"/>
                <a:cs typeface="Times New Roman" pitchFamily="18" charset="0"/>
              </a:rPr>
              <a:t>  </a:t>
            </a:r>
            <a:r>
              <a:rPr lang="en-US" altLang="zh-TW" sz="2400" i="1" dirty="0">
                <a:latin typeface="Times New Roman" pitchFamily="18" charset="0"/>
                <a:cs typeface="Times New Roman" pitchFamily="18" charset="0"/>
              </a:rPr>
              <a:t>P</a:t>
            </a:r>
            <a:r>
              <a:rPr lang="en-US" altLang="zh-TW" sz="2400" dirty="0">
                <a:latin typeface="Times New Roman" pitchFamily="18" charset="0"/>
                <a:cs typeface="Times New Roman" pitchFamily="18" charset="0"/>
              </a:rPr>
              <a:t> = the price per $100 of face value of the bill.</a:t>
            </a:r>
          </a:p>
          <a:p>
            <a:pPr>
              <a:buFont typeface="Wingdings" pitchFamily="2" charset="2"/>
              <a:buNone/>
            </a:pPr>
            <a:endParaRPr lang="en-US" altLang="zh-TW" sz="2400" dirty="0">
              <a:latin typeface="Times New Roman" pitchFamily="18" charset="0"/>
              <a:cs typeface="Times New Roman" pitchFamily="18" charset="0"/>
            </a:endParaRPr>
          </a:p>
          <a:p>
            <a:pPr>
              <a:buFont typeface="Wingdings" pitchFamily="2" charset="2"/>
              <a:buNone/>
            </a:pPr>
            <a:endParaRPr lang="en-US" altLang="zh-TW" sz="2400" dirty="0">
              <a:latin typeface="Times New Roman" pitchFamily="18" charset="0"/>
              <a:cs typeface="Times New Roman" pitchFamily="18" charset="0"/>
            </a:endParaRPr>
          </a:p>
          <a:p>
            <a:pPr>
              <a:buFont typeface="Wingdings" pitchFamily="2" charset="2"/>
              <a:buNone/>
            </a:pPr>
            <a:r>
              <a:rPr lang="en-US" altLang="zh-TW" dirty="0" smtClean="0">
                <a:latin typeface="Times New Roman" pitchFamily="18" charset="0"/>
                <a:cs typeface="Times New Roman" pitchFamily="18" charset="0"/>
              </a:rPr>
              <a:t>              </a:t>
            </a:r>
            <a:r>
              <a:rPr lang="en-US" altLang="zh-TW" sz="2400" dirty="0">
                <a:latin typeface="Times New Roman" pitchFamily="18" charset="0"/>
                <a:cs typeface="Times New Roman" pitchFamily="18" charset="0"/>
              </a:rPr>
              <a:t>P = $99.517 per $100 of face value</a:t>
            </a:r>
          </a:p>
        </p:txBody>
      </p:sp>
      <p:sp>
        <p:nvSpPr>
          <p:cNvPr id="1126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1268" name="Object 4"/>
          <p:cNvGraphicFramePr>
            <a:graphicFrameLocks noChangeAspect="1"/>
          </p:cNvGraphicFramePr>
          <p:nvPr/>
        </p:nvGraphicFramePr>
        <p:xfrm>
          <a:off x="3143240" y="3357562"/>
          <a:ext cx="2305050" cy="844550"/>
        </p:xfrm>
        <a:graphic>
          <a:graphicData uri="http://schemas.openxmlformats.org/presentationml/2006/ole">
            <mc:AlternateContent xmlns:mc="http://schemas.openxmlformats.org/markup-compatibility/2006">
              <mc:Choice xmlns:v="urn:schemas-microsoft-com:vml" Requires="v">
                <p:oleObj spid="_x0000_s11280" name="Equation" r:id="rId3" imgW="1066337" imgH="393529" progId="Equation.DSMT4">
                  <p:embed/>
                </p:oleObj>
              </mc:Choice>
              <mc:Fallback>
                <p:oleObj name="Equation" r:id="rId3" imgW="1066337" imgH="393529" progId="Equation.DSMT4">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40" y="3357562"/>
                        <a:ext cx="2305050" cy="844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Rectangle 7"/>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1270" name="Object 6"/>
          <p:cNvGraphicFramePr>
            <a:graphicFrameLocks noChangeAspect="1"/>
          </p:cNvGraphicFramePr>
          <p:nvPr/>
        </p:nvGraphicFramePr>
        <p:xfrm>
          <a:off x="2928926" y="5143512"/>
          <a:ext cx="2665413" cy="803275"/>
        </p:xfrm>
        <a:graphic>
          <a:graphicData uri="http://schemas.openxmlformats.org/presentationml/2006/ole">
            <mc:AlternateContent xmlns:mc="http://schemas.openxmlformats.org/markup-compatibility/2006">
              <mc:Choice xmlns:v="urn:schemas-microsoft-com:vml" Requires="v">
                <p:oleObj spid="_x0000_s11281" name="Equation" r:id="rId5" imgW="1295400" imgH="393700" progId="Equation.DSMT4">
                  <p:embed/>
                </p:oleObj>
              </mc:Choice>
              <mc:Fallback>
                <p:oleObj name="Equation" r:id="rId5" imgW="1295400" imgH="393700" progId="Equation.DSMT4">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8926" y="5143512"/>
                        <a:ext cx="2665413" cy="803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8E962744-355C-4218-ACEF-217313CE37E0}" type="slidenum">
              <a:rPr lang="en-US" altLang="zh-TW">
                <a:solidFill>
                  <a:schemeClr val="accent6">
                    <a:lumMod val="20000"/>
                    <a:lumOff val="80000"/>
                  </a:schemeClr>
                </a:solidFill>
              </a:rPr>
              <a:pPr/>
              <a:t>4</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 y="285728"/>
            <a:ext cx="8229600" cy="639763"/>
          </a:xfrm>
        </p:spPr>
        <p:txBody>
          <a:bodyPr/>
          <a:lstStyle/>
          <a:p>
            <a:r>
              <a:rPr lang="en-US" altLang="zh-TW" dirty="0" smtClean="0">
                <a:latin typeface="Times New Roman" pitchFamily="18" charset="0"/>
                <a:cs typeface="Times New Roman" pitchFamily="18" charset="0"/>
              </a:rPr>
              <a:t>5.1.1 Type of Issuer</a:t>
            </a:r>
            <a:endParaRPr lang="zh-TW" altLang="en-US" dirty="0"/>
          </a:p>
        </p:txBody>
      </p:sp>
      <p:sp>
        <p:nvSpPr>
          <p:cNvPr id="3" name="Content Placeholder 2"/>
          <p:cNvSpPr>
            <a:spLocks noGrp="1"/>
          </p:cNvSpPr>
          <p:nvPr>
            <p:ph idx="1"/>
          </p:nvPr>
        </p:nvSpPr>
        <p:spPr>
          <a:xfrm>
            <a:off x="428596" y="857232"/>
            <a:ext cx="8229600" cy="5572164"/>
          </a:xfrm>
        </p:spPr>
        <p:txBody>
          <a:bodyPr>
            <a:normAutofit lnSpcReduction="10000"/>
          </a:bodyPr>
          <a:lstStyle/>
          <a:p>
            <a:r>
              <a:rPr lang="en-US" sz="2400" dirty="0" smtClean="0">
                <a:latin typeface="Times New Roman" pitchFamily="18" charset="0"/>
                <a:cs typeface="Times New Roman" pitchFamily="18" charset="0"/>
              </a:rPr>
              <a:t>The </a:t>
            </a:r>
            <a:r>
              <a:rPr lang="en-US" sz="2400" b="1" dirty="0" smtClean="0">
                <a:latin typeface="Times New Roman" pitchFamily="18" charset="0"/>
                <a:cs typeface="Times New Roman" pitchFamily="18" charset="0"/>
              </a:rPr>
              <a:t>Treasury yield curve</a:t>
            </a:r>
            <a:r>
              <a:rPr lang="en-US" sz="2400" dirty="0" smtClean="0">
                <a:latin typeface="Times New Roman" pitchFamily="18" charset="0"/>
                <a:cs typeface="Times New Roman" pitchFamily="18" charset="0"/>
              </a:rPr>
              <a:t> is a widely used tool for investors and traders.</a:t>
            </a:r>
          </a:p>
          <a:p>
            <a:r>
              <a:rPr lang="en-US" altLang="zh-TW" sz="2400" dirty="0" smtClean="0">
                <a:latin typeface="Times New Roman" pitchFamily="18" charset="0"/>
                <a:cs typeface="Times New Roman" pitchFamily="18" charset="0"/>
              </a:rPr>
              <a:t>The </a:t>
            </a:r>
            <a:r>
              <a:rPr lang="en-US" altLang="zh-TW" sz="2400" b="1" dirty="0" smtClean="0">
                <a:latin typeface="Times New Roman" pitchFamily="18" charset="0"/>
                <a:cs typeface="Times New Roman" pitchFamily="18" charset="0"/>
              </a:rPr>
              <a:t>yield to maturity (YTM) </a:t>
            </a:r>
          </a:p>
          <a:p>
            <a:pPr lvl="1"/>
            <a:r>
              <a:rPr lang="en-US" altLang="zh-TW" sz="2000" dirty="0" smtClean="0">
                <a:latin typeface="Times New Roman" pitchFamily="18" charset="0"/>
                <a:cs typeface="Times New Roman" pitchFamily="18" charset="0"/>
              </a:rPr>
              <a:t>the interest rate that equates the current price of a bond or a bill with the present value of the future cash flows that will occur over the life of the bond or bill.</a:t>
            </a:r>
          </a:p>
          <a:p>
            <a:endParaRPr lang="en-US" altLang="zh-TW" sz="2000" dirty="0" smtClean="0">
              <a:latin typeface="Times New Roman" pitchFamily="18" charset="0"/>
              <a:cs typeface="Times New Roman" pitchFamily="18" charset="0"/>
            </a:endParaRPr>
          </a:p>
          <a:p>
            <a:r>
              <a:rPr lang="en-US" altLang="zh-TW" sz="2400" dirty="0" smtClean="0">
                <a:latin typeface="Times New Roman" pitchFamily="18" charset="0"/>
                <a:cs typeface="Times New Roman" pitchFamily="18" charset="0"/>
              </a:rPr>
              <a:t>The </a:t>
            </a:r>
            <a:r>
              <a:rPr lang="en-US" altLang="zh-TW" sz="2400" b="1" dirty="0" smtClean="0">
                <a:latin typeface="Times New Roman" pitchFamily="18" charset="0"/>
                <a:cs typeface="Times New Roman" pitchFamily="18" charset="0"/>
              </a:rPr>
              <a:t>bid and ask prices </a:t>
            </a:r>
            <a:r>
              <a:rPr lang="en-US" altLang="zh-TW" sz="2400" dirty="0" smtClean="0">
                <a:latin typeface="Times New Roman" pitchFamily="18" charset="0"/>
                <a:cs typeface="Times New Roman" pitchFamily="18" charset="0"/>
              </a:rPr>
              <a:t>represent the prices at which dealers in government bonds are willing to buy and sell the various T-bonds and T-notes.</a:t>
            </a:r>
          </a:p>
          <a:p>
            <a:endParaRPr lang="en-US" altLang="zh-TW" sz="2000" b="1" dirty="0" smtClean="0">
              <a:latin typeface="Times New Roman" pitchFamily="18" charset="0"/>
              <a:cs typeface="Times New Roman" pitchFamily="18" charset="0"/>
            </a:endParaRPr>
          </a:p>
          <a:p>
            <a:r>
              <a:rPr lang="en-US" altLang="zh-TW" sz="2400" b="1" dirty="0" smtClean="0">
                <a:latin typeface="Times New Roman" pitchFamily="18" charset="0"/>
                <a:cs typeface="Times New Roman" pitchFamily="18" charset="0"/>
              </a:rPr>
              <a:t>a bid and ask spread </a:t>
            </a:r>
            <a:r>
              <a:rPr lang="en-US" altLang="zh-TW" sz="2400" dirty="0" smtClean="0">
                <a:latin typeface="Times New Roman" pitchFamily="18" charset="0"/>
                <a:cs typeface="Times New Roman" pitchFamily="18" charset="0"/>
              </a:rPr>
              <a:t> is the price of liquidity service provided by the dealer who bridges the gap between buying and selling in the marketplace.</a:t>
            </a:r>
          </a:p>
          <a:p>
            <a:pPr lvl="1"/>
            <a:r>
              <a:rPr lang="en-US" altLang="zh-TW" sz="2000" dirty="0" smtClean="0">
                <a:latin typeface="Times New Roman" pitchFamily="18" charset="0"/>
                <a:cs typeface="Times New Roman" pitchFamily="18" charset="0"/>
              </a:rPr>
              <a:t>Equates the difference at which the market maker or dealer is willing to buy or sell a security</a:t>
            </a:r>
            <a:endParaRPr lang="zh-TW" altLang="en-US" sz="20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E962744-355C-4218-ACEF-217313CE37E0}" type="slidenum">
              <a:rPr lang="en-US" altLang="zh-TW">
                <a:solidFill>
                  <a:schemeClr val="accent6">
                    <a:lumMod val="20000"/>
                    <a:lumOff val="80000"/>
                  </a:schemeClr>
                </a:solidFill>
              </a:rPr>
              <a:pPr/>
              <a:t>5</a:t>
            </a:fld>
            <a:endParaRPr lang="en-US" altLang="zh-TW">
              <a:solidFill>
                <a:schemeClr val="accent6">
                  <a:lumMod val="20000"/>
                  <a:lumOff val="8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0825" y="1125538"/>
            <a:ext cx="8137525" cy="790575"/>
          </a:xfrm>
        </p:spPr>
        <p:txBody>
          <a:bodyPr/>
          <a:lstStyle/>
          <a:p>
            <a:r>
              <a:rPr lang="en-US" sz="2000" dirty="0" smtClean="0">
                <a:latin typeface="Times New Roman" pitchFamily="18" charset="0"/>
                <a:cs typeface="Times New Roman" pitchFamily="18" charset="0"/>
              </a:rPr>
              <a:t>Figure 5.1 US Government Bond Yield Curve as of March 1,2011</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(Data are listed in Table 5.1 and Appendix 5A)</a:t>
            </a:r>
            <a:endParaRPr lang="en-US" altLang="zh-TW" sz="2000" dirty="0">
              <a:latin typeface="Times New Roman" pitchFamily="18" charset="0"/>
              <a:cs typeface="Times New Roman" pitchFamily="18" charset="0"/>
            </a:endParaRPr>
          </a:p>
        </p:txBody>
      </p:sp>
      <p:sp>
        <p:nvSpPr>
          <p:cNvPr id="12292" name="Rectangle 4"/>
          <p:cNvSpPr>
            <a:spLocks noChangeArrowheads="1"/>
          </p:cNvSpPr>
          <p:nvPr/>
        </p:nvSpPr>
        <p:spPr bwMode="auto">
          <a:xfrm>
            <a:off x="457200" y="457200"/>
            <a:ext cx="78597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zh-TW" sz="4000" b="1" dirty="0" smtClean="0">
                <a:solidFill>
                  <a:schemeClr val="tx2"/>
                </a:solidFill>
                <a:latin typeface="Times New Roman" pitchFamily="18" charset="0"/>
                <a:cs typeface="Times New Roman" pitchFamily="18" charset="0"/>
              </a:rPr>
              <a:t>5.1.1 Type </a:t>
            </a:r>
            <a:r>
              <a:rPr lang="en-US" altLang="zh-TW" sz="4000" b="1" dirty="0">
                <a:solidFill>
                  <a:schemeClr val="tx2"/>
                </a:solidFill>
                <a:latin typeface="Times New Roman" pitchFamily="18" charset="0"/>
                <a:cs typeface="Times New Roman" pitchFamily="18" charset="0"/>
              </a:rPr>
              <a:t>of Issuer</a:t>
            </a:r>
          </a:p>
        </p:txBody>
      </p:sp>
      <p:sp>
        <p:nvSpPr>
          <p:cNvPr id="12294" name="Rectangle 6"/>
          <p:cNvSpPr>
            <a:spLocks noChangeArrowheads="1"/>
          </p:cNvSpPr>
          <p:nvPr/>
        </p:nvSpPr>
        <p:spPr bwMode="auto">
          <a:xfrm>
            <a:off x="2000232" y="6072206"/>
            <a:ext cx="46372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i="1" dirty="0" smtClean="0">
                <a:solidFill>
                  <a:schemeClr val="tx2"/>
                </a:solidFill>
                <a:latin typeface="Times New Roman" pitchFamily="18" charset="0"/>
                <a:cs typeface="Times New Roman" pitchFamily="18" charset="0"/>
              </a:rPr>
              <a:t>Source</a:t>
            </a:r>
            <a:r>
              <a:rPr lang="en-US" dirty="0" smtClean="0">
                <a:solidFill>
                  <a:schemeClr val="tx2"/>
                </a:solidFill>
                <a:latin typeface="Times New Roman" pitchFamily="18" charset="0"/>
                <a:cs typeface="Times New Roman" pitchFamily="18" charset="0"/>
              </a:rPr>
              <a:t>:</a:t>
            </a:r>
            <a:r>
              <a:rPr lang="en-US" i="1" dirty="0" smtClean="0">
                <a:solidFill>
                  <a:schemeClr val="tx2"/>
                </a:solidFill>
                <a:latin typeface="Times New Roman" pitchFamily="18" charset="0"/>
                <a:cs typeface="Times New Roman" pitchFamily="18" charset="0"/>
              </a:rPr>
              <a:t> </a:t>
            </a:r>
            <a:r>
              <a:rPr lang="en-US" dirty="0" smtClean="0">
                <a:solidFill>
                  <a:schemeClr val="tx2"/>
                </a:solidFill>
                <a:latin typeface="Times New Roman" pitchFamily="18" charset="0"/>
                <a:cs typeface="Times New Roman" pitchFamily="18" charset="0"/>
              </a:rPr>
              <a:t>U.S. Department of The Treasury, 2011.</a:t>
            </a:r>
            <a:endParaRPr lang="zh-TW" altLang="en-US" dirty="0">
              <a:solidFill>
                <a:schemeClr val="tx2"/>
              </a:solidFill>
              <a:latin typeface="Times New Roman" pitchFamily="18" charset="0"/>
              <a:cs typeface="Times New Roman" pitchFamily="18" charset="0"/>
            </a:endParaRPr>
          </a:p>
        </p:txBody>
      </p:sp>
      <p:pic>
        <p:nvPicPr>
          <p:cNvPr id="59393" name="Chart 5"/>
          <p:cNvPicPr>
            <a:picLocks noChangeArrowheads="1"/>
          </p:cNvPicPr>
          <p:nvPr/>
        </p:nvPicPr>
        <p:blipFill>
          <a:blip r:embed="rId2"/>
          <a:srcRect/>
          <a:stretch>
            <a:fillRect/>
          </a:stretch>
        </p:blipFill>
        <p:spPr bwMode="auto">
          <a:xfrm>
            <a:off x="1590691" y="2000240"/>
            <a:ext cx="5767391" cy="4071966"/>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8E962744-355C-4218-ACEF-217313CE37E0}" type="slidenum">
              <a:rPr lang="en-US" altLang="zh-TW">
                <a:solidFill>
                  <a:schemeClr val="accent6">
                    <a:lumMod val="20000"/>
                    <a:lumOff val="80000"/>
                  </a:schemeClr>
                </a:solidFill>
              </a:rPr>
              <a:pPr/>
              <a:t>6</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85728"/>
            <a:ext cx="8147050" cy="739775"/>
          </a:xfrm>
        </p:spPr>
        <p:txBody>
          <a:bodyPr/>
          <a:lstStyle/>
          <a:p>
            <a:r>
              <a:rPr lang="en-US" altLang="zh-TW" sz="4000" dirty="0" smtClean="0">
                <a:latin typeface="Times New Roman" pitchFamily="18" charset="0"/>
                <a:cs typeface="Times New Roman" pitchFamily="18" charset="0"/>
              </a:rPr>
              <a:t>5.1.1 Type of Issuer</a:t>
            </a:r>
            <a:endParaRPr lang="en-US" altLang="zh-TW" sz="4000" b="1" i="1" dirty="0"/>
          </a:p>
        </p:txBody>
      </p:sp>
      <p:sp>
        <p:nvSpPr>
          <p:cNvPr id="8195" name="Rectangle 3"/>
          <p:cNvSpPr>
            <a:spLocks noGrp="1" noChangeArrowheads="1"/>
          </p:cNvSpPr>
          <p:nvPr>
            <p:ph idx="1"/>
          </p:nvPr>
        </p:nvSpPr>
        <p:spPr>
          <a:xfrm>
            <a:off x="357158" y="1000108"/>
            <a:ext cx="8501122" cy="5429288"/>
          </a:xfrm>
        </p:spPr>
        <p:txBody>
          <a:bodyPr>
            <a:normAutofit fontScale="70000" lnSpcReduction="20000"/>
          </a:bodyPr>
          <a:lstStyle/>
          <a:p>
            <a:r>
              <a:rPr lang="en-US" altLang="zh-TW" sz="2800" dirty="0" smtClean="0">
                <a:latin typeface="Times New Roman" pitchFamily="18" charset="0"/>
                <a:cs typeface="Times New Roman" pitchFamily="18" charset="0"/>
              </a:rPr>
              <a:t>The </a:t>
            </a:r>
            <a:r>
              <a:rPr lang="en-US" altLang="zh-TW" sz="2800" b="1" dirty="0" smtClean="0">
                <a:latin typeface="Times New Roman" pitchFamily="18" charset="0"/>
                <a:cs typeface="Times New Roman" pitchFamily="18" charset="0"/>
              </a:rPr>
              <a:t>municipal bonds </a:t>
            </a:r>
            <a:r>
              <a:rPr lang="en-US" altLang="zh-TW" sz="2800" dirty="0" smtClean="0">
                <a:latin typeface="Times New Roman" pitchFamily="18" charset="0"/>
                <a:cs typeface="Times New Roman" pitchFamily="18" charset="0"/>
              </a:rPr>
              <a:t>include those issued by states, counties, cities, and state and local government-established authorities (nonfederal agencies). </a:t>
            </a:r>
          </a:p>
          <a:p>
            <a:endParaRPr lang="en-US" altLang="zh-TW" sz="2800" dirty="0" smtClean="0">
              <a:latin typeface="Times New Roman" pitchFamily="18" charset="0"/>
              <a:cs typeface="Times New Roman" pitchFamily="18" charset="0"/>
            </a:endParaRPr>
          </a:p>
          <a:p>
            <a:r>
              <a:rPr lang="en-US" altLang="zh-TW" sz="2800" b="1" dirty="0" smtClean="0">
                <a:latin typeface="Times New Roman" pitchFamily="18" charset="0"/>
                <a:cs typeface="Times New Roman" pitchFamily="18" charset="0"/>
              </a:rPr>
              <a:t>Federal agencies </a:t>
            </a:r>
            <a:r>
              <a:rPr lang="en-US" altLang="zh-TW" sz="2800" dirty="0" smtClean="0">
                <a:latin typeface="Times New Roman" pitchFamily="18" charset="0"/>
                <a:cs typeface="Times New Roman" pitchFamily="18" charset="0"/>
              </a:rPr>
              <a:t>such as the Government National Mortgage Association (GNMA or “Ginny Mae”) and government-sponsored enterprises such as the Small Business Administration (SBA) also issue bonds.      </a:t>
            </a:r>
          </a:p>
          <a:p>
            <a:endParaRPr lang="en-US" altLang="zh-TW" sz="2800" dirty="0" smtClean="0">
              <a:latin typeface="Times New Roman" pitchFamily="18" charset="0"/>
              <a:cs typeface="Times New Roman" pitchFamily="18" charset="0"/>
            </a:endParaRPr>
          </a:p>
          <a:p>
            <a:r>
              <a:rPr lang="en-US" altLang="zh-TW" sz="2800" dirty="0" smtClean="0">
                <a:latin typeface="Times New Roman" pitchFamily="18" charset="0"/>
                <a:cs typeface="Times New Roman" pitchFamily="18" charset="0"/>
              </a:rPr>
              <a:t> The primary distinguishing feature of </a:t>
            </a:r>
            <a:r>
              <a:rPr lang="en-US" altLang="zh-TW" sz="2800" b="1" dirty="0" smtClean="0">
                <a:latin typeface="Times New Roman" pitchFamily="18" charset="0"/>
                <a:cs typeface="Times New Roman" pitchFamily="18" charset="0"/>
              </a:rPr>
              <a:t>municipal bonds </a:t>
            </a:r>
            <a:r>
              <a:rPr lang="en-US" altLang="zh-TW" sz="2800" dirty="0" smtClean="0">
                <a:latin typeface="Times New Roman" pitchFamily="18" charset="0"/>
                <a:cs typeface="Times New Roman" pitchFamily="18" charset="0"/>
              </a:rPr>
              <a:t>is the federal income-tax exemption.    </a:t>
            </a:r>
          </a:p>
          <a:p>
            <a:endParaRPr lang="en-US" altLang="zh-TW" sz="2800" dirty="0" smtClean="0">
              <a:latin typeface="Times New Roman" pitchFamily="18" charset="0"/>
              <a:cs typeface="Times New Roman" pitchFamily="18" charset="0"/>
            </a:endParaRPr>
          </a:p>
          <a:p>
            <a:r>
              <a:rPr lang="en-US" altLang="zh-TW" sz="2800" dirty="0" smtClean="0">
                <a:latin typeface="Times New Roman" pitchFamily="18" charset="0"/>
                <a:cs typeface="Times New Roman" pitchFamily="18" charset="0"/>
              </a:rPr>
              <a:t>The equation to determine the equivalent taxable yield (ETY) of a tax-exempt issue is   </a:t>
            </a:r>
            <a:endParaRPr lang="en-US" altLang="zh-TW" sz="2800" dirty="0">
              <a:latin typeface="Times New Roman" pitchFamily="18" charset="0"/>
              <a:cs typeface="Times New Roman" pitchFamily="18" charset="0"/>
            </a:endParaRPr>
          </a:p>
          <a:p>
            <a:pPr>
              <a:buFont typeface="Wingdings" pitchFamily="2" charset="2"/>
              <a:buNone/>
            </a:pPr>
            <a:r>
              <a:rPr lang="en-US" altLang="zh-TW" sz="2800" dirty="0">
                <a:latin typeface="Times New Roman" pitchFamily="18" charset="0"/>
                <a:cs typeface="Times New Roman" pitchFamily="18" charset="0"/>
              </a:rPr>
              <a:t>                                                                      </a:t>
            </a:r>
            <a:endParaRPr lang="en-US" altLang="zh-TW" sz="2800" dirty="0" smtClean="0">
              <a:latin typeface="Times New Roman" pitchFamily="18" charset="0"/>
              <a:cs typeface="Times New Roman" pitchFamily="18" charset="0"/>
            </a:endParaRPr>
          </a:p>
          <a:p>
            <a:pPr algn="r">
              <a:buFont typeface="Wingdings" pitchFamily="2" charset="2"/>
              <a:buNone/>
            </a:pPr>
            <a:r>
              <a:rPr lang="en-US" altLang="zh-TW" sz="2800" dirty="0" smtClean="0">
                <a:latin typeface="Times New Roman" pitchFamily="18" charset="0"/>
                <a:cs typeface="Times New Roman" pitchFamily="18" charset="0"/>
              </a:rPr>
              <a:t>  </a:t>
            </a:r>
            <a:r>
              <a:rPr lang="en-US" altLang="zh-TW" sz="2800" dirty="0">
                <a:latin typeface="Times New Roman" pitchFamily="18" charset="0"/>
                <a:cs typeface="Times New Roman" pitchFamily="18" charset="0"/>
              </a:rPr>
              <a:t>(5.2)</a:t>
            </a:r>
          </a:p>
          <a:p>
            <a:pPr>
              <a:buFont typeface="Wingdings" pitchFamily="2" charset="2"/>
              <a:buNone/>
            </a:pPr>
            <a:r>
              <a:rPr lang="en-US" altLang="zh-TW" sz="2800" dirty="0">
                <a:latin typeface="Times New Roman" pitchFamily="18" charset="0"/>
                <a:cs typeface="Times New Roman" pitchFamily="18" charset="0"/>
              </a:rPr>
              <a:t>   </a:t>
            </a:r>
          </a:p>
          <a:p>
            <a:pPr>
              <a:buFont typeface="Wingdings" pitchFamily="2" charset="2"/>
              <a:buNone/>
            </a:pPr>
            <a:endParaRPr lang="en-US" altLang="zh-TW" sz="2800" dirty="0">
              <a:latin typeface="Times New Roman" pitchFamily="18" charset="0"/>
              <a:cs typeface="Times New Roman" pitchFamily="18" charset="0"/>
            </a:endParaRPr>
          </a:p>
          <a:p>
            <a:pPr>
              <a:buFont typeface="Wingdings" pitchFamily="2" charset="2"/>
              <a:buNone/>
            </a:pPr>
            <a:r>
              <a:rPr lang="en-US" altLang="zh-TW" sz="2800" dirty="0">
                <a:latin typeface="Times New Roman" pitchFamily="18" charset="0"/>
                <a:cs typeface="Times New Roman" pitchFamily="18" charset="0"/>
              </a:rPr>
              <a:t>   where      = the marginal tax rate of the investor. So an investor in the 30-percent tax bracket would consider a 9-percent municipal bond to be equivalent to a 13-percent taxable bond [9/(1 - 0.3) = 13].</a:t>
            </a:r>
          </a:p>
        </p:txBody>
      </p:sp>
      <p:sp>
        <p:nvSpPr>
          <p:cNvPr id="819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198" name="Object 6"/>
          <p:cNvGraphicFramePr>
            <a:graphicFrameLocks noChangeAspect="1"/>
          </p:cNvGraphicFramePr>
          <p:nvPr/>
        </p:nvGraphicFramePr>
        <p:xfrm>
          <a:off x="2857488" y="4357694"/>
          <a:ext cx="3857652" cy="844969"/>
        </p:xfrm>
        <a:graphic>
          <a:graphicData uri="http://schemas.openxmlformats.org/presentationml/2006/ole">
            <mc:AlternateContent xmlns:mc="http://schemas.openxmlformats.org/markup-compatibility/2006">
              <mc:Choice xmlns:v="urn:schemas-microsoft-com:vml" Requires="v">
                <p:oleObj spid="_x0000_s8210" name="Equation" r:id="rId3" imgW="1917700" imgH="419100" progId="Equation.DSMT4">
                  <p:embed/>
                </p:oleObj>
              </mc:Choice>
              <mc:Fallback>
                <p:oleObj name="Equation" r:id="rId3" imgW="1917700" imgH="419100" progId="Equation.DSMT4">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488" y="4357694"/>
                        <a:ext cx="3857652" cy="8449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1" name="Rectangle 9"/>
          <p:cNvSpPr>
            <a:spLocks noChangeArrowheads="1"/>
          </p:cNvSpPr>
          <p:nvPr/>
        </p:nvSpPr>
        <p:spPr bwMode="auto">
          <a:xfrm>
            <a:off x="0" y="3357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200" name="Object 8"/>
          <p:cNvGraphicFramePr>
            <a:graphicFrameLocks noChangeAspect="1"/>
          </p:cNvGraphicFramePr>
          <p:nvPr/>
        </p:nvGraphicFramePr>
        <p:xfrm>
          <a:off x="1285852" y="5572140"/>
          <a:ext cx="285752" cy="329341"/>
        </p:xfrm>
        <a:graphic>
          <a:graphicData uri="http://schemas.openxmlformats.org/presentationml/2006/ole">
            <mc:AlternateContent xmlns:mc="http://schemas.openxmlformats.org/markup-compatibility/2006">
              <mc:Choice xmlns:v="urn:schemas-microsoft-com:vml" Requires="v">
                <p:oleObj spid="_x0000_s8211" name="Equation" r:id="rId5" imgW="126835" imgH="139518" progId="Equation.DSMT4">
                  <p:embed/>
                </p:oleObj>
              </mc:Choice>
              <mc:Fallback>
                <p:oleObj name="Equation" r:id="rId5" imgW="126835" imgH="139518" progId="Equation.DSMT4">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5852" y="5572140"/>
                        <a:ext cx="285752" cy="3293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8E962744-355C-4218-ACEF-217313CE37E0}" type="slidenum">
              <a:rPr lang="en-US" altLang="zh-TW">
                <a:solidFill>
                  <a:schemeClr val="accent6">
                    <a:lumMod val="20000"/>
                    <a:lumOff val="80000"/>
                  </a:schemeClr>
                </a:solidFill>
              </a:rPr>
              <a:pPr/>
              <a:t>7</a:t>
            </a:fld>
            <a:endParaRPr lang="en-US" altLang="zh-TW">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latin typeface="Times New Roman" pitchFamily="18" charset="0"/>
                <a:cs typeface="Times New Roman" pitchFamily="18" charset="0"/>
              </a:rPr>
              <a:t>5.1.2 Bond Provisions</a:t>
            </a:r>
            <a:endParaRPr lang="zh-TW" altLang="en-US" dirty="0"/>
          </a:p>
        </p:txBody>
      </p:sp>
      <p:sp>
        <p:nvSpPr>
          <p:cNvPr id="3" name="Content Placeholder 2"/>
          <p:cNvSpPr>
            <a:spLocks noGrp="1"/>
          </p:cNvSpPr>
          <p:nvPr>
            <p:ph idx="1"/>
          </p:nvPr>
        </p:nvSpPr>
        <p:spPr/>
        <p:txBody>
          <a:bodyPr>
            <a:normAutofit fontScale="77500" lnSpcReduction="20000"/>
          </a:bodyPr>
          <a:lstStyle/>
          <a:p>
            <a:r>
              <a:rPr lang="en-US" altLang="zh-TW" b="1" dirty="0" smtClean="0">
                <a:solidFill>
                  <a:schemeClr val="tx2"/>
                </a:solidFill>
                <a:latin typeface="Times New Roman" pitchFamily="18" charset="0"/>
                <a:cs typeface="Times New Roman" pitchFamily="18" charset="0"/>
              </a:rPr>
              <a:t>Short-term bonds </a:t>
            </a:r>
            <a:r>
              <a:rPr lang="en-US" altLang="zh-TW" dirty="0" smtClean="0">
                <a:latin typeface="Times New Roman" pitchFamily="18" charset="0"/>
                <a:cs typeface="Times New Roman" pitchFamily="18" charset="0"/>
              </a:rPr>
              <a:t>are any bonds maturing within five years. </a:t>
            </a:r>
          </a:p>
          <a:p>
            <a:endParaRPr lang="en-US" altLang="zh-TW" dirty="0" smtClean="0">
              <a:latin typeface="Times New Roman" pitchFamily="18" charset="0"/>
              <a:cs typeface="Times New Roman" pitchFamily="18" charset="0"/>
            </a:endParaRPr>
          </a:p>
          <a:p>
            <a:r>
              <a:rPr lang="en-US" altLang="zh-TW" b="1" dirty="0" smtClean="0">
                <a:latin typeface="Times New Roman" pitchFamily="18" charset="0"/>
                <a:cs typeface="Times New Roman" pitchFamily="18" charset="0"/>
              </a:rPr>
              <a:t>Medium-term bonds </a:t>
            </a:r>
            <a:r>
              <a:rPr lang="en-US" altLang="zh-TW" dirty="0" smtClean="0">
                <a:latin typeface="Times New Roman" pitchFamily="18" charset="0"/>
                <a:cs typeface="Times New Roman" pitchFamily="18" charset="0"/>
              </a:rPr>
              <a:t>mature in 5–10 years.</a:t>
            </a:r>
          </a:p>
          <a:p>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 </a:t>
            </a:r>
            <a:r>
              <a:rPr lang="en-US" altLang="zh-TW" b="1" dirty="0" smtClean="0">
                <a:latin typeface="Times New Roman" pitchFamily="18" charset="0"/>
                <a:cs typeface="Times New Roman" pitchFamily="18" charset="0"/>
              </a:rPr>
              <a:t>Long-term bonds </a:t>
            </a:r>
            <a:r>
              <a:rPr lang="en-US" altLang="zh-TW" dirty="0" smtClean="0">
                <a:latin typeface="Times New Roman" pitchFamily="18" charset="0"/>
                <a:cs typeface="Times New Roman" pitchFamily="18" charset="0"/>
              </a:rPr>
              <a:t>may run 20 years or more.</a:t>
            </a:r>
          </a:p>
          <a:p>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A </a:t>
            </a:r>
            <a:r>
              <a:rPr lang="en-US" altLang="zh-TW" b="1" dirty="0" smtClean="0">
                <a:latin typeface="Times New Roman" pitchFamily="18" charset="0"/>
                <a:cs typeface="Times New Roman" pitchFamily="18" charset="0"/>
              </a:rPr>
              <a:t>mortgage bond </a:t>
            </a:r>
            <a:r>
              <a:rPr lang="en-US" altLang="zh-TW" dirty="0" smtClean="0">
                <a:latin typeface="Times New Roman" pitchFamily="18" charset="0"/>
                <a:cs typeface="Times New Roman" pitchFamily="18" charset="0"/>
              </a:rPr>
              <a:t>is an issue secured with a lien on real property or buildings.</a:t>
            </a:r>
          </a:p>
          <a:p>
            <a:endParaRPr lang="en-US" altLang="zh-TW" dirty="0" smtClean="0">
              <a:latin typeface="Times New Roman" pitchFamily="18" charset="0"/>
              <a:cs typeface="Times New Roman" pitchFamily="18" charset="0"/>
            </a:endParaRPr>
          </a:p>
          <a:p>
            <a:r>
              <a:rPr lang="en-US" altLang="zh-TW" b="1" dirty="0" smtClean="0">
                <a:latin typeface="Times New Roman" pitchFamily="18" charset="0"/>
                <a:cs typeface="Times New Roman" pitchFamily="18" charset="0"/>
              </a:rPr>
              <a:t>Debentures</a:t>
            </a:r>
            <a:r>
              <a:rPr lang="en-US" altLang="zh-TW" dirty="0" smtClean="0">
                <a:latin typeface="Times New Roman" pitchFamily="18" charset="0"/>
                <a:cs typeface="Times New Roman" pitchFamily="18" charset="0"/>
              </a:rPr>
              <a:t> are unsecured bonds. </a:t>
            </a:r>
            <a:r>
              <a:rPr lang="en-US" altLang="zh-TW" i="1" dirty="0" smtClean="0">
                <a:latin typeface="Times New Roman" pitchFamily="18" charset="0"/>
                <a:cs typeface="Times New Roman" pitchFamily="18" charset="0"/>
              </a:rPr>
              <a:t>Subordinate debentures</a:t>
            </a:r>
            <a:r>
              <a:rPr lang="en-US" altLang="zh-TW" dirty="0" smtClean="0">
                <a:latin typeface="Times New Roman" pitchFamily="18" charset="0"/>
                <a:cs typeface="Times New Roman" pitchFamily="18" charset="0"/>
              </a:rPr>
              <a:t> are debentures that are specifically made subordinate to all other general creditors holding claims on assets.</a:t>
            </a:r>
          </a:p>
        </p:txBody>
      </p:sp>
      <p:sp>
        <p:nvSpPr>
          <p:cNvPr id="4" name="Slide Number Placeholder 3"/>
          <p:cNvSpPr>
            <a:spLocks noGrp="1"/>
          </p:cNvSpPr>
          <p:nvPr>
            <p:ph type="sldNum" sz="quarter" idx="12"/>
          </p:nvPr>
        </p:nvSpPr>
        <p:spPr/>
        <p:txBody>
          <a:bodyPr/>
          <a:lstStyle/>
          <a:p>
            <a:fld id="{8E962744-355C-4218-ACEF-217313CE37E0}" type="slidenum">
              <a:rPr lang="en-US" altLang="zh-TW">
                <a:solidFill>
                  <a:schemeClr val="accent6">
                    <a:lumMod val="20000"/>
                    <a:lumOff val="80000"/>
                  </a:schemeClr>
                </a:solidFill>
              </a:rPr>
              <a:pPr/>
              <a:t>8</a:t>
            </a:fld>
            <a:endParaRPr lang="en-US" altLang="zh-TW">
              <a:solidFill>
                <a:schemeClr val="accent6">
                  <a:lumMod val="20000"/>
                  <a:lumOff val="8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latin typeface="Times New Roman" pitchFamily="18" charset="0"/>
                <a:cs typeface="Times New Roman" pitchFamily="18" charset="0"/>
              </a:rPr>
              <a:t>5.1.2 Bond Provisions</a:t>
            </a:r>
            <a:endParaRPr lang="zh-TW" altLang="en-US" dirty="0"/>
          </a:p>
        </p:txBody>
      </p:sp>
      <p:sp>
        <p:nvSpPr>
          <p:cNvPr id="3" name="Content Placeholder 2"/>
          <p:cNvSpPr>
            <a:spLocks noGrp="1"/>
          </p:cNvSpPr>
          <p:nvPr>
            <p:ph idx="1"/>
          </p:nvPr>
        </p:nvSpPr>
        <p:spPr>
          <a:xfrm>
            <a:off x="457200" y="1066800"/>
            <a:ext cx="8229600" cy="5362595"/>
          </a:xfrm>
        </p:spPr>
        <p:txBody>
          <a:bodyPr>
            <a:normAutofit fontScale="77500" lnSpcReduction="20000"/>
          </a:bodyPr>
          <a:lstStyle/>
          <a:p>
            <a:r>
              <a:rPr lang="en-US" altLang="zh-TW" dirty="0" smtClean="0">
                <a:latin typeface="Times New Roman" pitchFamily="18" charset="0"/>
                <a:cs typeface="Times New Roman" pitchFamily="18" charset="0"/>
              </a:rPr>
              <a:t>A </a:t>
            </a:r>
            <a:r>
              <a:rPr lang="en-US" altLang="zh-TW" b="1" dirty="0" smtClean="0">
                <a:latin typeface="Times New Roman" pitchFamily="18" charset="0"/>
                <a:cs typeface="Times New Roman" pitchFamily="18" charset="0"/>
              </a:rPr>
              <a:t>bonds coupon </a:t>
            </a:r>
            <a:r>
              <a:rPr lang="en-US" altLang="zh-TW" dirty="0" smtClean="0">
                <a:latin typeface="Times New Roman" pitchFamily="18" charset="0"/>
                <a:cs typeface="Times New Roman" pitchFamily="18" charset="0"/>
              </a:rPr>
              <a:t>is the stated amount of interest that the firm (or government) promises to pay each year of the bond’s life.</a:t>
            </a:r>
          </a:p>
          <a:p>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The </a:t>
            </a:r>
            <a:r>
              <a:rPr lang="en-US" altLang="zh-TW" b="1" dirty="0" smtClean="0">
                <a:latin typeface="Times New Roman" pitchFamily="18" charset="0"/>
                <a:cs typeface="Times New Roman" pitchFamily="18" charset="0"/>
              </a:rPr>
              <a:t>call provision </a:t>
            </a:r>
            <a:r>
              <a:rPr lang="en-US" altLang="zh-TW" dirty="0" smtClean="0">
                <a:latin typeface="Times New Roman" pitchFamily="18" charset="0"/>
                <a:cs typeface="Times New Roman" pitchFamily="18" charset="0"/>
              </a:rPr>
              <a:t>allows the issuing firm to terminate the bond issue before maturity. </a:t>
            </a:r>
            <a:endParaRPr lang="zh-TW" altLang="en-US"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The typical </a:t>
            </a:r>
            <a:r>
              <a:rPr lang="en-US" altLang="zh-TW" b="1" dirty="0" smtClean="0">
                <a:latin typeface="Times New Roman" pitchFamily="18" charset="0"/>
                <a:cs typeface="Times New Roman" pitchFamily="18" charset="0"/>
              </a:rPr>
              <a:t>sinking fund </a:t>
            </a:r>
            <a:r>
              <a:rPr lang="en-US" altLang="zh-TW" dirty="0" smtClean="0">
                <a:latin typeface="Times New Roman" pitchFamily="18" charset="0"/>
                <a:cs typeface="Times New Roman" pitchFamily="18" charset="0"/>
              </a:rPr>
              <a:t>involves a partial liquidation of the total issue each year as specified in the indenture.</a:t>
            </a:r>
          </a:p>
          <a:p>
            <a:endParaRPr lang="en-US" altLang="zh-TW"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Theoretically, sinking-fund bonds are priced on the basis of a </a:t>
            </a:r>
            <a:r>
              <a:rPr lang="en-US" b="1" dirty="0" smtClean="0">
                <a:latin typeface="Times New Roman" pitchFamily="18" charset="0"/>
                <a:cs typeface="Times New Roman" pitchFamily="18" charset="0"/>
              </a:rPr>
              <a:t>weighted-average maturity</a:t>
            </a:r>
            <a:r>
              <a:rPr lang="en-US" dirty="0" smtClean="0">
                <a:latin typeface="Times New Roman" pitchFamily="18" charset="0"/>
                <a:cs typeface="Times New Roman" pitchFamily="18" charset="0"/>
              </a:rPr>
              <a:t>. The </a:t>
            </a:r>
            <a:r>
              <a:rPr lang="en-US" b="1" dirty="0" smtClean="0">
                <a:latin typeface="Times New Roman" pitchFamily="18" charset="0"/>
                <a:cs typeface="Times New Roman" pitchFamily="18" charset="0"/>
              </a:rPr>
              <a:t>yield to weighted-average maturity (YTWAM) </a:t>
            </a:r>
            <a:r>
              <a:rPr lang="en-US" dirty="0" smtClean="0">
                <a:latin typeface="Times New Roman" pitchFamily="18" charset="0"/>
                <a:cs typeface="Times New Roman" pitchFamily="18" charset="0"/>
              </a:rPr>
              <a:t>could be computed as the discount rate that would equate all the cash inflows, including the sinking-fund early retirements, to the current price of the bond. </a:t>
            </a:r>
            <a:endParaRPr lang="zh-TW" alt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E962744-355C-4218-ACEF-217313CE37E0}" type="slidenum">
              <a:rPr lang="en-US" altLang="zh-TW">
                <a:solidFill>
                  <a:schemeClr val="accent6">
                    <a:lumMod val="20000"/>
                    <a:lumOff val="80000"/>
                  </a:schemeClr>
                </a:solidFill>
              </a:rPr>
              <a:pPr/>
              <a:t>9</a:t>
            </a:fld>
            <a:endParaRPr lang="en-US" altLang="zh-TW">
              <a:solidFill>
                <a:schemeClr val="accent6">
                  <a:lumMod val="20000"/>
                  <a:lumOff val="80000"/>
                </a:schemeClr>
              </a:solidFill>
            </a:endParaRPr>
          </a:p>
        </p:txBody>
      </p:sp>
    </p:spTree>
  </p:cSld>
  <p:clrMapOvr>
    <a:masterClrMapping/>
  </p:clrMapOvr>
</p:sld>
</file>

<file path=ppt/theme/theme1.xml><?xml version="1.0" encoding="utf-8"?>
<a:theme xmlns:a="http://schemas.openxmlformats.org/drawingml/2006/main" name="SAPMDP Theme">
  <a:themeElements>
    <a:clrScheme name="Financial Connection">
      <a:dk1>
        <a:srgbClr val="595959"/>
      </a:dk1>
      <a:lt1>
        <a:srgbClr val="00B050"/>
      </a:lt1>
      <a:dk2>
        <a:srgbClr val="002060"/>
      </a:dk2>
      <a:lt2>
        <a:srgbClr val="9B2D1F"/>
      </a:lt2>
      <a:accent1>
        <a:srgbClr val="0C0C0C"/>
      </a:accent1>
      <a:accent2>
        <a:srgbClr val="00B050"/>
      </a:accent2>
      <a:accent3>
        <a:srgbClr val="002060"/>
      </a:accent3>
      <a:accent4>
        <a:srgbClr val="9B2D1F"/>
      </a:accent4>
      <a:accent5>
        <a:srgbClr val="F4C33A"/>
      </a:accent5>
      <a:accent6>
        <a:srgbClr val="BFBFBF"/>
      </a:accent6>
      <a:hlink>
        <a:srgbClr val="7F7F7F"/>
      </a:hlink>
      <a:folHlink>
        <a:srgbClr val="9B2D1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SAPMDP Theme</Template>
  <TotalTime>602</TotalTime>
  <Words>2817</Words>
  <Application>Microsoft Office PowerPoint</Application>
  <PresentationFormat>On-screen Show (4:3)</PresentationFormat>
  <Paragraphs>413</Paragraphs>
  <Slides>38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SAPMDP Theme</vt:lpstr>
      <vt:lpstr>Equation</vt:lpstr>
      <vt:lpstr>PowerPoint Presentation</vt:lpstr>
      <vt:lpstr>Outline</vt:lpstr>
      <vt:lpstr>5.1 BOND FUNDAMENTALS</vt:lpstr>
      <vt:lpstr>5.1.1 Type of Issuer</vt:lpstr>
      <vt:lpstr>5.1.1 Type of Issuer</vt:lpstr>
      <vt:lpstr>Figure 5.1 US Government Bond Yield Curve as of March 1,2011 (Data are listed in Table 5.1 and Appendix 5A)</vt:lpstr>
      <vt:lpstr>5.1.1 Type of Issuer</vt:lpstr>
      <vt:lpstr>5.1.2 Bond Provisions</vt:lpstr>
      <vt:lpstr>5.1.2 Bond Provisions</vt:lpstr>
      <vt:lpstr>5.2 BOND VALUATION, BOND INDEX, AND BOND BETA </vt:lpstr>
      <vt:lpstr>5.2.1 Bond Valuation </vt:lpstr>
      <vt:lpstr>Sample Problem 5.1</vt:lpstr>
      <vt:lpstr>Sample Problem 5.2</vt:lpstr>
      <vt:lpstr>Sample Problem 5.3</vt:lpstr>
      <vt:lpstr>Sample Problem 5.4</vt:lpstr>
      <vt:lpstr>Sample Problem 5.3 &amp; 5.4</vt:lpstr>
      <vt:lpstr>5.2.3 Bond Beta</vt:lpstr>
      <vt:lpstr>5.3 Bond-rating Procedures </vt:lpstr>
      <vt:lpstr>5.4 Term Structure Of Interest</vt:lpstr>
      <vt:lpstr>5.4.1 Theory</vt:lpstr>
      <vt:lpstr>5.4.1 Theory</vt:lpstr>
      <vt:lpstr>Sample Problem 5.5</vt:lpstr>
      <vt:lpstr>Sample Problem 5.6</vt:lpstr>
      <vt:lpstr>Liquidity-preference theory</vt:lpstr>
      <vt:lpstr>5.4.2 Estimation</vt:lpstr>
      <vt:lpstr>5.4.2 Estimation: regression method</vt:lpstr>
      <vt:lpstr>5.4.2 Estimation: regression method</vt:lpstr>
      <vt:lpstr>5.4.2 Estimation</vt:lpstr>
      <vt:lpstr>Sample Problem 5.7</vt:lpstr>
      <vt:lpstr>Sample Problem 5.7</vt:lpstr>
      <vt:lpstr>5.5 Convertible Bonds And Their Valuation</vt:lpstr>
      <vt:lpstr>5.5 Convertible Bonds And Their Valuation</vt:lpstr>
      <vt:lpstr>5.5 Convertible Bonds And Their Valuation</vt:lpstr>
      <vt:lpstr>5.5 Convertible Bonds And Their Valuation</vt:lpstr>
      <vt:lpstr>5.5 Convertible Bonds And Their Valuation</vt:lpstr>
      <vt:lpstr>5.5 Convertible Bonds And Their Valuation</vt:lpstr>
      <vt:lpstr>5.5 Convertible Bonds And Their Valuation</vt:lpstr>
      <vt:lpstr>5.6 Summary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Analysis  and Portfolio Management</dc:title>
  <dc:creator>user</dc:creator>
  <cp:lastModifiedBy>Research</cp:lastModifiedBy>
  <cp:revision>94</cp:revision>
  <dcterms:created xsi:type="dcterms:W3CDTF">2007-09-21T01:00:34Z</dcterms:created>
  <dcterms:modified xsi:type="dcterms:W3CDTF">2013-01-22T18:00:25Z</dcterms:modified>
</cp:coreProperties>
</file>