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22" r:id="rId55"/>
    <p:sldId id="310" r:id="rId56"/>
    <p:sldId id="311" r:id="rId57"/>
    <p:sldId id="312" r:id="rId58"/>
    <p:sldId id="313" r:id="rId59"/>
    <p:sldId id="315" r:id="rId60"/>
    <p:sldId id="316" r:id="rId61"/>
    <p:sldId id="317" r:id="rId62"/>
    <p:sldId id="318" r:id="rId63"/>
    <p:sldId id="319" r:id="rId64"/>
    <p:sldId id="321" r:id="rId65"/>
    <p:sldId id="3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before"/>
          <m:brkBinSub m:val="--"/>
        </m:mathPr>
      </a14:m>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2" autoAdjust="0"/>
    <p:restoredTop sz="94964" autoAdjust="0"/>
  </p:normalViewPr>
  <p:slideViewPr>
    <p:cSldViewPr>
      <p:cViewPr>
        <p:scale>
          <a:sx n="80" d="100"/>
          <a:sy n="80" d="100"/>
        </p:scale>
        <p:origin x="-108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F3856-ABEE-43EA-986D-12A2B8477248}"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A1BE5-6B83-4283-B452-AD23DBB6753B}" type="slidenum">
              <a:rPr lang="en-US" smtClean="0"/>
              <a:t>‹#›</a:t>
            </a:fld>
            <a:endParaRPr lang="en-US"/>
          </a:p>
        </p:txBody>
      </p:sp>
    </p:spTree>
    <p:extLst>
      <p:ext uri="{BB962C8B-B14F-4D97-AF65-F5344CB8AC3E}">
        <p14:creationId xmlns:p14="http://schemas.microsoft.com/office/powerpoint/2010/main" val="397598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accent6">
                    <a:lumMod val="20000"/>
                    <a:lumOff val="80000"/>
                  </a:schemeClr>
                </a:solidFill>
                <a:latin typeface="Times New Roman" pitchFamily="18" charset="0"/>
                <a:cs typeface="Times New Roman" pitchFamily="18" charset="0"/>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511A69E-422D-463E-8342-05325BED6DE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9511A69E-422D-463E-8342-05325BED6DE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9511A69E-422D-463E-8342-05325BED6DE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525965"/>
          </a:xfrm>
        </p:spPr>
        <p:txBody>
          <a:bodyPr/>
          <a:lstStyle>
            <a:lvl1pPr marL="173038" indent="-173038">
              <a:lnSpc>
                <a:spcPts val="2600"/>
              </a:lnSpc>
              <a:buClrTx/>
              <a:buFont typeface="Arial" pitchFamily="34" charset="0"/>
              <a:buChar char="•"/>
              <a:defRPr sz="2000" b="0">
                <a:solidFill>
                  <a:schemeClr val="accent1"/>
                </a:solidFill>
                <a:latin typeface="Times New Roman" pitchFamily="18" charset="0"/>
                <a:cs typeface="Times New Roman" pitchFamily="18" charset="0"/>
              </a:defRPr>
            </a:lvl1pPr>
            <a:lvl2pPr marL="684213" indent="-227013">
              <a:lnSpc>
                <a:spcPts val="2600"/>
              </a:lnSpc>
              <a:buClrTx/>
              <a:defRPr sz="2000">
                <a:solidFill>
                  <a:schemeClr val="accent1"/>
                </a:solidFill>
                <a:latin typeface="Times New Roman" pitchFamily="18" charset="0"/>
                <a:cs typeface="Times New Roman" pitchFamily="18" charset="0"/>
              </a:defRPr>
            </a:lvl2pPr>
            <a:lvl3pPr marL="1087438" indent="-173038">
              <a:lnSpc>
                <a:spcPts val="2600"/>
              </a:lnSpc>
              <a:buClrTx/>
              <a:defRPr sz="1800">
                <a:solidFill>
                  <a:schemeClr val="accent1"/>
                </a:solidFill>
                <a:latin typeface="Times New Roman" pitchFamily="18" charset="0"/>
                <a:cs typeface="Times New Roman" pitchFamily="18" charset="0"/>
              </a:defRPr>
            </a:lvl3pPr>
            <a:lvl4pPr marL="1541463" indent="-169863">
              <a:lnSpc>
                <a:spcPts val="2600"/>
              </a:lnSpc>
              <a:buClrTx/>
              <a:defRPr sz="1600">
                <a:solidFill>
                  <a:schemeClr val="accent1"/>
                </a:solidFill>
                <a:latin typeface="Times New Roman" pitchFamily="18" charset="0"/>
                <a:cs typeface="Times New Roman" pitchFamily="18" charset="0"/>
              </a:defRPr>
            </a:lvl4pPr>
            <a:lvl5pPr marL="2001838" indent="-173038">
              <a:lnSpc>
                <a:spcPts val="2600"/>
              </a:lnSpc>
              <a:buClrTx/>
              <a:defRPr sz="1400">
                <a:solidFill>
                  <a:schemeClr val="accent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16" name="Title 15"/>
          <p:cNvSpPr>
            <a:spLocks noGrp="1"/>
          </p:cNvSpPr>
          <p:nvPr>
            <p:ph type="title"/>
          </p:nvPr>
        </p:nvSpPr>
        <p:spPr/>
        <p:txBody>
          <a:bodyPr/>
          <a:lstStyle>
            <a:lvl1pPr>
              <a:defRPr>
                <a:solidFill>
                  <a:schemeClr val="accent1"/>
                </a:solidFill>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8.pn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 Id="rId9" Type="http://schemas.openxmlformats.org/officeDocument/2006/relationships/image" Target="../media/image24.wmf"/></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7.wmf"/><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wmf"/><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1.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13.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6.wmf"/></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 y="-304800"/>
            <a:ext cx="4652010" cy="4038600"/>
          </a:xfrm>
        </p:spPr>
        <p:txBody>
          <a:bodyPr/>
          <a:lstStyle/>
          <a:p>
            <a:r>
              <a:rPr lang="en-US" b="0" dirty="0" smtClean="0">
                <a:solidFill>
                  <a:schemeClr val="accent6">
                    <a:lumMod val="20000"/>
                    <a:lumOff val="80000"/>
                  </a:schemeClr>
                </a:solidFill>
              </a:rPr>
              <a:t>Chapter </a:t>
            </a:r>
            <a:r>
              <a:rPr lang="en-US" b="0" dirty="0" smtClean="0"/>
              <a:t>15</a:t>
            </a:r>
            <a:r>
              <a:rPr lang="en-US" b="0" dirty="0" smtClean="0">
                <a:solidFill>
                  <a:schemeClr val="accent6">
                    <a:lumMod val="20000"/>
                    <a:lumOff val="80000"/>
                  </a:schemeClr>
                </a:solidFill>
              </a:rPr>
              <a:t/>
            </a:r>
            <a:br>
              <a:rPr lang="en-US" b="0" dirty="0" smtClean="0">
                <a:solidFill>
                  <a:schemeClr val="accent6">
                    <a:lumMod val="20000"/>
                    <a:lumOff val="80000"/>
                  </a:schemeClr>
                </a:solidFill>
              </a:rPr>
            </a:br>
            <a:r>
              <a:rPr lang="en-US" sz="3200" b="0" dirty="0" smtClean="0">
                <a:solidFill>
                  <a:schemeClr val="accent6">
                    <a:lumMod val="20000"/>
                    <a:lumOff val="80000"/>
                  </a:schemeClr>
                </a:solidFill>
                <a:latin typeface="Times New Roman" pitchFamily="18" charset="0"/>
                <a:cs typeface="Times New Roman" pitchFamily="18" charset="0"/>
              </a:rPr>
              <a:t/>
            </a:r>
            <a:br>
              <a:rPr lang="en-US" sz="3200" b="0" dirty="0" smtClean="0">
                <a:solidFill>
                  <a:schemeClr val="accent6">
                    <a:lumMod val="20000"/>
                    <a:lumOff val="80000"/>
                  </a:schemeClr>
                </a:solidFill>
                <a:latin typeface="Times New Roman" pitchFamily="18" charset="0"/>
                <a:cs typeface="Times New Roman" pitchFamily="18" charset="0"/>
              </a:rPr>
            </a:br>
            <a:r>
              <a:rPr lang="en-US" sz="3200" b="0" dirty="0" smtClean="0">
                <a:solidFill>
                  <a:schemeClr val="accent6">
                    <a:lumMod val="20000"/>
                    <a:lumOff val="80000"/>
                  </a:schemeClr>
                </a:solidFill>
                <a:latin typeface="Times New Roman" pitchFamily="18" charset="0"/>
                <a:cs typeface="Times New Roman" pitchFamily="18" charset="0"/>
              </a:rPr>
              <a:t>Commodity Futures, Financial Futures, and Stock-Index Futures</a:t>
            </a:r>
            <a:endParaRPr lang="en-US" sz="3200" b="0" dirty="0">
              <a:solidFill>
                <a:schemeClr val="accent6">
                  <a:lumMod val="20000"/>
                  <a:lumOff val="80000"/>
                </a:schemeClr>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608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525965"/>
          </a:xfrm>
        </p:spPr>
        <p:txBody>
          <a:bodyPr/>
          <a:lstStyle/>
          <a:p>
            <a:r>
              <a:rPr lang="en-US" dirty="0" smtClean="0"/>
              <a:t>The concept of financial futures on currencies emerged as an anticipatory reaction to the end of the Bretton Woods Agreement, which called for elimination of fixed parities between major currencies.</a:t>
            </a:r>
          </a:p>
          <a:p>
            <a:r>
              <a:rPr lang="en-US" dirty="0" smtClean="0"/>
              <a:t>On May 16, 1972, the International Monetary Market (IMM) and Mercantile Exchange (CME) opened and offered the first organized trading of standardized futures contracts on foreign currencies.</a:t>
            </a:r>
          </a:p>
          <a:p>
            <a:r>
              <a:rPr lang="en-US" dirty="0" smtClean="0"/>
              <a:t>The change in U.S. monetary policy in October1979, which went from essentially “pegging” interest rates to letting them float in accordance with market forces, resulted in a significant increase in the volatility of market interest rates.</a:t>
            </a:r>
          </a:p>
          <a:p>
            <a:r>
              <a:rPr lang="en-US" dirty="0" smtClean="0"/>
              <a:t>As interest rates change in one country, so does the value of its currency relative to those of other counties.</a:t>
            </a:r>
          </a:p>
          <a:p>
            <a:endParaRPr lang="en-US" dirty="0"/>
          </a:p>
        </p:txBody>
      </p:sp>
      <p:sp>
        <p:nvSpPr>
          <p:cNvPr id="3" name="Title 2"/>
          <p:cNvSpPr>
            <a:spLocks noGrp="1"/>
          </p:cNvSpPr>
          <p:nvPr>
            <p:ph type="title"/>
          </p:nvPr>
        </p:nvSpPr>
        <p:spPr/>
        <p:txBody>
          <a:bodyPr/>
          <a:lstStyle/>
          <a:p>
            <a:r>
              <a:rPr lang="en-US" dirty="0" smtClean="0"/>
              <a:t>15.3.1.1 Evolution</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349761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5105400"/>
          </a:xfrm>
        </p:spPr>
        <p:txBody>
          <a:bodyPr>
            <a:normAutofit/>
          </a:bodyPr>
          <a:lstStyle/>
          <a:p>
            <a:r>
              <a:rPr lang="en-US" dirty="0"/>
              <a:t>The establishment of currency futures has provided a means by which Interbank dealers can hedge their positions in spot or forward markets. </a:t>
            </a:r>
            <a:endParaRPr lang="en-US" dirty="0" smtClean="0"/>
          </a:p>
          <a:p>
            <a:r>
              <a:rPr lang="en-US" dirty="0"/>
              <a:t>The funds of participants are protected by daily settlement of the change in position values; they are also safeguarded by the exchange’s clearing house, whose members together guarantee all trades</a:t>
            </a:r>
            <a:r>
              <a:rPr lang="en-US" dirty="0" smtClean="0"/>
              <a:t>.</a:t>
            </a:r>
          </a:p>
          <a:p>
            <a:r>
              <a:rPr lang="en-US" dirty="0"/>
              <a:t>F</a:t>
            </a:r>
            <a:r>
              <a:rPr lang="en-US" dirty="0" smtClean="0"/>
              <a:t>utures </a:t>
            </a:r>
            <a:r>
              <a:rPr lang="en-US" dirty="0"/>
              <a:t>markets allow dealers to trade anonymously and provide price insurance and arbitrage opportunities in the spot and forward markets</a:t>
            </a:r>
            <a:r>
              <a:rPr lang="en-US" dirty="0" smtClean="0"/>
              <a:t>.</a:t>
            </a:r>
          </a:p>
          <a:p>
            <a:r>
              <a:rPr lang="en-US" dirty="0"/>
              <a:t>The </a:t>
            </a:r>
            <a:r>
              <a:rPr lang="en-US" b="1" dirty="0" smtClean="0"/>
              <a:t>IMM (International Monetary Market)</a:t>
            </a:r>
            <a:r>
              <a:rPr lang="en-US" dirty="0" smtClean="0"/>
              <a:t> </a:t>
            </a:r>
            <a:r>
              <a:rPr lang="en-US" dirty="0"/>
              <a:t>is today one of three divisions of the CME, the largest futures exchange in the United States</a:t>
            </a:r>
            <a:r>
              <a:rPr lang="en-US" dirty="0" smtClean="0"/>
              <a:t>.</a:t>
            </a:r>
          </a:p>
          <a:p>
            <a:r>
              <a:rPr lang="en-US" dirty="0"/>
              <a:t>Presently, the foreign currencies for which futures contracts are traded include U.K. pound (ticker code GBP); Canadian dollars (CAD); Euro (EUR); Swiss franc (CHF); Japanese yen (JPY); Russian Ruble (RUB); and Australian dollar (AUD).</a:t>
            </a:r>
          </a:p>
        </p:txBody>
      </p:sp>
      <p:sp>
        <p:nvSpPr>
          <p:cNvPr id="3" name="Title 2"/>
          <p:cNvSpPr>
            <a:spLocks noGrp="1"/>
          </p:cNvSpPr>
          <p:nvPr>
            <p:ph type="title"/>
          </p:nvPr>
        </p:nvSpPr>
        <p:spPr/>
        <p:txBody>
          <a:bodyPr/>
          <a:lstStyle/>
          <a:p>
            <a:r>
              <a:rPr lang="en-US" dirty="0" smtClean="0"/>
              <a:t>15.3.1.2 Advantages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101404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490" y="457201"/>
            <a:ext cx="8316310" cy="1485900"/>
          </a:xfrm>
        </p:spPr>
        <p:txBody>
          <a:bodyPr/>
          <a:lstStyle/>
          <a:p>
            <a:r>
              <a:rPr lang="en-US" dirty="0"/>
              <a:t>When dealing with foreign exchange, it is important to realize that the price of a currency is in terms of a second currency. </a:t>
            </a:r>
            <a:endParaRPr lang="en-US" dirty="0" smtClean="0"/>
          </a:p>
          <a:p>
            <a:r>
              <a:rPr lang="en-US" dirty="0" smtClean="0"/>
              <a:t>Both </a:t>
            </a:r>
            <a:r>
              <a:rPr lang="en-US" dirty="0"/>
              <a:t>the numerator and denominator of the price ratio are in terms of money.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10577" t="10274" r="12172" b="16211"/>
          <a:stretch>
            <a:fillRect/>
          </a:stretch>
        </p:blipFill>
        <p:spPr bwMode="auto">
          <a:xfrm>
            <a:off x="1752600" y="2286000"/>
            <a:ext cx="5437188" cy="4183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99594" y="1943100"/>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15.3 Currency</a:t>
            </a:r>
            <a:r>
              <a:rPr kumimoji="0" lang="en-US" sz="1200" b="0" i="0" u="none" strike="noStrike" kern="1200" cap="none" spc="0" normalizeH="0" noProof="0" dirty="0" smtClean="0">
                <a:ln>
                  <a:noFill/>
                </a:ln>
                <a:solidFill>
                  <a:schemeClr val="accent1"/>
                </a:solidFill>
                <a:effectLst/>
                <a:uLnTx/>
                <a:uFillTx/>
                <a:latin typeface="Perpetua" pitchFamily="18" charset="0"/>
                <a:ea typeface="+mj-ea"/>
                <a:cs typeface="+mj-cs"/>
              </a:rPr>
              <a:t> Futures Data</a:t>
            </a:r>
            <a:endParaRPr kumimoji="0" lang="en-US" sz="12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165047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294" y="735724"/>
            <a:ext cx="8305800" cy="2236076"/>
          </a:xfrm>
        </p:spPr>
        <p:txBody>
          <a:bodyPr/>
          <a:lstStyle/>
          <a:p>
            <a:r>
              <a:rPr lang="en-US" dirty="0"/>
              <a:t>For example, in Figure 15-4 the euro is worth $1.2663 (0.7897 dollar per euro) and the yen is worth $0.0117 (85.22 Yen per dollar).</a:t>
            </a:r>
            <a:endParaRPr lang="en-US" dirty="0" smtClean="0"/>
          </a:p>
          <a:p>
            <a:r>
              <a:rPr lang="en-US" dirty="0" smtClean="0"/>
              <a:t>All </a:t>
            </a:r>
            <a:r>
              <a:rPr lang="en-US" dirty="0"/>
              <a:t>foreign-exchange rates are related as reciprocals. </a:t>
            </a:r>
            <a:endParaRPr lang="en-US" dirty="0" smtClean="0"/>
          </a:p>
          <a:p>
            <a:r>
              <a:rPr lang="en-US" dirty="0" smtClean="0"/>
              <a:t>For </a:t>
            </a:r>
            <a:r>
              <a:rPr lang="en-US" dirty="0"/>
              <a:t>other currencies (usually the currencies of the major trading nations), not only are the spot rates quoted but also the forward rates</a:t>
            </a:r>
            <a:r>
              <a:rPr lang="en-US" dirty="0" smtClean="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2057" t="22871" r="33365" b="33255"/>
          <a:stretch>
            <a:fillRect/>
          </a:stretch>
        </p:blipFill>
        <p:spPr bwMode="auto">
          <a:xfrm>
            <a:off x="1705550" y="3257550"/>
            <a:ext cx="5685850" cy="3187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76875" y="2971800"/>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15.4 Currency Rates</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173513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futures market is different from the forward market. In the futures market, the maturity date of a given contract is fixed by the rules of the exchange. </a:t>
            </a:r>
            <a:endParaRPr lang="en-US" dirty="0" smtClean="0"/>
          </a:p>
          <a:p>
            <a:r>
              <a:rPr lang="en-US" dirty="0" smtClean="0"/>
              <a:t>In </a:t>
            </a:r>
            <a:r>
              <a:rPr lang="en-US" dirty="0"/>
              <a:t>the forward market, 30-, 60-, and 90-day contracts (or any other number of days) are available. </a:t>
            </a:r>
            <a:endParaRPr lang="en-US" dirty="0" smtClean="0"/>
          </a:p>
          <a:p>
            <a:r>
              <a:rPr lang="en-US" dirty="0"/>
              <a:t>In the forward market, the contract size is determined between the buyer and seller. </a:t>
            </a:r>
            <a:endParaRPr lang="en-US" dirty="0" smtClean="0"/>
          </a:p>
          <a:p>
            <a:r>
              <a:rPr lang="en-US" dirty="0" smtClean="0"/>
              <a:t>In </a:t>
            </a:r>
            <a:r>
              <a:rPr lang="en-US" dirty="0"/>
              <a:t>the futures market, only contracts of standardized amounts are </a:t>
            </a:r>
            <a:r>
              <a:rPr lang="en-US" dirty="0" smtClean="0"/>
              <a:t>traded.</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179555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219200"/>
                <a:ext cx="8305800" cy="5029200"/>
              </a:xfrm>
            </p:spPr>
            <p:txBody>
              <a:bodyPr>
                <a:normAutofit/>
              </a:bodyPr>
              <a:lstStyle/>
              <a:p>
                <a:r>
                  <a:rPr lang="en-US" dirty="0"/>
                  <a:t>The arbitrage argument used to establish the price of a currency futures contract relative to the spot price is called </a:t>
                </a:r>
                <a:r>
                  <a:rPr lang="en-US" b="1" dirty="0"/>
                  <a:t>interest-rate </a:t>
                </a:r>
                <a:r>
                  <a:rPr lang="en-US" b="1" dirty="0" smtClean="0"/>
                  <a:t>parity.</a:t>
                </a:r>
              </a:p>
              <a:p>
                <a:r>
                  <a:rPr lang="en-US" dirty="0"/>
                  <a:t>In the case of the U.S. dollar/British pound</a:t>
                </a:r>
                <a:r>
                  <a:rPr lang="en-US" dirty="0" smtClean="0"/>
                  <a:t>:</a:t>
                </a:r>
              </a:p>
              <a:p>
                <a:endParaRPr lang="en-US" dirty="0"/>
              </a:p>
              <a:p>
                <a:endParaRPr lang="en-US" dirty="0" smtClean="0"/>
              </a:p>
              <a:p>
                <a:r>
                  <a:rPr lang="en-US" dirty="0" smtClean="0"/>
                  <a:t>Where</a:t>
                </a:r>
              </a:p>
              <a:p>
                <a:r>
                  <a:rPr lang="en-US" dirty="0"/>
                  <a:t>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equilibrium price at time </a:t>
                </a:r>
                <a:r>
                  <a:rPr lang="en-US" i="1" dirty="0"/>
                  <a:t>t</a:t>
                </a:r>
                <a:r>
                  <a:rPr lang="en-US" dirty="0"/>
                  <a:t> for a currency futures contract maturing at time </a:t>
                </a:r>
                <a:r>
                  <a:rPr lang="en-US" i="1" dirty="0"/>
                  <a:t>T</a:t>
                </a:r>
                <a:r>
                  <a:rPr lang="en-US" dirty="0"/>
                  <a:t>;</a:t>
                </a:r>
              </a:p>
              <a:p>
                <a:r>
                  <a:rPr lang="en-US" dirty="0"/>
                  <a: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a:t>= spot price at time </a:t>
                </a:r>
                <a:r>
                  <a:rPr lang="en-US" i="1" dirty="0"/>
                  <a:t>t</a:t>
                </a:r>
                <a:r>
                  <a:rPr lang="en-US" dirty="0"/>
                  <a:t> for the foreign currency (to which the futures contract applies);</a:t>
                </a:r>
              </a:p>
              <a:p>
                <a14:m>
                  <m:oMath xmlns:m="http://schemas.openxmlformats.org/officeDocument/2006/math">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oMath>
                </a14:m>
                <a:r>
                  <a:rPr lang="en-US" dirty="0" smtClean="0"/>
                  <a:t> </a:t>
                </a:r>
                <a:r>
                  <a:rPr lang="en-US" dirty="0"/>
                  <a:t>= US interest rate on risk-free securities maturing at time </a:t>
                </a:r>
                <a:r>
                  <a:rPr lang="en-US" i="1" dirty="0"/>
                  <a:t>T</a:t>
                </a:r>
                <a:r>
                  <a:rPr lang="en-US" dirty="0"/>
                  <a:t>; and</a:t>
                </a:r>
              </a:p>
              <a:p>
                <a14:m>
                  <m:oMath xmlns:m="http://schemas.openxmlformats.org/officeDocument/2006/math">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oMath>
                </a14:m>
                <a:r>
                  <a:rPr lang="en-US" dirty="0"/>
                  <a:t> = British interest rate on risk-free securities maturing at time </a:t>
                </a:r>
                <a:r>
                  <a:rPr lang="en-US" i="1" dirty="0"/>
                  <a:t>T</a:t>
                </a:r>
                <a:r>
                  <a:rPr lang="en-US" dirty="0"/>
                  <a: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219200"/>
                <a:ext cx="8305800" cy="5029200"/>
              </a:xfrm>
              <a:blipFill rotWithShape="1">
                <a:blip r:embed="rId3"/>
                <a:stretch>
                  <a:fillRect l="-147" t="-485" r="-88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15.3.1.3 Pricing Currency Futures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064013350"/>
              </p:ext>
            </p:extLst>
          </p:nvPr>
        </p:nvGraphicFramePr>
        <p:xfrm>
          <a:off x="3124200" y="2438400"/>
          <a:ext cx="1770380" cy="762000"/>
        </p:xfrm>
        <a:graphic>
          <a:graphicData uri="http://schemas.openxmlformats.org/presentationml/2006/ole">
            <mc:AlternateContent xmlns:mc="http://schemas.openxmlformats.org/markup-compatibility/2006">
              <mc:Choice xmlns:v="urn:schemas-microsoft-com:vml" Requires="v">
                <p:oleObj spid="_x0000_s3092" name="Equation" r:id="rId4" imgW="1091880" imgH="482400" progId="Equation.DSMT4">
                  <p:embed/>
                </p:oleObj>
              </mc:Choice>
              <mc:Fallback>
                <p:oleObj name="Equation" r:id="rId4" imgW="1091880" imgH="482400" progId="Equation.DSMT4">
                  <p:embed/>
                  <p:pic>
                    <p:nvPicPr>
                      <p:cNvPr id="0" name="Object 5"/>
                      <p:cNvPicPr>
                        <a:picLocks noChangeAspect="1" noChangeArrowheads="1"/>
                      </p:cNvPicPr>
                      <p:nvPr/>
                    </p:nvPicPr>
                    <p:blipFill>
                      <a:blip r:embed="rId5"/>
                      <a:srcRect/>
                      <a:stretch>
                        <a:fillRect/>
                      </a:stretch>
                    </p:blipFill>
                    <p:spPr bwMode="auto">
                      <a:xfrm>
                        <a:off x="3124200" y="2438400"/>
                        <a:ext cx="1770380" cy="762000"/>
                      </a:xfrm>
                      <a:prstGeom prst="rect">
                        <a:avLst/>
                      </a:prstGeom>
                      <a:noFill/>
                    </p:spPr>
                  </p:pic>
                </p:oleObj>
              </mc:Fallback>
            </mc:AlternateContent>
          </a:graphicData>
        </a:graphic>
      </p:graphicFrame>
      <p:sp>
        <p:nvSpPr>
          <p:cNvPr id="10" name="TextBox 9"/>
          <p:cNvSpPr txBox="1"/>
          <p:nvPr/>
        </p:nvSpPr>
        <p:spPr>
          <a:xfrm>
            <a:off x="5562600" y="2656490"/>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a:t>
            </a: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204846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105400"/>
          </a:xfrm>
        </p:spPr>
        <p:txBody>
          <a:bodyPr>
            <a:normAutofit/>
          </a:bodyPr>
          <a:lstStyle/>
          <a:p>
            <a:r>
              <a:rPr lang="en-US" dirty="0"/>
              <a:t>As an example, suppose the US dollar is currently quoted in the spot currency market for the British pound at $1.80/</a:t>
            </a:r>
            <a:r>
              <a:rPr lang="ar-SA" dirty="0"/>
              <a:t>￡</a:t>
            </a:r>
            <a:r>
              <a:rPr lang="en-US" dirty="0"/>
              <a:t>. </a:t>
            </a:r>
            <a:endParaRPr lang="en-US" dirty="0" smtClean="0"/>
          </a:p>
          <a:p>
            <a:r>
              <a:rPr lang="en-US" dirty="0" smtClean="0"/>
              <a:t>Interest </a:t>
            </a:r>
            <a:r>
              <a:rPr lang="en-US" dirty="0"/>
              <a:t>rates in the United States and Britain for three months are 3% and 4%, respectively. </a:t>
            </a:r>
            <a:endParaRPr lang="en-US" dirty="0" smtClean="0"/>
          </a:p>
          <a:p>
            <a:r>
              <a:rPr lang="en-US" dirty="0" smtClean="0"/>
              <a:t>What </a:t>
            </a:r>
            <a:r>
              <a:rPr lang="en-US" dirty="0"/>
              <a:t>is the price of a three-month deposit futures contract for pounds?</a:t>
            </a:r>
          </a:p>
          <a:p>
            <a:endParaRPr lang="en-US" dirty="0" smtClean="0"/>
          </a:p>
          <a:p>
            <a:pPr marL="0" indent="0">
              <a:buNone/>
            </a:pPr>
            <a:r>
              <a:rPr lang="en-US" dirty="0" smtClean="0"/>
              <a:t>Solution:</a:t>
            </a:r>
          </a:p>
          <a:p>
            <a:pPr marL="0" indent="0">
              <a:buNone/>
            </a:pPr>
            <a:r>
              <a:rPr lang="en-US" dirty="0" smtClean="0"/>
              <a:t>Substituting all information into Equation (15.1):</a:t>
            </a:r>
          </a:p>
          <a:p>
            <a:pPr marL="0" indent="0">
              <a:buNone/>
            </a:pPr>
            <a:endParaRPr lang="en-US" dirty="0"/>
          </a:p>
          <a:p>
            <a:pPr marL="0" indent="0">
              <a:buNone/>
            </a:pPr>
            <a:endParaRPr lang="en-US" dirty="0" smtClean="0"/>
          </a:p>
          <a:p>
            <a:pPr marL="0" indent="0">
              <a:buNone/>
            </a:pPr>
            <a:endParaRPr lang="en-US" dirty="0"/>
          </a:p>
          <a:p>
            <a:pPr marL="0" indent="0">
              <a:buNone/>
            </a:pPr>
            <a:r>
              <a:rPr lang="en-US" dirty="0"/>
              <a:t>Empirical tests have shown that the pricing relationship described by interest-rate parity holds very closely in the currency markets. </a:t>
            </a:r>
          </a:p>
        </p:txBody>
      </p:sp>
      <p:sp>
        <p:nvSpPr>
          <p:cNvPr id="3" name="Title 2"/>
          <p:cNvSpPr>
            <a:spLocks noGrp="1"/>
          </p:cNvSpPr>
          <p:nvPr>
            <p:ph type="title"/>
          </p:nvPr>
        </p:nvSpPr>
        <p:spPr/>
        <p:txBody>
          <a:bodyPr/>
          <a:lstStyle/>
          <a:p>
            <a:r>
              <a:rPr lang="en-US" dirty="0" smtClean="0"/>
              <a:t>Sample Problem 15.2</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66407055"/>
              </p:ext>
            </p:extLst>
          </p:nvPr>
        </p:nvGraphicFramePr>
        <p:xfrm>
          <a:off x="1066800" y="4572000"/>
          <a:ext cx="3130739" cy="533400"/>
        </p:xfrm>
        <a:graphic>
          <a:graphicData uri="http://schemas.openxmlformats.org/presentationml/2006/ole">
            <mc:AlternateContent xmlns:mc="http://schemas.openxmlformats.org/markup-compatibility/2006">
              <mc:Choice xmlns:v="urn:schemas-microsoft-com:vml" Requires="v">
                <p:oleObj spid="_x0000_s4110" name="Equation" r:id="rId3" imgW="2476440" imgH="431640" progId="Equation.DSMT4">
                  <p:embed/>
                </p:oleObj>
              </mc:Choice>
              <mc:Fallback>
                <p:oleObj name="Equation" r:id="rId3" imgW="2476440" imgH="431640" progId="Equation.DSMT4">
                  <p:embed/>
                  <p:pic>
                    <p:nvPicPr>
                      <p:cNvPr id="0" name="Object 1"/>
                      <p:cNvPicPr>
                        <a:picLocks noChangeAspect="1" noChangeArrowheads="1"/>
                      </p:cNvPicPr>
                      <p:nvPr/>
                    </p:nvPicPr>
                    <p:blipFill>
                      <a:blip r:embed="rId4"/>
                      <a:srcRect/>
                      <a:stretch>
                        <a:fillRect/>
                      </a:stretch>
                    </p:blipFill>
                    <p:spPr bwMode="auto">
                      <a:xfrm>
                        <a:off x="1066800" y="4572000"/>
                        <a:ext cx="3130739" cy="5334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174577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381000"/>
                <a:ext cx="8839200" cy="6172200"/>
              </a:xfrm>
            </p:spPr>
            <p:txBody>
              <a:bodyPr>
                <a:normAutofit/>
              </a:bodyPr>
              <a:lstStyle/>
              <a:p>
                <a:r>
                  <a:rPr lang="en-US" dirty="0" smtClean="0"/>
                  <a:t>Spot prices of foreign currency were described as following a random walk, where </a:t>
                </a:r>
                <a:r>
                  <a:rPr lang="en-US" dirty="0"/>
                  <a:t>m</a:t>
                </a:r>
                <a:r>
                  <a:rPr lang="en-US" dirty="0" smtClean="0"/>
                  <a:t>oney incorporates anticipations of its future value into its current value, an example is how the future stock prices and dividend estimates are reflected in today’s stock price.</a:t>
                </a:r>
              </a:p>
              <a:p>
                <a:r>
                  <a:rPr lang="en-US" dirty="0" smtClean="0"/>
                  <a:t>Using this rational-expectations hypothesis and momentarily assuming no inventory costs:</a:t>
                </a: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𝑡</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𝑆</m:t>
                              </m:r>
                            </m:e>
                            <m:sub>
                              <m:r>
                                <a:rPr lang="en-US" b="0" i="1" smtClean="0">
                                  <a:latin typeface="Cambria Math"/>
                                </a:rPr>
                                <m:t>𝑇</m:t>
                              </m:r>
                            </m:sub>
                          </m:sSub>
                        </m:e>
                      </m:d>
                    </m:oMath>
                  </m:oMathPara>
                </a14:m>
                <a:endParaRPr lang="en-US" b="0" dirty="0" smtClean="0"/>
              </a:p>
              <a:p>
                <a:pPr marL="0" indent="0">
                  <a:buNone/>
                </a:pPr>
                <a:r>
                  <a:rPr lang="en-US" dirty="0" smtClean="0"/>
                  <a:t>or, today’s price reflects the expected price for the foreign currency at time </a:t>
                </a:r>
                <a:r>
                  <a:rPr lang="en-US" i="1" dirty="0" smtClean="0"/>
                  <a:t>T</a:t>
                </a:r>
                <a:r>
                  <a:rPr lang="en-US" dirty="0" smtClean="0"/>
                  <a:t>.</a:t>
                </a:r>
              </a:p>
              <a:p>
                <a:r>
                  <a:rPr lang="en-US" dirty="0" smtClean="0"/>
                  <a:t>Equation (15.2) can be reversed:</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𝑇</m:t>
                              </m:r>
                            </m:sub>
                          </m:sSub>
                        </m:e>
                      </m:d>
                      <m:r>
                        <a:rPr lang="en-US" b="0" i="0" smtClean="0">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oMath>
                  </m:oMathPara>
                </a14:m>
                <a:endParaRPr lang="en-US" dirty="0" smtClean="0"/>
              </a:p>
              <a:p>
                <a:r>
                  <a:rPr lang="en-US" dirty="0" smtClean="0"/>
                  <a:t>Hence, the best estimate for the spot price at some future point in time </a:t>
                </a:r>
                <a:r>
                  <a:rPr lang="en-US" i="1" dirty="0" smtClean="0"/>
                  <a:t>T</a:t>
                </a:r>
                <a:r>
                  <a:rPr lang="en-US" dirty="0" smtClean="0"/>
                  <a:t> is the current spot price of the currency. </a:t>
                </a:r>
              </a:p>
              <a:p>
                <a:r>
                  <a:rPr lang="en-US" dirty="0" smtClean="0"/>
                  <a:t>Since the currency-futures price at time </a:t>
                </a:r>
                <a:r>
                  <a:rPr lang="en-US" i="1" dirty="0" smtClean="0"/>
                  <a:t>t</a:t>
                </a:r>
                <a:r>
                  <a:rPr lang="en-US" dirty="0" smtClean="0"/>
                  <a:t> for a contract maturing at time </a:t>
                </a:r>
                <a:r>
                  <a:rPr lang="en-US" i="1" dirty="0" smtClean="0"/>
                  <a:t>T</a:t>
                </a:r>
                <a:r>
                  <a:rPr lang="en-US" dirty="0" smtClean="0"/>
                  <a:t> reflects the expected spot price for the foreign currency at time </a:t>
                </a:r>
                <a:r>
                  <a:rPr lang="en-US" i="1" dirty="0" smtClean="0"/>
                  <a:t>T</a:t>
                </a:r>
                <a:r>
                  <a:rPr lang="en-US" dirty="0" smtClean="0"/>
                  <a:t>:</a:t>
                </a:r>
              </a:p>
              <a:p>
                <a:pPr marL="0" indent="0" algn="ctr">
                  <a:buNone/>
                </a:pP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𝑡</m:t>
                        </m:r>
                      </m:sub>
                    </m:sSub>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𝑇</m:t>
                            </m:r>
                          </m:sub>
                        </m:sSub>
                      </m:e>
                    </m:d>
                  </m:oMath>
                </a14:m>
                <a:r>
                  <a:rPr lang="en-US" dirty="0" smtClean="0"/>
                  <a:t>,                                or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t>=</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endParaRPr lang="en-US" dirty="0"/>
              </a:p>
              <a:p>
                <a:r>
                  <a:rPr lang="en-US" dirty="0" smtClean="0"/>
                  <a:t>Without carrying costs, the current futures price = current spot price for any foreign currency.</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381000"/>
                <a:ext cx="8839200" cy="6172200"/>
              </a:xfrm>
              <a:blipFill rotWithShape="1">
                <a:blip r:embed="rId2"/>
                <a:stretch>
                  <a:fillRect l="-690" t="-395" r="-1310" b="-79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4175234" y="2567809"/>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(15.2)</a:t>
            </a:r>
          </a:p>
        </p:txBody>
      </p:sp>
      <p:sp>
        <p:nvSpPr>
          <p:cNvPr id="7" name="TextBox 6"/>
          <p:cNvSpPr txBox="1"/>
          <p:nvPr/>
        </p:nvSpPr>
        <p:spPr>
          <a:xfrm>
            <a:off x="4175234" y="3692416"/>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(15.3)</a:t>
            </a:r>
          </a:p>
        </p:txBody>
      </p:sp>
      <p:sp>
        <p:nvSpPr>
          <p:cNvPr id="8" name="TextBox 7"/>
          <p:cNvSpPr txBox="1"/>
          <p:nvPr/>
        </p:nvSpPr>
        <p:spPr>
          <a:xfrm>
            <a:off x="2803634" y="5493627"/>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383511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5410200"/>
          </a:xfrm>
        </p:spPr>
        <p:txBody>
          <a:bodyPr>
            <a:normAutofit/>
          </a:bodyPr>
          <a:lstStyle/>
          <a:p>
            <a:r>
              <a:rPr lang="en-US" dirty="0" smtClean="0"/>
              <a:t>Transactions and closing position value:</a:t>
            </a:r>
          </a:p>
          <a:p>
            <a:pPr marL="0" indent="0">
              <a:buNone/>
            </a:pPr>
            <a:r>
              <a:rPr lang="en-US" dirty="0"/>
              <a:t>January 1, 1989</a:t>
            </a:r>
          </a:p>
          <a:p>
            <a:pPr marL="0" indent="0">
              <a:buNone/>
            </a:pPr>
            <a:r>
              <a:rPr lang="en-US" dirty="0"/>
              <a:t>	Buy $1.3 million worth of pounds.</a:t>
            </a:r>
          </a:p>
          <a:p>
            <a:pPr marL="0" indent="0">
              <a:buNone/>
            </a:pPr>
            <a:r>
              <a:rPr lang="en-US" dirty="0"/>
              <a:t>	Invest proceeds at 10-% British rate.</a:t>
            </a:r>
          </a:p>
          <a:p>
            <a:pPr marL="0" indent="0">
              <a:buNone/>
            </a:pPr>
            <a:r>
              <a:rPr lang="en-US" dirty="0"/>
              <a:t>	Sell </a:t>
            </a:r>
            <a:r>
              <a:rPr lang="ar-SA" dirty="0"/>
              <a:t>￡</a:t>
            </a:r>
            <a:r>
              <a:rPr lang="en-US" dirty="0"/>
              <a:t>1 million worth of futures at $1.33.</a:t>
            </a:r>
          </a:p>
          <a:p>
            <a:pPr marL="0" indent="0">
              <a:buNone/>
            </a:pPr>
            <a:r>
              <a:rPr lang="en-US" dirty="0"/>
              <a:t>January 1, 1990</a:t>
            </a:r>
          </a:p>
          <a:p>
            <a:pPr marL="0" indent="0">
              <a:buNone/>
            </a:pPr>
            <a:r>
              <a:rPr lang="en-US" dirty="0"/>
              <a:t>	Proceeds from earned interest			</a:t>
            </a:r>
            <a:r>
              <a:rPr lang="en-US" dirty="0" smtClean="0"/>
              <a:t>$</a:t>
            </a:r>
            <a:r>
              <a:rPr lang="en-US" dirty="0"/>
              <a:t>150,000</a:t>
            </a:r>
          </a:p>
          <a:p>
            <a:pPr marL="0" indent="0">
              <a:buNone/>
            </a:pPr>
            <a:r>
              <a:rPr lang="en-US" dirty="0"/>
              <a:t>	Deliver </a:t>
            </a:r>
            <a:r>
              <a:rPr lang="ar-SA" dirty="0"/>
              <a:t>￡</a:t>
            </a:r>
            <a:r>
              <a:rPr lang="en-US" dirty="0"/>
              <a:t>1 million against short futures</a:t>
            </a:r>
          </a:p>
          <a:p>
            <a:pPr marL="0" indent="0">
              <a:buNone/>
            </a:pPr>
            <a:r>
              <a:rPr lang="en-US" dirty="0"/>
              <a:t>		Position at $1.33/</a:t>
            </a:r>
            <a:r>
              <a:rPr lang="ar-SA" dirty="0"/>
              <a:t>￡</a:t>
            </a:r>
            <a:r>
              <a:rPr lang="en-US" dirty="0"/>
              <a:t>1.00		</a:t>
            </a:r>
            <a:r>
              <a:rPr lang="en-US" dirty="0" smtClean="0"/>
              <a:t>$</a:t>
            </a:r>
            <a:r>
              <a:rPr lang="en-US" dirty="0"/>
              <a:t>1,330,000</a:t>
            </a:r>
          </a:p>
          <a:p>
            <a:pPr marL="0" indent="0">
              <a:buNone/>
            </a:pPr>
            <a:r>
              <a:rPr lang="en-US" dirty="0"/>
              <a:t>	Gross </a:t>
            </a:r>
            <a:r>
              <a:rPr lang="en-US" dirty="0" smtClean="0"/>
              <a:t>revenue</a:t>
            </a:r>
            <a:r>
              <a:rPr lang="en-US" dirty="0"/>
              <a:t>			</a:t>
            </a:r>
            <a:r>
              <a:rPr lang="en-US" dirty="0" smtClean="0"/>
              <a:t>	</a:t>
            </a:r>
            <a:r>
              <a:rPr lang="en-US" dirty="0"/>
              <a:t>	$1,460,000</a:t>
            </a:r>
          </a:p>
          <a:p>
            <a:pPr marL="0" indent="0">
              <a:buNone/>
            </a:pPr>
            <a:r>
              <a:rPr lang="en-US" dirty="0"/>
              <a:t>	Less initial investment 				$1,300,000</a:t>
            </a:r>
          </a:p>
          <a:p>
            <a:pPr marL="0" indent="0">
              <a:buNone/>
            </a:pPr>
            <a:r>
              <a:rPr lang="en-US" dirty="0"/>
              <a:t>Net profit 						$160,000</a:t>
            </a:r>
          </a:p>
          <a:p>
            <a:pPr marL="0" indent="0">
              <a:buNone/>
            </a:pPr>
            <a:r>
              <a:rPr lang="en-US" dirty="0"/>
              <a:t>Annual return						   12.3%</a:t>
            </a:r>
          </a:p>
          <a:p>
            <a:endParaRPr lang="en-US" dirty="0"/>
          </a:p>
          <a:p>
            <a:endParaRPr lang="en-US" dirty="0"/>
          </a:p>
        </p:txBody>
      </p:sp>
      <p:sp>
        <p:nvSpPr>
          <p:cNvPr id="3" name="Title 2"/>
          <p:cNvSpPr>
            <a:spLocks noGrp="1"/>
          </p:cNvSpPr>
          <p:nvPr>
            <p:ph type="title"/>
          </p:nvPr>
        </p:nvSpPr>
        <p:spPr>
          <a:xfrm>
            <a:off x="457200" y="304800"/>
            <a:ext cx="8229600" cy="639763"/>
          </a:xfrm>
        </p:spPr>
        <p:txBody>
          <a:bodyPr/>
          <a:lstStyle/>
          <a:p>
            <a:r>
              <a:rPr lang="en-US" dirty="0" smtClean="0"/>
              <a:t>Sample Problem 15.3</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171175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0"/>
                <a:ext cx="8305800" cy="5867400"/>
              </a:xfrm>
            </p:spPr>
            <p:txBody>
              <a:bodyPr>
                <a:normAutofit/>
              </a:bodyPr>
              <a:lstStyle/>
              <a:p>
                <a:r>
                  <a:rPr lang="en-US" dirty="0" smtClean="0"/>
                  <a:t>From all these transactions the investor earns an annualized return of 12.3% on the original investment of $1.3 million.</a:t>
                </a:r>
              </a:p>
              <a:p>
                <a:r>
                  <a:rPr lang="en-US" dirty="0" smtClean="0"/>
                  <a:t>This return is composed of the interest earned on the riskless British-government security and the 0.03 difference in spot and one-year futures prices for the pound (i.e., the investor sold the pound at $1.33 but only paid </a:t>
                </a:r>
              </a:p>
              <a:p>
                <a:pPr marL="0" indent="0">
                  <a:buNone/>
                </a:pPr>
                <a:r>
                  <a:rPr lang="en-US" dirty="0"/>
                  <a:t>$</a:t>
                </a:r>
                <a:r>
                  <a:rPr lang="en-US" dirty="0" smtClean="0"/>
                  <a:t>1.30).</a:t>
                </a:r>
              </a:p>
              <a:p>
                <a:r>
                  <a:rPr lang="en-US" dirty="0" smtClean="0"/>
                  <a:t>If the investor can borrow U.S. dollars at a rate less than 12.3%, then a riskless arbitrage opportunity is available.</a:t>
                </a:r>
              </a:p>
              <a:p>
                <a:r>
                  <a:rPr lang="en-US" dirty="0" smtClean="0"/>
                  <a:t>All pressures discussed in this problem will continue until the arbitrage opportunity has dissipated, which is when:</a:t>
                </a:r>
              </a:p>
              <a:p>
                <a:pPr marL="0" indent="0" algn="ctr">
                  <a:buNone/>
                </a:pPr>
                <a:endParaRPr lang="en-US" dirty="0" smtClean="0"/>
              </a:p>
              <a:p>
                <a:pPr marL="0" indent="0" algn="ctr">
                  <a:buNone/>
                </a:pP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d>
                      <m:dPr>
                        <m:ctrlPr>
                          <a:rPr lang="en-US" i="1">
                            <a:latin typeface="Cambria Math"/>
                          </a:rPr>
                        </m:ctrlPr>
                      </m:dPr>
                      <m:e>
                        <m:r>
                          <a:rPr lang="en-US">
                            <a:latin typeface="Cambria Math"/>
                          </a:rPr>
                          <m:t>1+</m:t>
                        </m:r>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e>
                    </m:d>
                  </m:oMath>
                </a14:m>
                <a:r>
                  <a:rPr lang="en-US" dirty="0" smtClean="0"/>
                  <a:t>=</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d>
                      <m:dPr>
                        <m:ctrlPr>
                          <a:rPr lang="en-US" i="1">
                            <a:latin typeface="Cambria Math"/>
                          </a:rPr>
                        </m:ctrlPr>
                      </m:dPr>
                      <m:e>
                        <m:r>
                          <a:rPr lang="en-US">
                            <a:latin typeface="Cambria Math"/>
                          </a:rPr>
                          <m:t>1+</m:t>
                        </m:r>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e>
                    </m:d>
                  </m:oMath>
                </a14:m>
                <a:endParaRPr lang="en-US" dirty="0" smtClean="0"/>
              </a:p>
              <a:p>
                <a:pPr marL="0" indent="0" algn="ctr">
                  <a:buNone/>
                </a:pPr>
                <a:endParaRPr lang="en-US" dirty="0" smtClean="0"/>
              </a:p>
              <a:p>
                <a14:m>
                  <m:oMath xmlns:m="http://schemas.openxmlformats.org/officeDocument/2006/math">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r>
                      <a:rPr lang="en-US" b="0" i="0" smtClean="0">
                        <a:latin typeface="Cambria Math"/>
                      </a:rPr>
                      <m:t> </m:t>
                    </m:r>
                    <m:r>
                      <m:rPr>
                        <m:sty m:val="p"/>
                      </m:rPr>
                      <a:rPr lang="en-US" b="0" i="0" smtClean="0">
                        <a:latin typeface="Cambria Math"/>
                      </a:rPr>
                      <m:t>and</m:t>
                    </m:r>
                    <m:sSubSup>
                      <m:sSubSupPr>
                        <m:ctrlPr>
                          <a:rPr lang="en-US" i="1">
                            <a:latin typeface="Cambria Math"/>
                          </a:rPr>
                        </m:ctrlPr>
                      </m:sSubSupPr>
                      <m:e>
                        <m:r>
                          <a:rPr lang="en-US" b="0" i="0" smtClean="0">
                            <a:latin typeface="Cambria Math"/>
                          </a:rPr>
                          <m:t> </m:t>
                        </m:r>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oMath>
                </a14:m>
                <a:r>
                  <a:rPr lang="en-US" dirty="0" smtClean="0"/>
                  <a:t> interest rates on securities with the same maturity as the futures contract (in this case, one year).</a:t>
                </a:r>
                <a:endParaRPr lang="en-US" dirty="0"/>
              </a:p>
              <a:p>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867400"/>
              </a:xfrm>
              <a:blipFill rotWithShape="1">
                <a:blip r:embed="rId2"/>
                <a:stretch>
                  <a:fillRect l="-808" t="-415"/>
                </a:stretch>
              </a:blipFill>
            </p:spPr>
            <p:txBody>
              <a:bodyPr/>
              <a:lstStyle/>
              <a:p>
                <a:r>
                  <a:rPr lang="en-US">
                    <a:noFill/>
                  </a:rPr>
                  <a:t> </a:t>
                </a:r>
              </a:p>
            </p:txBody>
          </p:sp>
        </mc:Fallback>
      </mc:AlternateContent>
      <p:sp>
        <p:nvSpPr>
          <p:cNvPr id="4" name="TextBox 3"/>
          <p:cNvSpPr txBox="1"/>
          <p:nvPr/>
        </p:nvSpPr>
        <p:spPr>
          <a:xfrm>
            <a:off x="5334000" y="4652141"/>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414952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05800" cy="4952999"/>
          </a:xfrm>
        </p:spPr>
        <p:txBody>
          <a:bodyPr>
            <a:normAutofit/>
          </a:bodyPr>
          <a:lstStyle/>
          <a:p>
            <a:r>
              <a:rPr lang="en-US" i="1" dirty="0"/>
              <a:t>15.1 COMMODITY FUTURES</a:t>
            </a:r>
            <a:endParaRPr lang="en-US" dirty="0"/>
          </a:p>
          <a:p>
            <a:r>
              <a:rPr lang="en-US" i="1" dirty="0"/>
              <a:t>15.2 FUTURES QUOTATIONS</a:t>
            </a:r>
            <a:endParaRPr lang="en-US" dirty="0"/>
          </a:p>
          <a:p>
            <a:r>
              <a:rPr lang="en-US" i="1" dirty="0"/>
              <a:t>15.3 FINANCIAL FUTURES</a:t>
            </a:r>
            <a:endParaRPr lang="en-US" dirty="0"/>
          </a:p>
          <a:p>
            <a:r>
              <a:rPr lang="en-US" i="1" dirty="0"/>
              <a:t>15.3.1 Currency Futures</a:t>
            </a:r>
            <a:endParaRPr lang="en-US" dirty="0"/>
          </a:p>
          <a:p>
            <a:r>
              <a:rPr lang="en-US" dirty="0"/>
              <a:t>15.3.1.1Evolution		</a:t>
            </a:r>
          </a:p>
          <a:p>
            <a:r>
              <a:rPr lang="en-US" dirty="0"/>
              <a:t>15.3.1.2 Advantages		</a:t>
            </a:r>
          </a:p>
          <a:p>
            <a:r>
              <a:rPr lang="en-US" dirty="0"/>
              <a:t>15.3.1.3 Pricing Currency </a:t>
            </a:r>
            <a:r>
              <a:rPr lang="en-US" dirty="0" smtClean="0"/>
              <a:t>Futures</a:t>
            </a:r>
          </a:p>
          <a:p>
            <a:r>
              <a:rPr lang="en-US" i="1" dirty="0"/>
              <a:t>15.3.2 The Traditional Theory of International Parity</a:t>
            </a:r>
            <a:endParaRPr lang="en-US" dirty="0"/>
          </a:p>
          <a:p>
            <a:r>
              <a:rPr lang="en-US" dirty="0"/>
              <a:t>15.3.2.1 Interest-Rate Parity		</a:t>
            </a:r>
          </a:p>
          <a:p>
            <a:r>
              <a:rPr lang="en-US" dirty="0"/>
              <a:t>15.3.2.2 Purchasing-Power Parity		</a:t>
            </a:r>
          </a:p>
          <a:p>
            <a:r>
              <a:rPr lang="en-US" dirty="0"/>
              <a:t>15.3.2.3 </a:t>
            </a:r>
            <a:r>
              <a:rPr lang="en-US" dirty="0" err="1"/>
              <a:t>Fisherian</a:t>
            </a:r>
            <a:r>
              <a:rPr lang="en-US" dirty="0"/>
              <a:t> Relation</a:t>
            </a:r>
          </a:p>
          <a:p>
            <a:r>
              <a:rPr lang="en-US" dirty="0"/>
              <a:t>15.3.2.4 Forward </a:t>
            </a:r>
            <a:r>
              <a:rPr lang="en-US" dirty="0" smtClean="0"/>
              <a:t>Parity</a:t>
            </a:r>
            <a:endParaRPr lang="en-US" dirty="0"/>
          </a:p>
        </p:txBody>
      </p:sp>
      <p:sp>
        <p:nvSpPr>
          <p:cNvPr id="4" name="Title 3"/>
          <p:cNvSpPr>
            <a:spLocks noGrp="1"/>
          </p:cNvSpPr>
          <p:nvPr>
            <p:ph type="title"/>
          </p:nvPr>
        </p:nvSpPr>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0638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1"/>
                <a:ext cx="8305800" cy="4495800"/>
              </a:xfrm>
            </p:spPr>
            <p:txBody>
              <a:bodyPr/>
              <a:lstStyle/>
              <a:p>
                <a:r>
                  <a:rPr lang="en-US" dirty="0" smtClean="0"/>
                  <a:t>Rearrange Equation (15.6) to solve for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t> the futures price for a one-year contract on British pounds, we have </a:t>
                </a:r>
              </a:p>
              <a:p>
                <a:pPr marL="0" indent="0" algn="ctr">
                  <a:buNone/>
                </a:pPr>
                <a:endParaRPr lang="en-US" dirty="0" smtClean="0"/>
              </a:p>
              <a:p>
                <a:pPr marL="0" indent="0" algn="ctr">
                  <a:buNone/>
                </a:pP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t> =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f>
                      <m:fPr>
                        <m:ctrlPr>
                          <a:rPr lang="en-US" i="1">
                            <a:latin typeface="Cambria Math"/>
                          </a:rPr>
                        </m:ctrlPr>
                      </m:fPr>
                      <m:num>
                        <m:d>
                          <m:dPr>
                            <m:ctrlPr>
                              <a:rPr lang="en-US" i="1">
                                <a:latin typeface="Cambria Math"/>
                              </a:rPr>
                            </m:ctrlPr>
                          </m:dPr>
                          <m:e>
                            <m:r>
                              <a:rPr lang="en-US">
                                <a:latin typeface="Cambria Math"/>
                              </a:rPr>
                              <m:t>1</m:t>
                            </m:r>
                            <m:r>
                              <a:rPr lang="en-US">
                                <a:latin typeface="Cambria Math"/>
                              </a:rPr>
                              <m:t>+</m:t>
                            </m:r>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e>
                        </m:d>
                      </m:num>
                      <m:den>
                        <m:d>
                          <m:dPr>
                            <m:ctrlPr>
                              <a:rPr lang="en-US" i="1">
                                <a:latin typeface="Cambria Math"/>
                              </a:rPr>
                            </m:ctrlPr>
                          </m:dPr>
                          <m:e>
                            <m:r>
                              <a:rPr lang="en-US">
                                <a:latin typeface="Cambria Math"/>
                              </a:rPr>
                              <m:t>1</m:t>
                            </m:r>
                            <m:r>
                              <a:rPr lang="en-US">
                                <a:latin typeface="Cambria Math"/>
                              </a:rPr>
                              <m:t>+</m:t>
                            </m:r>
                            <m:sSubSup>
                              <m:sSubSupPr>
                                <m:ctrlPr>
                                  <a:rPr lang="en-US" i="1">
                                    <a:latin typeface="Cambria Math"/>
                                  </a:rPr>
                                </m:ctrlPr>
                              </m:sSubSupPr>
                              <m:e>
                                <m:r>
                                  <a:rPr lang="en-US" i="1">
                                    <a:latin typeface="Cambria Math"/>
                                  </a:rPr>
                                  <m:t>𝑅</m:t>
                                </m:r>
                              </m:e>
                              <m:sub>
                                <m:r>
                                  <a:rPr lang="en-US" i="1">
                                    <a:latin typeface="Cambria Math"/>
                                  </a:rPr>
                                  <m:t>𝑡</m:t>
                                </m:r>
                                <m:r>
                                  <a:rPr lang="en-US">
                                    <a:latin typeface="Cambria Math"/>
                                  </a:rPr>
                                  <m:t>,</m:t>
                                </m:r>
                                <m:r>
                                  <a:rPr lang="en-US" i="1">
                                    <a:latin typeface="Cambria Math"/>
                                  </a:rPr>
                                  <m:t>𝑇</m:t>
                                </m:r>
                              </m:sub>
                              <m:sup>
                                <m:r>
                                  <a:rPr lang="en-US">
                                    <a:latin typeface="Cambria Math"/>
                                  </a:rPr>
                                  <m:t>£</m:t>
                                </m:r>
                              </m:sup>
                            </m:sSubSup>
                          </m:e>
                        </m:d>
                      </m:den>
                    </m:f>
                  </m:oMath>
                </a14:m>
                <a:endParaRPr lang="en-US" dirty="0" smtClean="0"/>
              </a:p>
              <a:p>
                <a:pPr marL="0" indent="0" algn="ctr">
                  <a:buNone/>
                </a:pPr>
                <a:endParaRPr lang="en-US" dirty="0"/>
              </a:p>
              <a:p>
                <a:r>
                  <a:rPr lang="en-US" dirty="0" smtClean="0"/>
                  <a:t>This is the interest-rate parity relationship from Equation (15.1).</a:t>
                </a:r>
              </a:p>
              <a:p>
                <a:r>
                  <a:rPr lang="en-US" dirty="0" smtClean="0"/>
                  <a:t>Thus, the equilibrium one-year futures price for British pounds that would eliminate the arbitrage opportunity in the example can be computed as</a:t>
                </a:r>
              </a:p>
              <a:p>
                <a:endParaRPr lang="en-US" dirty="0"/>
              </a:p>
              <a:p>
                <a:pPr marL="0" indent="0" algn="ctr">
                  <a:buNone/>
                </a:pP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t> = </a:t>
                </a:r>
                <a14:m>
                  <m:oMath xmlns:m="http://schemas.openxmlformats.org/officeDocument/2006/math">
                    <m:d>
                      <m:dPr>
                        <m:ctrlPr>
                          <a:rPr lang="en-US" i="1">
                            <a:latin typeface="Cambria Math"/>
                          </a:rPr>
                        </m:ctrlPr>
                      </m:dPr>
                      <m:e>
                        <m:r>
                          <a:rPr lang="en-US">
                            <a:latin typeface="Cambria Math"/>
                          </a:rPr>
                          <m:t>$</m:t>
                        </m:r>
                        <m:f>
                          <m:fPr>
                            <m:type m:val="lin"/>
                            <m:ctrlPr>
                              <a:rPr lang="en-US" i="1">
                                <a:latin typeface="Cambria Math"/>
                              </a:rPr>
                            </m:ctrlPr>
                          </m:fPr>
                          <m:num>
                            <m:r>
                              <a:rPr lang="en-US">
                                <a:latin typeface="Cambria Math"/>
                              </a:rPr>
                              <m:t>1</m:t>
                            </m:r>
                            <m:r>
                              <a:rPr lang="en-US">
                                <a:latin typeface="Cambria Math"/>
                              </a:rPr>
                              <m:t>.</m:t>
                            </m:r>
                            <m:r>
                              <a:rPr lang="en-US">
                                <a:latin typeface="Cambria Math"/>
                              </a:rPr>
                              <m:t>30</m:t>
                            </m:r>
                          </m:num>
                          <m:den>
                            <m:r>
                              <a:rPr lang="en-US">
                                <a:latin typeface="Cambria Math"/>
                              </a:rPr>
                              <m:t>£</m:t>
                            </m:r>
                          </m:den>
                        </m:f>
                      </m:e>
                    </m:d>
                    <m:d>
                      <m:dPr>
                        <m:ctrlPr>
                          <a:rPr lang="en-US" i="1">
                            <a:latin typeface="Cambria Math"/>
                          </a:rPr>
                        </m:ctrlPr>
                      </m:dPr>
                      <m:e>
                        <m:f>
                          <m:fPr>
                            <m:ctrlPr>
                              <a:rPr lang="en-US" i="1">
                                <a:latin typeface="Cambria Math"/>
                              </a:rPr>
                            </m:ctrlPr>
                          </m:fPr>
                          <m:num>
                            <m:r>
                              <a:rPr lang="en-US">
                                <a:latin typeface="Cambria Math"/>
                              </a:rPr>
                              <m:t>1</m:t>
                            </m:r>
                            <m:r>
                              <a:rPr lang="en-US">
                                <a:latin typeface="Cambria Math"/>
                              </a:rPr>
                              <m:t>+</m:t>
                            </m:r>
                            <m:r>
                              <a:rPr lang="en-US">
                                <a:latin typeface="Cambria Math"/>
                              </a:rPr>
                              <m:t>0</m:t>
                            </m:r>
                            <m:r>
                              <a:rPr lang="en-US">
                                <a:latin typeface="Cambria Math"/>
                              </a:rPr>
                              <m:t>.</m:t>
                            </m:r>
                            <m:r>
                              <a:rPr lang="en-US">
                                <a:latin typeface="Cambria Math"/>
                              </a:rPr>
                              <m:t>11</m:t>
                            </m:r>
                          </m:num>
                          <m:den>
                            <m:r>
                              <a:rPr lang="en-US">
                                <a:latin typeface="Cambria Math"/>
                              </a:rPr>
                              <m:t>1</m:t>
                            </m:r>
                            <m:r>
                              <a:rPr lang="en-US">
                                <a:latin typeface="Cambria Math"/>
                              </a:rPr>
                              <m:t>+</m:t>
                            </m:r>
                            <m:r>
                              <a:rPr lang="en-US">
                                <a:latin typeface="Cambria Math"/>
                              </a:rPr>
                              <m:t>0</m:t>
                            </m:r>
                            <m:r>
                              <a:rPr lang="en-US">
                                <a:latin typeface="Cambria Math"/>
                              </a:rPr>
                              <m:t>.</m:t>
                            </m:r>
                            <m:r>
                              <a:rPr lang="en-US">
                                <a:latin typeface="Cambria Math"/>
                              </a:rPr>
                              <m:t>10</m:t>
                            </m:r>
                          </m:den>
                        </m:f>
                      </m:e>
                    </m:d>
                  </m:oMath>
                </a14:m>
                <a:r>
                  <a:rPr lang="en-US" dirty="0" smtClean="0"/>
                  <a:t> = </a:t>
                </a:r>
                <a14:m>
                  <m:oMath xmlns:m="http://schemas.openxmlformats.org/officeDocument/2006/math">
                    <m:r>
                      <a:rPr lang="en-US">
                        <a:latin typeface="Cambria Math"/>
                      </a:rPr>
                      <m:t>$</m:t>
                    </m:r>
                    <m:f>
                      <m:fPr>
                        <m:type m:val="lin"/>
                        <m:ctrlPr>
                          <a:rPr lang="en-US" i="1">
                            <a:latin typeface="Cambria Math"/>
                          </a:rPr>
                        </m:ctrlPr>
                      </m:fPr>
                      <m:num>
                        <m:r>
                          <a:rPr lang="en-US">
                            <a:latin typeface="Cambria Math"/>
                          </a:rPr>
                          <m:t>1</m:t>
                        </m:r>
                        <m:r>
                          <a:rPr lang="en-US">
                            <a:latin typeface="Cambria Math"/>
                          </a:rPr>
                          <m:t>.</m:t>
                        </m:r>
                        <m:r>
                          <a:rPr lang="en-US">
                            <a:latin typeface="Cambria Math"/>
                          </a:rPr>
                          <m:t>3118</m:t>
                        </m:r>
                      </m:num>
                      <m:den>
                        <m:r>
                          <a:rPr lang="en-US">
                            <a:latin typeface="Cambria Math"/>
                          </a:rPr>
                          <m:t>£</m:t>
                        </m:r>
                      </m:den>
                    </m:f>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1"/>
                <a:ext cx="8305800" cy="4495800"/>
              </a:xfrm>
              <a:blipFill rotWithShape="1">
                <a:blip r:embed="rId2"/>
                <a:stretch>
                  <a:fillRect l="-147" t="-542"/>
                </a:stretch>
              </a:blipFill>
            </p:spPr>
            <p:txBody>
              <a:bodyPr/>
              <a:lstStyle/>
              <a:p>
                <a:r>
                  <a:rPr lang="en-US">
                    <a:noFill/>
                  </a:rPr>
                  <a:t> </a:t>
                </a:r>
              </a:p>
            </p:txBody>
          </p:sp>
        </mc:Fallback>
      </mc:AlternateContent>
      <p:sp>
        <p:nvSpPr>
          <p:cNvPr id="4" name="TextBox 3"/>
          <p:cNvSpPr txBox="1"/>
          <p:nvPr/>
        </p:nvSpPr>
        <p:spPr>
          <a:xfrm>
            <a:off x="5410200" y="1847850"/>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(15.7)</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400079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writings of Keynes, Cassel, and Irving Fisher implicitly require four conditions for international currency parity.</a:t>
            </a:r>
          </a:p>
          <a:p>
            <a:pPr marL="0" indent="0">
              <a:buNone/>
            </a:pPr>
            <a:endParaRPr lang="en-US" dirty="0"/>
          </a:p>
          <a:p>
            <a:pPr marL="457200" lvl="0" indent="-457200">
              <a:buFont typeface="+mj-lt"/>
              <a:buAutoNum type="arabicPeriod"/>
            </a:pPr>
            <a:r>
              <a:rPr lang="en-US" dirty="0"/>
              <a:t>Financial markets are perfect. There are no controls, transaction costs, taxes, and so on. </a:t>
            </a:r>
          </a:p>
          <a:p>
            <a:pPr marL="457200" lvl="0" indent="-457200">
              <a:buFont typeface="+mj-lt"/>
              <a:buAutoNum type="arabicPeriod"/>
            </a:pPr>
            <a:r>
              <a:rPr lang="en-US" dirty="0"/>
              <a:t>Goods markets are perfect. Shipment of goods anywhere in the world is costless.</a:t>
            </a:r>
          </a:p>
          <a:p>
            <a:pPr marL="457200" lvl="0" indent="-457200">
              <a:buFont typeface="+mj-lt"/>
              <a:buAutoNum type="arabicPeriod"/>
            </a:pPr>
            <a:r>
              <a:rPr lang="en-US" dirty="0"/>
              <a:t>There is a single consumption good common to everyone. </a:t>
            </a:r>
          </a:p>
          <a:p>
            <a:pPr marL="457200" lvl="0" indent="-457200">
              <a:buFont typeface="+mj-lt"/>
              <a:buAutoNum type="arabicPeriod"/>
            </a:pPr>
            <a:r>
              <a:rPr lang="en-US" dirty="0"/>
              <a:t>The future is known with certainty.</a:t>
            </a:r>
          </a:p>
          <a:p>
            <a:endParaRPr lang="en-US" dirty="0"/>
          </a:p>
        </p:txBody>
      </p:sp>
      <p:sp>
        <p:nvSpPr>
          <p:cNvPr id="3" name="Title 2"/>
          <p:cNvSpPr>
            <a:spLocks noGrp="1"/>
          </p:cNvSpPr>
          <p:nvPr>
            <p:ph type="title"/>
          </p:nvPr>
        </p:nvSpPr>
        <p:spPr>
          <a:xfrm>
            <a:off x="464400" y="579437"/>
            <a:ext cx="8229600" cy="639763"/>
          </a:xfrm>
        </p:spPr>
        <p:txBody>
          <a:bodyPr/>
          <a:lstStyle/>
          <a:p>
            <a:pPr algn="ctr"/>
            <a:r>
              <a:rPr lang="en-US" dirty="0" smtClean="0"/>
              <a:t>15.3.2 The Traditional Theory of International Party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18224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524000"/>
                <a:ext cx="8305800" cy="4800600"/>
              </a:xfrm>
            </p:spPr>
            <p:txBody>
              <a:bodyPr>
                <a:normAutofit fontScale="92500"/>
              </a:bodyPr>
              <a:lstStyle/>
              <a:p>
                <a:r>
                  <a:rPr lang="en-US" dirty="0" smtClean="0"/>
                  <a:t>For any two countries, the difference in their domestic interest rates must be equal to the forward exchange-rate differential:</a:t>
                </a:r>
              </a:p>
              <a:p>
                <a:pPr marL="0" indent="0" algn="ctr">
                  <a:buNone/>
                </a:pPr>
                <a:endParaRPr lang="en-US" dirty="0" smtClean="0"/>
              </a:p>
              <a:p>
                <a:pPr marL="0" indent="0" algn="ctr">
                  <a:buNone/>
                </a:pPr>
                <a14:m>
                  <m:oMath xmlns:m="http://schemas.openxmlformats.org/officeDocument/2006/math">
                    <m:f>
                      <m:fPr>
                        <m:ctrlPr>
                          <a:rPr lang="en-US" sz="2400" i="1">
                            <a:latin typeface="Cambria Math"/>
                          </a:rPr>
                        </m:ctrlPr>
                      </m:fPr>
                      <m:num>
                        <m:r>
                          <a:rPr lang="en-US" sz="2400">
                            <a:latin typeface="Cambria Math"/>
                          </a:rPr>
                          <m:t>1+</m:t>
                        </m:r>
                        <m:sSubSup>
                          <m:sSubSupPr>
                            <m:ctrlPr>
                              <a:rPr lang="en-US" sz="2400" i="1">
                                <a:latin typeface="Cambria Math"/>
                              </a:rPr>
                            </m:ctrlPr>
                          </m:sSubSupPr>
                          <m:e>
                            <m:r>
                              <a:rPr lang="en-US" sz="2400" i="1">
                                <a:latin typeface="Cambria Math"/>
                              </a:rPr>
                              <m:t>𝑅</m:t>
                            </m:r>
                          </m:e>
                          <m:sub>
                            <m:r>
                              <a:rPr lang="en-US" sz="2400" i="1">
                                <a:latin typeface="Cambria Math"/>
                              </a:rPr>
                              <m:t>𝑖</m:t>
                            </m:r>
                          </m:sub>
                          <m:sup>
                            <m:r>
                              <a:rPr lang="en-US" sz="2400" i="1">
                                <a:latin typeface="Cambria Math"/>
                              </a:rPr>
                              <m:t>𝑡</m:t>
                            </m:r>
                          </m:sup>
                        </m:sSubSup>
                      </m:num>
                      <m:den>
                        <m:r>
                          <a:rPr lang="en-US" sz="2400">
                            <a:latin typeface="Cambria Math"/>
                          </a:rPr>
                          <m:t>1+</m:t>
                        </m:r>
                        <m:sSubSup>
                          <m:sSubSupPr>
                            <m:ctrlPr>
                              <a:rPr lang="en-US" sz="2400" i="1">
                                <a:latin typeface="Cambria Math"/>
                              </a:rPr>
                            </m:ctrlPr>
                          </m:sSubSupPr>
                          <m:e>
                            <m:r>
                              <a:rPr lang="en-US" sz="2400" i="1">
                                <a:latin typeface="Cambria Math"/>
                              </a:rPr>
                              <m:t>𝑅</m:t>
                            </m:r>
                          </m:e>
                          <m:sub>
                            <m:r>
                              <a:rPr lang="en-US" sz="2400" i="1">
                                <a:latin typeface="Cambria Math"/>
                              </a:rPr>
                              <m:t>𝑗</m:t>
                            </m:r>
                          </m:sub>
                          <m:sup>
                            <m:r>
                              <a:rPr lang="en-US" sz="2400" i="1">
                                <a:latin typeface="Cambria Math"/>
                              </a:rPr>
                              <m:t>𝑡</m:t>
                            </m:r>
                          </m:sup>
                        </m:sSubSup>
                      </m:den>
                    </m:f>
                  </m:oMath>
                </a14:m>
                <a:r>
                  <a:rPr lang="en-US" sz="2400" dirty="0" smtClean="0"/>
                  <a:t> = </a:t>
                </a:r>
                <a14:m>
                  <m:oMath xmlns:m="http://schemas.openxmlformats.org/officeDocument/2006/math">
                    <m:f>
                      <m:fPr>
                        <m:ctrlPr>
                          <a:rPr lang="en-US" sz="2400" i="1">
                            <a:latin typeface="Cambria Math"/>
                          </a:rPr>
                        </m:ctrlPr>
                      </m:fPr>
                      <m:num>
                        <m:sSubSup>
                          <m:sSubSupPr>
                            <m:ctrlPr>
                              <a:rPr lang="en-US" sz="2400" i="1">
                                <a:latin typeface="Cambria Math"/>
                              </a:rPr>
                            </m:ctrlPr>
                          </m:sSubSupPr>
                          <m:e>
                            <m:r>
                              <a:rPr lang="en-US" sz="2400" i="1">
                                <a:latin typeface="Cambria Math"/>
                              </a:rPr>
                              <m:t>𝐹</m:t>
                            </m:r>
                          </m:e>
                          <m:sub>
                            <m:r>
                              <a:rPr lang="en-US" sz="2400" i="1">
                                <a:latin typeface="Cambria Math"/>
                              </a:rPr>
                              <m:t>𝑖𝑗</m:t>
                            </m:r>
                          </m:sub>
                          <m:sup>
                            <m:r>
                              <a:rPr lang="en-US" sz="2400" i="1">
                                <a:latin typeface="Cambria Math"/>
                              </a:rPr>
                              <m:t>𝑡</m:t>
                            </m:r>
                          </m:sup>
                        </m:sSubSup>
                      </m:num>
                      <m:den>
                        <m:sSubSup>
                          <m:sSubSupPr>
                            <m:ctrlPr>
                              <a:rPr lang="en-US" sz="2400" i="1">
                                <a:latin typeface="Cambria Math"/>
                              </a:rPr>
                            </m:ctrlPr>
                          </m:sSubSupPr>
                          <m:e>
                            <m:r>
                              <a:rPr lang="en-US" sz="2400" i="1">
                                <a:latin typeface="Cambria Math"/>
                              </a:rPr>
                              <m:t>𝑆</m:t>
                            </m:r>
                          </m:e>
                          <m:sub>
                            <m:r>
                              <a:rPr lang="en-US" sz="2400" i="1">
                                <a:latin typeface="Cambria Math"/>
                              </a:rPr>
                              <m:t>𝑖𝑗</m:t>
                            </m:r>
                          </m:sub>
                          <m:sup>
                            <m:r>
                              <a:rPr lang="en-US" sz="2400" i="1">
                                <a:latin typeface="Cambria Math"/>
                              </a:rPr>
                              <m:t>𝑡</m:t>
                            </m:r>
                          </m:sup>
                        </m:sSubSup>
                      </m:den>
                    </m:f>
                  </m:oMath>
                </a14:m>
                <a:endParaRPr lang="en-US" dirty="0" smtClean="0"/>
              </a:p>
              <a:p>
                <a:pPr marL="0" indent="0" algn="ctr">
                  <a:buNone/>
                </a:pPr>
                <a:endParaRPr lang="en-US" dirty="0"/>
              </a:p>
              <a:p>
                <a:r>
                  <a:rPr lang="en-US" dirty="0"/>
                  <a:t>w</a:t>
                </a:r>
                <a:r>
                  <a:rPr lang="en-US" dirty="0" smtClean="0"/>
                  <a:t>here</a:t>
                </a:r>
              </a:p>
              <a:p>
                <a:pPr marL="0" indent="0">
                  <a:buNone/>
                </a:pPr>
                <a:r>
                  <a:rPr lang="en-US" dirty="0" smtClean="0"/>
                  <a:t>	</a:t>
                </a:r>
                <a14:m>
                  <m:oMath xmlns:m="http://schemas.openxmlformats.org/officeDocument/2006/math">
                    <m:sSubSup>
                      <m:sSubSupPr>
                        <m:ctrlPr>
                          <a:rPr lang="en-US" i="1">
                            <a:latin typeface="Cambria Math"/>
                          </a:rPr>
                        </m:ctrlPr>
                      </m:sSubSupPr>
                      <m:e>
                        <m:r>
                          <a:rPr lang="en-US" i="1">
                            <a:latin typeface="Cambria Math"/>
                          </a:rPr>
                          <m:t>𝑅</m:t>
                        </m:r>
                      </m:e>
                      <m:sub>
                        <m:r>
                          <a:rPr lang="en-US" i="1">
                            <a:latin typeface="Cambria Math"/>
                          </a:rPr>
                          <m:t>𝑖</m:t>
                        </m:r>
                      </m:sub>
                      <m:sup>
                        <m:r>
                          <a:rPr lang="en-US" i="1">
                            <a:latin typeface="Cambria Math"/>
                          </a:rPr>
                          <m:t>𝑡</m:t>
                        </m:r>
                      </m:sup>
                    </m:sSubSup>
                    <m:r>
                      <a:rPr lang="en-US" b="0" i="0" smtClean="0">
                        <a:latin typeface="Cambria Math"/>
                      </a:rPr>
                      <m:t> </m:t>
                    </m:r>
                    <m:r>
                      <m:rPr>
                        <m:sty m:val="p"/>
                      </m:rPr>
                      <a:rPr lang="en-US" b="0" i="0" smtClean="0">
                        <a:latin typeface="Cambria Math"/>
                      </a:rPr>
                      <m:t>and</m:t>
                    </m:r>
                    <m:r>
                      <a:rPr lang="en-US" b="0" i="0" smtClean="0">
                        <a:latin typeface="Cambria Math"/>
                      </a:rPr>
                      <m:t> </m:t>
                    </m:r>
                    <m:sSubSup>
                      <m:sSubSupPr>
                        <m:ctrlPr>
                          <a:rPr lang="en-US" i="1">
                            <a:latin typeface="Cambria Math"/>
                          </a:rPr>
                        </m:ctrlPr>
                      </m:sSubSupPr>
                      <m:e>
                        <m:r>
                          <a:rPr lang="en-US" i="1">
                            <a:latin typeface="Cambria Math"/>
                          </a:rPr>
                          <m:t>𝑅</m:t>
                        </m:r>
                      </m:e>
                      <m:sub>
                        <m:r>
                          <a:rPr lang="en-US" i="1">
                            <a:latin typeface="Cambria Math"/>
                          </a:rPr>
                          <m:t>𝑗</m:t>
                        </m:r>
                      </m:sub>
                      <m:sup>
                        <m:r>
                          <a:rPr lang="en-US" i="1">
                            <a:latin typeface="Cambria Math"/>
                          </a:rPr>
                          <m:t>𝑡</m:t>
                        </m:r>
                      </m:sup>
                    </m:sSubSup>
                  </m:oMath>
                </a14:m>
                <a:r>
                  <a:rPr lang="en-US" dirty="0"/>
                  <a:t>= the interest rate for countries </a:t>
                </a:r>
                <a:r>
                  <a:rPr lang="en-US" i="1" dirty="0" err="1"/>
                  <a:t>i</a:t>
                </a:r>
                <a:r>
                  <a:rPr lang="en-US" dirty="0"/>
                  <a:t> and </a:t>
                </a:r>
                <a:r>
                  <a:rPr lang="en-US" i="1" dirty="0"/>
                  <a:t>j</a:t>
                </a:r>
                <a:r>
                  <a:rPr lang="en-US" dirty="0"/>
                  <a:t>, respectively, in time </a:t>
                </a:r>
                <a:r>
                  <a:rPr lang="en-US" i="1" dirty="0"/>
                  <a:t>t</a:t>
                </a:r>
                <a:r>
                  <a:rPr lang="en-US" dirty="0" smtClean="0"/>
                  <a:t>;</a:t>
                </a:r>
              </a:p>
              <a:p>
                <a:pPr marL="457200" lvl="1" indent="0">
                  <a:buNone/>
                </a:pPr>
                <a:r>
                  <a:rPr lang="en-US" dirty="0" smtClean="0"/>
                  <a:t>	</a:t>
                </a:r>
                <a14:m>
                  <m:oMath xmlns:m="http://schemas.openxmlformats.org/officeDocument/2006/math">
                    <m:sSubSup>
                      <m:sSubSupPr>
                        <m:ctrlPr>
                          <a:rPr lang="en-US" i="1">
                            <a:latin typeface="Cambria Math"/>
                          </a:rPr>
                        </m:ctrlPr>
                      </m:sSubSupPr>
                      <m:e>
                        <m:r>
                          <a:rPr lang="en-US" i="1">
                            <a:latin typeface="Cambria Math"/>
                          </a:rPr>
                          <m:t>𝐹</m:t>
                        </m:r>
                      </m:e>
                      <m:sub>
                        <m:r>
                          <a:rPr lang="en-US" i="1">
                            <a:latin typeface="Cambria Math"/>
                          </a:rPr>
                          <m:t>𝑖𝑗</m:t>
                        </m:r>
                      </m:sub>
                      <m:sup>
                        <m:r>
                          <a:rPr lang="en-US" i="1">
                            <a:latin typeface="Cambria Math"/>
                          </a:rPr>
                          <m:t>𝑡</m:t>
                        </m:r>
                      </m:sup>
                    </m:sSubSup>
                  </m:oMath>
                </a14:m>
                <a:r>
                  <a:rPr lang="en-US" dirty="0" smtClean="0"/>
                  <a:t> </a:t>
                </a:r>
                <a:r>
                  <a:rPr lang="en-US" dirty="0"/>
                  <a:t>= the forward exchange rate of currency </a:t>
                </a:r>
                <a:r>
                  <a:rPr lang="en-US" i="1" dirty="0" err="1"/>
                  <a:t>i</a:t>
                </a:r>
                <a:r>
                  <a:rPr lang="en-US" i="1" dirty="0"/>
                  <a:t> </a:t>
                </a:r>
                <a:r>
                  <a:rPr lang="en-US" dirty="0"/>
                  <a:t>in units of currency </a:t>
                </a:r>
                <a:r>
                  <a:rPr lang="en-US" i="1" dirty="0"/>
                  <a:t>j</a:t>
                </a:r>
                <a:r>
                  <a:rPr lang="en-US" dirty="0"/>
                  <a:t> quoted at time </a:t>
                </a:r>
                <a:r>
                  <a:rPr lang="en-US" i="1" dirty="0"/>
                  <a:t>t</a:t>
                </a:r>
                <a:r>
                  <a:rPr lang="en-US" dirty="0"/>
                  <a:t> for delivery at </a:t>
                </a:r>
                <a:r>
                  <a:rPr lang="en-US" i="1" dirty="0"/>
                  <a:t>t</a:t>
                </a:r>
                <a:r>
                  <a:rPr lang="en-US" dirty="0"/>
                  <a:t> + 1; </a:t>
                </a:r>
                <a:r>
                  <a:rPr lang="en-US" dirty="0" smtClean="0"/>
                  <a:t>and</a:t>
                </a:r>
              </a:p>
              <a:p>
                <a:pPr marL="457200" lvl="1" indent="0">
                  <a:buNone/>
                </a:pPr>
                <a:r>
                  <a:rPr lang="en-US" dirty="0"/>
                  <a:t>	</a:t>
                </a: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𝑖𝑗</m:t>
                        </m:r>
                      </m:sub>
                      <m:sup>
                        <m:r>
                          <a:rPr lang="en-US" i="1">
                            <a:latin typeface="Cambria Math"/>
                          </a:rPr>
                          <m:t>𝑡</m:t>
                        </m:r>
                      </m:sup>
                    </m:sSubSup>
                  </m:oMath>
                </a14:m>
                <a:r>
                  <a:rPr lang="en-US" dirty="0" smtClean="0"/>
                  <a:t> </a:t>
                </a:r>
                <a:r>
                  <a:rPr lang="en-US" dirty="0"/>
                  <a:t>= the spot exchange rate of currency </a:t>
                </a:r>
                <a:r>
                  <a:rPr lang="en-US" i="1" dirty="0" err="1"/>
                  <a:t>i</a:t>
                </a:r>
                <a:r>
                  <a:rPr lang="en-US" dirty="0"/>
                  <a:t> in units of currency </a:t>
                </a:r>
                <a:r>
                  <a:rPr lang="en-US" i="1" dirty="0"/>
                  <a:t>j</a:t>
                </a:r>
                <a:r>
                  <a:rPr lang="en-US" dirty="0"/>
                  <a:t> at time </a:t>
                </a:r>
                <a:r>
                  <a:rPr lang="en-US" i="1" dirty="0" smtClean="0"/>
                  <a:t>t</a:t>
                </a:r>
                <a:r>
                  <a:rPr lang="en-US" dirty="0" smtClean="0"/>
                  <a:t>.</a:t>
                </a:r>
                <a:endParaRPr lang="en-US" dirty="0"/>
              </a:p>
              <a:p>
                <a:pPr marL="288925" indent="-342900"/>
                <a:r>
                  <a:rPr lang="en-US" dirty="0" smtClean="0"/>
                  <a:t>Based on only the first assumption.</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524000"/>
                <a:ext cx="8305800" cy="4800600"/>
              </a:xfrm>
              <a:blipFill rotWithShape="1">
                <a:blip r:embed="rId2"/>
                <a:stretch>
                  <a:fillRect l="-147" t="-508" r="-66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15.3.2.1 Interest-Rate Parity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142198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600200"/>
                <a:ext cx="8305800" cy="3352800"/>
              </a:xfrm>
            </p:spPr>
            <p:txBody>
              <a:bodyPr/>
              <a:lstStyle/>
              <a:p>
                <a:r>
                  <a:rPr lang="en-US" dirty="0" smtClean="0"/>
                  <a:t>Based on first and third assumptions, the </a:t>
                </a:r>
                <a:r>
                  <a:rPr lang="en-US" b="1" dirty="0" smtClean="0"/>
                  <a:t>purchasing-power parity </a:t>
                </a:r>
                <a:r>
                  <a:rPr lang="en-US" dirty="0" smtClean="0"/>
                  <a:t>theorem says that a given currency has the same purchasing power in every country:</a:t>
                </a:r>
              </a:p>
              <a:p>
                <a:pPr marL="0" indent="0" algn="ctr">
                  <a:buNone/>
                </a:pPr>
                <a:endParaRPr lang="en-US" dirty="0" smtClean="0"/>
              </a:p>
              <a:p>
                <a:pPr marL="0" indent="0" algn="ctr">
                  <a:buNone/>
                </a:pPr>
                <a14:m>
                  <m:oMath xmlns:m="http://schemas.openxmlformats.org/officeDocument/2006/math">
                    <m:f>
                      <m:fPr>
                        <m:ctrlPr>
                          <a:rPr lang="en-US" sz="2400" i="1">
                            <a:latin typeface="Cambria Math"/>
                          </a:rPr>
                        </m:ctrlPr>
                      </m:fPr>
                      <m:num>
                        <m:sSubSup>
                          <m:sSubSupPr>
                            <m:ctrlPr>
                              <a:rPr lang="en-US" sz="2400" i="1">
                                <a:latin typeface="Cambria Math"/>
                              </a:rPr>
                            </m:ctrlPr>
                          </m:sSubSupPr>
                          <m:e>
                            <m:r>
                              <a:rPr lang="en-US" sz="2400" i="1">
                                <a:latin typeface="Cambria Math"/>
                              </a:rPr>
                              <m:t>𝑃</m:t>
                            </m:r>
                          </m:e>
                          <m:sub>
                            <m:r>
                              <a:rPr lang="en-US" sz="2400" i="1">
                                <a:latin typeface="Cambria Math"/>
                              </a:rPr>
                              <m:t>𝑖</m:t>
                            </m:r>
                          </m:sub>
                          <m:sup>
                            <m:r>
                              <a:rPr lang="en-US" sz="2400" i="1">
                                <a:latin typeface="Cambria Math"/>
                              </a:rPr>
                              <m:t>𝑡</m:t>
                            </m:r>
                          </m:sup>
                        </m:sSubSup>
                      </m:num>
                      <m:den>
                        <m:sSubSup>
                          <m:sSubSupPr>
                            <m:ctrlPr>
                              <a:rPr lang="en-US" sz="2400" i="1">
                                <a:latin typeface="Cambria Math"/>
                              </a:rPr>
                            </m:ctrlPr>
                          </m:sSubSupPr>
                          <m:e>
                            <m:r>
                              <a:rPr lang="en-US" sz="2400" i="1">
                                <a:latin typeface="Cambria Math"/>
                              </a:rPr>
                              <m:t>𝑃</m:t>
                            </m:r>
                          </m:e>
                          <m:sub>
                            <m:r>
                              <a:rPr lang="en-US" sz="2400" i="1">
                                <a:latin typeface="Cambria Math"/>
                              </a:rPr>
                              <m:t>𝑗</m:t>
                            </m:r>
                          </m:sub>
                          <m:sup>
                            <m:r>
                              <a:rPr lang="en-US" sz="2400" i="1">
                                <a:latin typeface="Cambria Math"/>
                              </a:rPr>
                              <m:t>𝑡</m:t>
                            </m:r>
                          </m:sup>
                        </m:sSubSup>
                      </m:den>
                    </m:f>
                  </m:oMath>
                </a14:m>
                <a:r>
                  <a:rPr lang="en-US" sz="2400" dirty="0" smtClean="0"/>
                  <a:t> = </a:t>
                </a:r>
                <a14:m>
                  <m:oMath xmlns:m="http://schemas.openxmlformats.org/officeDocument/2006/math">
                    <m:sSubSup>
                      <m:sSubSupPr>
                        <m:ctrlPr>
                          <a:rPr lang="en-US" sz="2400" i="1">
                            <a:latin typeface="Cambria Math"/>
                          </a:rPr>
                        </m:ctrlPr>
                      </m:sSubSupPr>
                      <m:e>
                        <m:r>
                          <a:rPr lang="en-US" sz="2400" i="1">
                            <a:latin typeface="Cambria Math"/>
                          </a:rPr>
                          <m:t>𝑆</m:t>
                        </m:r>
                      </m:e>
                      <m:sub>
                        <m:r>
                          <a:rPr lang="en-US" sz="2400" i="1">
                            <a:latin typeface="Cambria Math"/>
                          </a:rPr>
                          <m:t>𝑖𝑗</m:t>
                        </m:r>
                      </m:sub>
                      <m:sup>
                        <m:r>
                          <a:rPr lang="en-US" sz="2400" i="1">
                            <a:latin typeface="Cambria Math"/>
                          </a:rPr>
                          <m:t>𝑡</m:t>
                        </m:r>
                      </m:sup>
                    </m:sSubSup>
                  </m:oMath>
                </a14:m>
                <a:endParaRPr lang="en-US" dirty="0"/>
              </a:p>
              <a:p>
                <a:r>
                  <a:rPr lang="en-US" dirty="0"/>
                  <a:t>w</a:t>
                </a:r>
                <a:r>
                  <a:rPr lang="en-US" dirty="0" smtClean="0"/>
                  <a:t>here</a:t>
                </a:r>
              </a:p>
              <a:p>
                <a:pPr marL="457200" lvl="1" indent="0">
                  <a:buNone/>
                </a:pPr>
                <a:r>
                  <a:rPr lang="en-US" dirty="0" smtClean="0"/>
                  <a:t>	</a:t>
                </a: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𝑖𝑗</m:t>
                        </m:r>
                      </m:sub>
                      <m:sup>
                        <m:r>
                          <a:rPr lang="en-US" i="1">
                            <a:latin typeface="Cambria Math"/>
                          </a:rPr>
                          <m:t>𝑡</m:t>
                        </m:r>
                      </m:sup>
                    </m:sSubSup>
                  </m:oMath>
                </a14:m>
                <a:r>
                  <a:rPr lang="en-US" dirty="0"/>
                  <a:t>= the spot rate between countries </a:t>
                </a:r>
                <a:r>
                  <a:rPr lang="en-US" i="1" dirty="0" err="1"/>
                  <a:t>i</a:t>
                </a:r>
                <a:r>
                  <a:rPr lang="en-US" dirty="0"/>
                  <a:t> and </a:t>
                </a:r>
                <a:r>
                  <a:rPr lang="en-US" i="1" dirty="0"/>
                  <a:t>j</a:t>
                </a:r>
                <a:r>
                  <a:rPr lang="en-US" dirty="0"/>
                  <a:t> at time </a:t>
                </a:r>
                <a:r>
                  <a:rPr lang="en-US" i="1" dirty="0"/>
                  <a:t>t</a:t>
                </a:r>
                <a:r>
                  <a:rPr lang="en-US" dirty="0"/>
                  <a:t>; </a:t>
                </a:r>
                <a:r>
                  <a:rPr lang="en-US" dirty="0" smtClean="0"/>
                  <a:t>and</a:t>
                </a:r>
              </a:p>
              <a:p>
                <a:pPr marL="457200" lvl="1" indent="0">
                  <a:buNone/>
                </a:pPr>
                <a:r>
                  <a:rPr lang="en-US" dirty="0"/>
                  <a:t>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𝑖</m:t>
                        </m:r>
                      </m:sub>
                      <m:sup>
                        <m:r>
                          <a:rPr lang="en-US" i="1">
                            <a:latin typeface="Cambria Math"/>
                          </a:rPr>
                          <m:t>𝑡</m:t>
                        </m:r>
                      </m:sup>
                    </m:sSubSup>
                  </m:oMath>
                </a14:m>
                <a:r>
                  <a:rPr lang="en-US" dirty="0" smtClean="0"/>
                  <a:t> and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𝑗</m:t>
                        </m:r>
                      </m:sub>
                      <m:sup>
                        <m:r>
                          <a:rPr lang="en-US" i="1">
                            <a:latin typeface="Cambria Math"/>
                          </a:rPr>
                          <m:t>𝑡</m:t>
                        </m:r>
                      </m:sup>
                    </m:sSubSup>
                  </m:oMath>
                </a14:m>
                <a:r>
                  <a:rPr lang="en-US" dirty="0" smtClean="0"/>
                  <a:t> = </a:t>
                </a:r>
                <a:r>
                  <a:rPr lang="en-US" dirty="0"/>
                  <a:t>price level in countries </a:t>
                </a:r>
                <a:r>
                  <a:rPr lang="en-US" i="1" dirty="0" err="1"/>
                  <a:t>i</a:t>
                </a:r>
                <a:r>
                  <a:rPr lang="en-US" i="1" dirty="0"/>
                  <a:t> </a:t>
                </a:r>
                <a:r>
                  <a:rPr lang="en-US" dirty="0"/>
                  <a:t>and </a:t>
                </a:r>
                <a:r>
                  <a:rPr lang="en-US" i="1" dirty="0"/>
                  <a:t>j</a:t>
                </a:r>
                <a:r>
                  <a:rPr lang="en-US" dirty="0"/>
                  <a:t> at time </a:t>
                </a:r>
                <a:r>
                  <a:rPr lang="en-US" i="1" dirty="0"/>
                  <a:t>t</a:t>
                </a:r>
                <a:r>
                  <a:rPr lang="en-US" dirty="0"/>
                  <a:t>, </a:t>
                </a:r>
                <a:r>
                  <a:rPr lang="en-US" dirty="0" smtClean="0"/>
                  <a:t>respectively</a:t>
                </a:r>
                <a:r>
                  <a:rPr lang="en-US" dirty="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600200"/>
                <a:ext cx="8305800" cy="3352800"/>
              </a:xfrm>
              <a:blipFill rotWithShape="1">
                <a:blip r:embed="rId2"/>
                <a:stretch>
                  <a:fillRect l="-147" t="-72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15.3.2.2 Purchasing-Power Parity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295019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295400"/>
                <a:ext cx="8305800" cy="5334000"/>
              </a:xfrm>
            </p:spPr>
            <p:txBody>
              <a:bodyPr>
                <a:normAutofit/>
              </a:bodyPr>
              <a:lstStyle/>
              <a:p>
                <a:r>
                  <a:rPr lang="en-US" dirty="0" smtClean="0"/>
                  <a:t>Based on first, third, and fourth assumption, the </a:t>
                </a:r>
                <a:r>
                  <a:rPr lang="en-US" b="1" dirty="0" err="1" smtClean="0"/>
                  <a:t>Fisherian</a:t>
                </a:r>
                <a:r>
                  <a:rPr lang="en-US" b="1" dirty="0" smtClean="0"/>
                  <a:t> relation </a:t>
                </a:r>
                <a:r>
                  <a:rPr lang="en-US" dirty="0" smtClean="0"/>
                  <a:t> says that the nominal interest rate in every country will be equal to the real rate of interest plus the expected future inflation rate:</a:t>
                </a:r>
              </a:p>
              <a:p>
                <a:pPr marL="0" indent="0" algn="ctr">
                  <a:buNone/>
                </a:pPr>
                <a:endParaRPr lang="en-US" dirty="0" smtClean="0"/>
              </a:p>
              <a:p>
                <a:pPr marL="0" indent="0" algn="ctr">
                  <a:buNone/>
                </a:pPr>
                <a:r>
                  <a:rPr lang="en-US" dirty="0" smtClean="0"/>
                  <a:t>(</a:t>
                </a:r>
                <a:r>
                  <a:rPr lang="en-US" dirty="0"/>
                  <a:t>1 +</a:t>
                </a:r>
                <a14:m>
                  <m:oMath xmlns:m="http://schemas.openxmlformats.org/officeDocument/2006/math">
                    <m:r>
                      <a:rPr lang="en-US" b="0" i="0" smtClean="0">
                        <a:latin typeface="Cambria Math"/>
                      </a:rPr>
                      <m:t> </m:t>
                    </m:r>
                    <m:sSubSup>
                      <m:sSubSupPr>
                        <m:ctrlPr>
                          <a:rPr lang="en-US" i="1">
                            <a:latin typeface="Cambria Math"/>
                          </a:rPr>
                        </m:ctrlPr>
                      </m:sSubSupPr>
                      <m:e>
                        <m:r>
                          <a:rPr lang="en-US" i="1">
                            <a:latin typeface="Cambria Math"/>
                          </a:rPr>
                          <m:t>𝑅</m:t>
                        </m:r>
                      </m:e>
                      <m:sub>
                        <m:r>
                          <a:rPr lang="en-US" i="1">
                            <a:latin typeface="Cambria Math"/>
                          </a:rPr>
                          <m:t>𝑗</m:t>
                        </m:r>
                      </m:sub>
                      <m:sup>
                        <m:r>
                          <a:rPr lang="en-US" i="1">
                            <a:latin typeface="Cambria Math"/>
                          </a:rPr>
                          <m:t>𝑡</m:t>
                        </m:r>
                      </m:sup>
                    </m:sSubSup>
                  </m:oMath>
                </a14:m>
                <a:r>
                  <a:rPr lang="en-US" dirty="0"/>
                  <a:t> ) = (1 + </a:t>
                </a:r>
                <a14:m>
                  <m:oMath xmlns:m="http://schemas.openxmlformats.org/officeDocument/2006/math">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𝑡</m:t>
                        </m:r>
                      </m:sup>
                    </m:sSubSup>
                  </m:oMath>
                </a14:m>
                <a:r>
                  <a:rPr lang="en-US" dirty="0"/>
                  <a:t>)(1 + </a:t>
                </a:r>
                <a14:m>
                  <m:oMath xmlns:m="http://schemas.openxmlformats.org/officeDocument/2006/math">
                    <m:sSubSup>
                      <m:sSubSupPr>
                        <m:ctrlPr>
                          <a:rPr lang="en-US" i="1">
                            <a:latin typeface="Cambria Math"/>
                          </a:rPr>
                        </m:ctrlPr>
                      </m:sSubSupPr>
                      <m:e>
                        <m:r>
                          <a:rPr lang="en-US" i="1">
                            <a:latin typeface="Cambria Math"/>
                          </a:rPr>
                          <m:t>𝐼</m:t>
                        </m:r>
                      </m:e>
                      <m:sub>
                        <m:r>
                          <a:rPr lang="en-US" i="1">
                            <a:latin typeface="Cambria Math"/>
                          </a:rPr>
                          <m:t>𝑗</m:t>
                        </m:r>
                      </m:sub>
                      <m:sup>
                        <m:r>
                          <a:rPr lang="en-US" i="1">
                            <a:latin typeface="Cambria Math"/>
                          </a:rPr>
                          <m:t>𝑡</m:t>
                        </m:r>
                      </m:sup>
                    </m:sSubSup>
                  </m:oMath>
                </a14:m>
                <a:r>
                  <a:rPr lang="en-US" dirty="0" smtClean="0"/>
                  <a:t> ),</a:t>
                </a:r>
              </a:p>
              <a:p>
                <a:r>
                  <a:rPr lang="en-US" dirty="0"/>
                  <a:t>w</a:t>
                </a:r>
                <a:r>
                  <a:rPr lang="en-US" dirty="0" smtClean="0"/>
                  <a:t>here</a:t>
                </a:r>
              </a:p>
              <a:p>
                <a:pPr marL="457200" lvl="1" indent="0">
                  <a:buNone/>
                </a:pPr>
                <a:r>
                  <a:rPr lang="en-US" dirty="0" smtClean="0"/>
                  <a:t>	</a:t>
                </a:r>
                <a14:m>
                  <m:oMath xmlns:m="http://schemas.openxmlformats.org/officeDocument/2006/math">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𝑡</m:t>
                        </m:r>
                      </m:sup>
                    </m:sSubSup>
                  </m:oMath>
                </a14:m>
                <a:r>
                  <a:rPr lang="en-US" dirty="0" smtClean="0"/>
                  <a:t> </a:t>
                </a:r>
                <a:r>
                  <a:rPr lang="en-US" dirty="0"/>
                  <a:t>= the real rate of interest in country </a:t>
                </a:r>
                <a:r>
                  <a:rPr lang="en-US" i="1" dirty="0"/>
                  <a:t>j</a:t>
                </a:r>
                <a:r>
                  <a:rPr lang="en-US" dirty="0"/>
                  <a:t> at time </a:t>
                </a:r>
                <a:r>
                  <a:rPr lang="en-US" i="1" dirty="0"/>
                  <a:t>t</a:t>
                </a:r>
                <a:r>
                  <a:rPr lang="en-US" dirty="0"/>
                  <a:t>;</a:t>
                </a:r>
                <a:endParaRPr lang="en-US" dirty="0" smtClean="0"/>
              </a:p>
              <a:p>
                <a:pPr marL="457200" lvl="1" indent="0">
                  <a:buNone/>
                </a:pPr>
                <a:r>
                  <a:rPr lang="en-US" dirty="0" smtClean="0"/>
                  <a:t>	</a:t>
                </a:r>
                <a14:m>
                  <m:oMath xmlns:m="http://schemas.openxmlformats.org/officeDocument/2006/math">
                    <m:sSubSup>
                      <m:sSubSupPr>
                        <m:ctrlPr>
                          <a:rPr lang="en-US" i="1">
                            <a:latin typeface="Cambria Math"/>
                          </a:rPr>
                        </m:ctrlPr>
                      </m:sSubSupPr>
                      <m:e>
                        <m:r>
                          <a:rPr lang="en-US" i="1">
                            <a:latin typeface="Cambria Math"/>
                          </a:rPr>
                          <m:t>𝑅</m:t>
                        </m:r>
                      </m:e>
                      <m:sub>
                        <m:r>
                          <a:rPr lang="en-US" i="1">
                            <a:latin typeface="Cambria Math"/>
                          </a:rPr>
                          <m:t>𝑗</m:t>
                        </m:r>
                      </m:sub>
                      <m:sup>
                        <m:r>
                          <a:rPr lang="en-US" i="1">
                            <a:latin typeface="Cambria Math"/>
                          </a:rPr>
                          <m:t>𝑡</m:t>
                        </m:r>
                      </m:sup>
                    </m:sSubSup>
                    <m:r>
                      <a:rPr lang="en-US" b="0" i="1" smtClean="0">
                        <a:latin typeface="Cambria Math"/>
                      </a:rPr>
                      <m:t> </m:t>
                    </m:r>
                  </m:oMath>
                </a14:m>
                <a:r>
                  <a:rPr lang="en-US" dirty="0"/>
                  <a:t>= the nominal rate of interest at time </a:t>
                </a:r>
                <a:r>
                  <a:rPr lang="en-US" i="1" dirty="0"/>
                  <a:t>t</a:t>
                </a:r>
                <a:r>
                  <a:rPr lang="en-US" dirty="0"/>
                  <a:t>; </a:t>
                </a:r>
                <a:r>
                  <a:rPr lang="en-US" dirty="0" smtClean="0"/>
                  <a:t>and</a:t>
                </a:r>
              </a:p>
              <a:p>
                <a:pPr marL="457200" lvl="1" indent="0">
                  <a:buNone/>
                </a:pPr>
                <a:r>
                  <a:rPr lang="en-US" dirty="0"/>
                  <a:t>	</a:t>
                </a:r>
                <a14:m>
                  <m:oMath xmlns:m="http://schemas.openxmlformats.org/officeDocument/2006/math">
                    <m:sSubSup>
                      <m:sSubSupPr>
                        <m:ctrlPr>
                          <a:rPr lang="en-US" i="1">
                            <a:latin typeface="Cambria Math"/>
                          </a:rPr>
                        </m:ctrlPr>
                      </m:sSubSupPr>
                      <m:e>
                        <m:r>
                          <a:rPr lang="en-US" i="1">
                            <a:latin typeface="Cambria Math"/>
                          </a:rPr>
                          <m:t>𝐼</m:t>
                        </m:r>
                      </m:e>
                      <m:sub>
                        <m:r>
                          <a:rPr lang="en-US" i="1">
                            <a:latin typeface="Cambria Math"/>
                          </a:rPr>
                          <m:t>𝑗</m:t>
                        </m:r>
                      </m:sub>
                      <m:sup>
                        <m:r>
                          <a:rPr lang="en-US" i="1">
                            <a:latin typeface="Cambria Math"/>
                          </a:rPr>
                          <m:t>𝑡</m:t>
                        </m:r>
                      </m:sup>
                    </m:sSubSup>
                    <m:r>
                      <a:rPr lang="en-US" b="0" i="1" smtClean="0">
                        <a:latin typeface="Cambria Math"/>
                      </a:rPr>
                      <m:t> </m:t>
                    </m:r>
                  </m:oMath>
                </a14:m>
                <a:r>
                  <a:rPr lang="en-US" dirty="0"/>
                  <a:t>= the </a:t>
                </a:r>
                <a:r>
                  <a:rPr lang="en-US" dirty="0" smtClean="0"/>
                  <a:t>inflation </a:t>
                </a:r>
                <a:r>
                  <a:rPr lang="en-US" dirty="0"/>
                  <a:t>rate at time </a:t>
                </a:r>
                <a:r>
                  <a:rPr lang="en-US" i="1" dirty="0"/>
                  <a:t>t</a:t>
                </a:r>
                <a:r>
                  <a:rPr lang="en-US" dirty="0" smtClean="0"/>
                  <a:t>.</a:t>
                </a:r>
              </a:p>
              <a:p>
                <a:pPr marL="288925" indent="-342900"/>
                <a:endParaRPr lang="en-US" dirty="0" smtClean="0"/>
              </a:p>
              <a:p>
                <a:pPr marL="288925" indent="-342900"/>
                <a:r>
                  <a:rPr lang="en-US" dirty="0"/>
                  <a:t>T</a:t>
                </a:r>
                <a:r>
                  <a:rPr lang="en-US" dirty="0" smtClean="0"/>
                  <a:t>he </a:t>
                </a:r>
                <a:r>
                  <a:rPr lang="en-US" dirty="0"/>
                  <a:t>implication of this relationship is that if the real rate of interest is equal everywhere, then the inflation differential between countries is fully reflected in their nominal interest rates.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295400"/>
                <a:ext cx="8305800" cy="5334000"/>
              </a:xfrm>
              <a:blipFill rotWithShape="1">
                <a:blip r:embed="rId2"/>
                <a:stretch>
                  <a:fillRect l="-147" t="-457" r="-22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15.3.2.3 </a:t>
            </a:r>
            <a:r>
              <a:rPr lang="en-US" dirty="0" err="1" smtClean="0"/>
              <a:t>Fisherian</a:t>
            </a:r>
            <a:r>
              <a:rPr lang="en-US" dirty="0" smtClean="0"/>
              <a:t> Relation</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1975513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The forward exchange rate (</a:t>
                </a:r>
                <a14:m>
                  <m:oMath xmlns:m="http://schemas.openxmlformats.org/officeDocument/2006/math">
                    <m:sSubSup>
                      <m:sSubSupPr>
                        <m:ctrlPr>
                          <a:rPr lang="en-US" i="1">
                            <a:latin typeface="Cambria Math"/>
                          </a:rPr>
                        </m:ctrlPr>
                      </m:sSubSupPr>
                      <m:e>
                        <m:r>
                          <a:rPr lang="en-US" i="1">
                            <a:latin typeface="Cambria Math"/>
                          </a:rPr>
                          <m:t>𝐹</m:t>
                        </m:r>
                      </m:e>
                      <m:sub>
                        <m:r>
                          <a:rPr lang="en-US" i="1">
                            <a:latin typeface="Cambria Math"/>
                          </a:rPr>
                          <m:t>𝑖𝑗</m:t>
                        </m:r>
                      </m:sub>
                      <m:sup>
                        <m:r>
                          <a:rPr lang="en-US" i="1">
                            <a:latin typeface="Cambria Math"/>
                          </a:rPr>
                          <m:t>𝑡</m:t>
                        </m:r>
                      </m:sup>
                    </m:sSubSup>
                  </m:oMath>
                </a14:m>
                <a:r>
                  <a:rPr lang="en-US" dirty="0"/>
                  <a:t> ) must be equal to the spot exchange rate at some future point in time (</a:t>
                </a: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𝑖𝑗</m:t>
                        </m:r>
                      </m:sub>
                      <m:sup>
                        <m:r>
                          <a:rPr lang="en-US" i="1">
                            <a:latin typeface="Cambria Math"/>
                          </a:rPr>
                          <m:t>𝑡</m:t>
                        </m:r>
                        <m:r>
                          <a:rPr lang="en-US">
                            <a:latin typeface="Cambria Math"/>
                          </a:rPr>
                          <m:t>+1</m:t>
                        </m:r>
                      </m:sup>
                    </m:sSubSup>
                  </m:oMath>
                </a14:m>
                <a:r>
                  <a:rPr lang="en-US" dirty="0"/>
                  <a:t> ):</a:t>
                </a:r>
              </a:p>
              <a:p>
                <a:endParaRPr lang="en-US" dirty="0" smtClean="0"/>
              </a:p>
              <a:p>
                <a:pPr marL="0" indent="0" algn="ctr">
                  <a:buNone/>
                </a:pP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𝑖𝑗</m:t>
                        </m:r>
                      </m:sub>
                      <m:sup>
                        <m:r>
                          <a:rPr lang="en-US" i="1">
                            <a:latin typeface="Cambria Math"/>
                          </a:rPr>
                          <m:t>𝑡</m:t>
                        </m:r>
                        <m:r>
                          <a:rPr lang="en-US">
                            <a:latin typeface="Cambria Math"/>
                          </a:rPr>
                          <m:t>+1</m:t>
                        </m:r>
                      </m:sup>
                    </m:sSubSup>
                  </m:oMath>
                </a14:m>
                <a:r>
                  <a:rPr lang="en-US" dirty="0" smtClean="0"/>
                  <a:t> = </a:t>
                </a:r>
                <a14:m>
                  <m:oMath xmlns:m="http://schemas.openxmlformats.org/officeDocument/2006/math">
                    <m:sSubSup>
                      <m:sSubSupPr>
                        <m:ctrlPr>
                          <a:rPr lang="en-US" i="1">
                            <a:latin typeface="Cambria Math"/>
                          </a:rPr>
                        </m:ctrlPr>
                      </m:sSubSupPr>
                      <m:e>
                        <m:r>
                          <a:rPr lang="en-US" i="1">
                            <a:latin typeface="Cambria Math"/>
                          </a:rPr>
                          <m:t>𝐹</m:t>
                        </m:r>
                      </m:e>
                      <m:sub>
                        <m:r>
                          <a:rPr lang="en-US" i="1">
                            <a:latin typeface="Cambria Math"/>
                          </a:rPr>
                          <m:t>𝑖𝑗</m:t>
                        </m:r>
                      </m:sub>
                      <m:sup>
                        <m:r>
                          <a:rPr lang="en-US" i="1">
                            <a:latin typeface="Cambria Math"/>
                          </a:rPr>
                          <m:t>𝑡</m:t>
                        </m:r>
                      </m:sup>
                    </m:sSubSup>
                  </m:oMath>
                </a14:m>
                <a:endParaRPr lang="en-US" dirty="0" smtClean="0"/>
              </a:p>
              <a:p>
                <a:pPr algn="ctr"/>
                <a:endParaRPr lang="en-US" dirty="0"/>
              </a:p>
              <a:p>
                <a:r>
                  <a:rPr lang="en-US" dirty="0"/>
                  <a:t>This relationship </a:t>
                </a:r>
                <a:r>
                  <a:rPr lang="en-US" b="1" dirty="0"/>
                  <a:t>(forward parity)</a:t>
                </a:r>
                <a:r>
                  <a:rPr lang="en-US" dirty="0"/>
                  <a:t> must be true given the first three relationships derived above; otherwise, arbitrage opportunities would exist. </a:t>
                </a:r>
                <a:endParaRPr lang="en-US" dirty="0" smtClean="0"/>
              </a:p>
              <a:p>
                <a:endParaRPr lang="en-US" dirty="0" smtClean="0"/>
              </a:p>
              <a:p>
                <a:endParaRPr lang="en-US" dirty="0"/>
              </a:p>
              <a:p>
                <a:r>
                  <a:rPr lang="en-US" dirty="0" smtClean="0"/>
                  <a:t>Sample </a:t>
                </a:r>
                <a:r>
                  <a:rPr lang="en-US" dirty="0"/>
                  <a:t>Problem 15.4 </a:t>
                </a:r>
                <a:r>
                  <a:rPr lang="en-US" dirty="0" smtClean="0"/>
                  <a:t>will demonstrate.</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7" t="-67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15.3.2.4 Forward Parity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176758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04800" y="1524000"/>
                <a:ext cx="8534400" cy="4525965"/>
              </a:xfrm>
            </p:spPr>
            <p:txBody>
              <a:bodyPr/>
              <a:lstStyle/>
              <a:p>
                <a:r>
                  <a:rPr lang="en-US" dirty="0" smtClean="0"/>
                  <a:t>Note that I + </a:t>
                </a:r>
                <a14:m>
                  <m:oMath xmlns:m="http://schemas.openxmlformats.org/officeDocument/2006/math">
                    <m:sSubSup>
                      <m:sSubSupPr>
                        <m:ctrlPr>
                          <a:rPr lang="en-US" i="1">
                            <a:latin typeface="Cambria Math"/>
                          </a:rPr>
                        </m:ctrlPr>
                      </m:sSubSupPr>
                      <m:e>
                        <m:r>
                          <a:rPr lang="en-US" i="1">
                            <a:latin typeface="Cambria Math"/>
                          </a:rPr>
                          <m:t>𝐼</m:t>
                        </m:r>
                      </m:e>
                      <m:sub>
                        <m:r>
                          <a:rPr lang="en-US" i="1">
                            <a:latin typeface="Cambria Math"/>
                          </a:rPr>
                          <m:t>𝑗</m:t>
                        </m:r>
                      </m:sub>
                      <m:sup>
                        <m:r>
                          <a:rPr lang="en-US" i="1">
                            <a:latin typeface="Cambria Math"/>
                          </a:rPr>
                          <m:t>𝑡</m:t>
                        </m:r>
                      </m:sup>
                    </m:sSubSup>
                  </m:oMath>
                </a14:m>
                <a:r>
                  <a:rPr lang="en-US" dirty="0" smtClean="0"/>
                  <a:t> =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𝑖</m:t>
                        </m:r>
                      </m:sub>
                      <m:sup>
                        <m:r>
                          <a:rPr lang="en-US" i="1">
                            <a:latin typeface="Cambria Math"/>
                          </a:rPr>
                          <m:t>𝑡</m:t>
                        </m:r>
                        <m:r>
                          <a:rPr lang="en-US">
                            <a:latin typeface="Cambria Math"/>
                          </a:rPr>
                          <m:t>+1</m:t>
                        </m:r>
                      </m:sup>
                    </m:sSubSup>
                  </m:oMath>
                </a14:m>
                <a:r>
                  <a:rPr lang="en-US" dirty="0" smtClean="0"/>
                  <a:t> / </a:t>
                </a:r>
                <a14:m>
                  <m:oMath xmlns:m="http://schemas.openxmlformats.org/officeDocument/2006/math">
                    <m:sSubSup>
                      <m:sSubSupPr>
                        <m:ctrlPr>
                          <a:rPr lang="en-US" i="1">
                            <a:latin typeface="Cambria Math"/>
                          </a:rPr>
                        </m:ctrlPr>
                      </m:sSubSupPr>
                      <m:e>
                        <m:r>
                          <a:rPr lang="en-US" i="1">
                            <a:latin typeface="Cambria Math"/>
                          </a:rPr>
                          <m:t>𝑃</m:t>
                        </m:r>
                      </m:e>
                      <m:sub>
                        <m:r>
                          <a:rPr lang="en-US" i="1">
                            <a:latin typeface="Cambria Math"/>
                          </a:rPr>
                          <m:t>𝑗</m:t>
                        </m:r>
                      </m:sub>
                      <m:sup>
                        <m:r>
                          <a:rPr lang="en-US" i="1">
                            <a:latin typeface="Cambria Math"/>
                          </a:rPr>
                          <m:t>𝑡</m:t>
                        </m:r>
                      </m:sup>
                    </m:sSubSup>
                  </m:oMath>
                </a14:m>
                <a:r>
                  <a:rPr lang="en-US" dirty="0" smtClean="0"/>
                  <a:t>. Then, assuming that 1 + </a:t>
                </a:r>
                <a14:m>
                  <m:oMath xmlns:m="http://schemas.openxmlformats.org/officeDocument/2006/math">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𝑡</m:t>
                        </m:r>
                      </m:sup>
                    </m:sSubSup>
                  </m:oMath>
                </a14:m>
                <a:r>
                  <a:rPr lang="en-US" dirty="0" smtClean="0"/>
                  <a:t> = 1 + </a:t>
                </a:r>
                <a14:m>
                  <m:oMath xmlns:m="http://schemas.openxmlformats.org/officeDocument/2006/math">
                    <m:sSubSup>
                      <m:sSubSupPr>
                        <m:ctrlPr>
                          <a:rPr lang="en-US" i="1">
                            <a:latin typeface="Cambria Math"/>
                          </a:rPr>
                        </m:ctrlPr>
                      </m:sSubSupPr>
                      <m:e>
                        <m:r>
                          <a:rPr lang="en-US" i="1">
                            <a:latin typeface="Cambria Math"/>
                          </a:rPr>
                          <m:t>𝑟</m:t>
                        </m:r>
                      </m:e>
                      <m:sub>
                        <m:r>
                          <a:rPr lang="en-US" i="1">
                            <a:latin typeface="Cambria Math"/>
                          </a:rPr>
                          <m:t>𝑖</m:t>
                        </m:r>
                      </m:sub>
                      <m:sup>
                        <m:r>
                          <a:rPr lang="en-US" i="1">
                            <a:latin typeface="Cambria Math"/>
                          </a:rPr>
                          <m:t>𝑡</m:t>
                        </m:r>
                      </m:sup>
                    </m:sSubSup>
                  </m:oMath>
                </a14:m>
                <a:r>
                  <a:rPr lang="en-US" dirty="0" smtClean="0"/>
                  <a:t>, it follows that</a:t>
                </a:r>
              </a:p>
              <a:p>
                <a:endParaRPr lang="en-US" dirty="0"/>
              </a:p>
              <a:p>
                <a:pPr marL="0" indent="0" algn="ctr">
                  <a:buNone/>
                </a:pPr>
                <a:endParaRPr lang="en-US" dirty="0" smtClean="0"/>
              </a:p>
              <a:p>
                <a:pPr marL="0" indent="0" algn="ctr">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d>
                            <m:dPr>
                              <m:ctrlPr>
                                <a:rPr lang="en-US" i="1">
                                  <a:latin typeface="Cambria Math"/>
                                </a:rPr>
                              </m:ctrlPr>
                            </m:dPr>
                            <m:e>
                              <m:r>
                                <a:rPr lang="en-US">
                                  <a:latin typeface="Cambria Math"/>
                                </a:rPr>
                                <m:t>1+</m:t>
                              </m:r>
                              <m:sSubSup>
                                <m:sSubSupPr>
                                  <m:ctrlPr>
                                    <a:rPr lang="en-US" i="1">
                                      <a:latin typeface="Cambria Math"/>
                                    </a:rPr>
                                  </m:ctrlPr>
                                </m:sSubSupPr>
                                <m:e>
                                  <m:r>
                                    <a:rPr lang="en-US" i="1">
                                      <a:latin typeface="Cambria Math"/>
                                    </a:rPr>
                                    <m:t>𝑅</m:t>
                                  </m:r>
                                </m:e>
                                <m:sub>
                                  <m:r>
                                    <a:rPr lang="en-US" i="1">
                                      <a:latin typeface="Cambria Math"/>
                                    </a:rPr>
                                    <m:t>𝑗</m:t>
                                  </m:r>
                                </m:sub>
                                <m:sup>
                                  <m:r>
                                    <a:rPr lang="en-US" i="1">
                                      <a:latin typeface="Cambria Math"/>
                                    </a:rPr>
                                    <m:t>𝑡</m:t>
                                  </m:r>
                                </m:sup>
                              </m:sSubSup>
                            </m:e>
                          </m:d>
                        </m:num>
                        <m:den>
                          <m:d>
                            <m:dPr>
                              <m:ctrlPr>
                                <a:rPr lang="en-US" i="1">
                                  <a:latin typeface="Cambria Math"/>
                                </a:rPr>
                              </m:ctrlPr>
                            </m:dPr>
                            <m:e>
                              <m:r>
                                <a:rPr lang="en-US">
                                  <a:latin typeface="Cambria Math"/>
                                </a:rPr>
                                <m:t>1+</m:t>
                              </m:r>
                              <m:sSubSup>
                                <m:sSubSupPr>
                                  <m:ctrlPr>
                                    <a:rPr lang="en-US" i="1">
                                      <a:latin typeface="Cambria Math"/>
                                    </a:rPr>
                                  </m:ctrlPr>
                                </m:sSubSupPr>
                                <m:e>
                                  <m:r>
                                    <a:rPr lang="en-US" i="1">
                                      <a:latin typeface="Cambria Math"/>
                                    </a:rPr>
                                    <m:t>𝑅</m:t>
                                  </m:r>
                                </m:e>
                                <m:sub>
                                  <m:r>
                                    <a:rPr lang="en-US" i="1">
                                      <a:latin typeface="Cambria Math"/>
                                    </a:rPr>
                                    <m:t>𝑖</m:t>
                                  </m:r>
                                </m:sub>
                                <m:sup>
                                  <m:r>
                                    <a:rPr lang="en-US" i="1">
                                      <a:latin typeface="Cambria Math"/>
                                    </a:rPr>
                                    <m:t>𝑡</m:t>
                                  </m:r>
                                </m:sup>
                              </m:sSubSup>
                            </m:e>
                          </m:d>
                        </m:den>
                      </m:f>
                      <m:r>
                        <a:rPr lang="en-US" b="0" i="0" smtClean="0">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𝑃</m:t>
                              </m:r>
                            </m:e>
                            <m:sub>
                              <m:r>
                                <a:rPr lang="en-US" i="1">
                                  <a:latin typeface="Cambria Math"/>
                                </a:rPr>
                                <m:t>𝑖</m:t>
                              </m:r>
                            </m:sub>
                            <m:sup>
                              <m:r>
                                <a:rPr lang="en-US" i="1">
                                  <a:latin typeface="Cambria Math"/>
                                </a:rPr>
                                <m:t>𝑡</m:t>
                              </m:r>
                            </m:sup>
                          </m:sSubSup>
                        </m:num>
                        <m:den>
                          <m:sSubSup>
                            <m:sSubSupPr>
                              <m:ctrlPr>
                                <a:rPr lang="en-US" i="1">
                                  <a:latin typeface="Cambria Math"/>
                                </a:rPr>
                              </m:ctrlPr>
                            </m:sSubSupPr>
                            <m:e>
                              <m:r>
                                <a:rPr lang="en-US" i="1">
                                  <a:latin typeface="Cambria Math"/>
                                </a:rPr>
                                <m:t>𝑃</m:t>
                              </m:r>
                            </m:e>
                            <m:sub>
                              <m:r>
                                <a:rPr lang="en-US" i="1">
                                  <a:latin typeface="Cambria Math"/>
                                </a:rPr>
                                <m:t>𝑗</m:t>
                              </m:r>
                            </m:sub>
                            <m:sup>
                              <m:r>
                                <a:rPr lang="en-US" i="1">
                                  <a:latin typeface="Cambria Math"/>
                                </a:rPr>
                                <m:t>𝑡</m:t>
                              </m:r>
                            </m:sup>
                          </m:sSubSup>
                        </m:den>
                      </m:f>
                      <m:f>
                        <m:fPr>
                          <m:ctrlPr>
                            <a:rPr lang="en-US" i="1">
                              <a:latin typeface="Cambria Math"/>
                            </a:rPr>
                          </m:ctrlPr>
                        </m:fPr>
                        <m:num>
                          <m:sSubSup>
                            <m:sSubSupPr>
                              <m:ctrlPr>
                                <a:rPr lang="en-US" i="1">
                                  <a:latin typeface="Cambria Math"/>
                                </a:rPr>
                              </m:ctrlPr>
                            </m:sSubSupPr>
                            <m:e>
                              <m:r>
                                <a:rPr lang="en-US" i="1">
                                  <a:latin typeface="Cambria Math"/>
                                </a:rPr>
                                <m:t>𝑃</m:t>
                              </m:r>
                            </m:e>
                            <m:sub>
                              <m:r>
                                <a:rPr lang="en-US" i="1">
                                  <a:latin typeface="Cambria Math"/>
                                </a:rPr>
                                <m:t>𝑗</m:t>
                              </m:r>
                            </m:sub>
                            <m:sup>
                              <m:r>
                                <a:rPr lang="en-US" i="1">
                                  <a:latin typeface="Cambria Math"/>
                                </a:rPr>
                                <m:t>𝑡</m:t>
                              </m:r>
                              <m:r>
                                <a:rPr lang="en-US">
                                  <a:latin typeface="Cambria Math"/>
                                </a:rPr>
                                <m:t>+1</m:t>
                              </m:r>
                            </m:sup>
                          </m:sSubSup>
                        </m:num>
                        <m:den>
                          <m:sSubSup>
                            <m:sSubSupPr>
                              <m:ctrlPr>
                                <a:rPr lang="en-US" i="1">
                                  <a:latin typeface="Cambria Math"/>
                                </a:rPr>
                              </m:ctrlPr>
                            </m:sSubSupPr>
                            <m:e>
                              <m:r>
                                <a:rPr lang="en-US" i="1">
                                  <a:latin typeface="Cambria Math"/>
                                </a:rPr>
                                <m:t>𝑃</m:t>
                              </m:r>
                            </m:e>
                            <m:sub>
                              <m:r>
                                <a:rPr lang="en-US" i="1">
                                  <a:latin typeface="Cambria Math"/>
                                </a:rPr>
                                <m:t>𝑖</m:t>
                              </m:r>
                            </m:sub>
                            <m:sup>
                              <m:r>
                                <a:rPr lang="en-US" i="1">
                                  <a:latin typeface="Cambria Math"/>
                                </a:rPr>
                                <m:t>𝑡</m:t>
                              </m:r>
                              <m:r>
                                <a:rPr lang="en-US">
                                  <a:latin typeface="Cambria Math"/>
                                </a:rPr>
                                <m:t>+1</m:t>
                              </m:r>
                            </m:sup>
                          </m:sSubSup>
                        </m:den>
                      </m:f>
                      <m:r>
                        <a:rPr lang="en-US" b="0" i="0" smtClean="0">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𝑆</m:t>
                              </m:r>
                            </m:e>
                            <m:sub>
                              <m:r>
                                <a:rPr lang="en-US" i="1">
                                  <a:latin typeface="Cambria Math"/>
                                </a:rPr>
                                <m:t>𝑖𝑗</m:t>
                              </m:r>
                            </m:sub>
                            <m:sup>
                              <m:r>
                                <a:rPr lang="en-US" i="1">
                                  <a:latin typeface="Cambria Math"/>
                                </a:rPr>
                                <m:t>𝑡</m:t>
                              </m:r>
                            </m:sup>
                          </m:sSubSup>
                        </m:num>
                        <m:den>
                          <m:sSubSup>
                            <m:sSubSupPr>
                              <m:ctrlPr>
                                <a:rPr lang="en-US" i="1">
                                  <a:latin typeface="Cambria Math"/>
                                </a:rPr>
                              </m:ctrlPr>
                            </m:sSubSupPr>
                            <m:e>
                              <m:r>
                                <a:rPr lang="en-US" i="1">
                                  <a:latin typeface="Cambria Math"/>
                                </a:rPr>
                                <m:t>𝑆</m:t>
                              </m:r>
                            </m:e>
                            <m:sub>
                              <m:r>
                                <a:rPr lang="en-US" i="1">
                                  <a:latin typeface="Cambria Math"/>
                                </a:rPr>
                                <m:t>𝑖𝑗</m:t>
                              </m:r>
                            </m:sub>
                            <m:sup>
                              <m:r>
                                <a:rPr lang="en-US" i="1">
                                  <a:latin typeface="Cambria Math"/>
                                </a:rPr>
                                <m:t>𝑡</m:t>
                              </m:r>
                              <m:r>
                                <a:rPr lang="en-US">
                                  <a:latin typeface="Cambria Math"/>
                                </a:rPr>
                                <m:t>+1</m:t>
                              </m:r>
                            </m:sup>
                          </m:sSubSup>
                        </m:den>
                      </m:f>
                    </m:oMath>
                  </m:oMathPara>
                </a14:m>
                <a:endParaRPr lang="en-US" dirty="0" smtClean="0"/>
              </a:p>
              <a:p>
                <a:endParaRPr lang="en-US" dirty="0"/>
              </a:p>
              <a:p>
                <a:r>
                  <a:rPr lang="en-US" dirty="0" smtClean="0"/>
                  <a:t> which is equal to 1 plus the rate of currency appreciation (or depreciation).</a:t>
                </a:r>
              </a:p>
              <a:p>
                <a:endParaRPr lang="en-US" dirty="0" smtClean="0"/>
              </a:p>
              <a:p>
                <a:endParaRPr lang="en-US" dirty="0"/>
              </a:p>
              <a:p>
                <a:r>
                  <a:rPr lang="en-US" dirty="0" smtClean="0"/>
                  <a:t>The </a:t>
                </a:r>
                <a:r>
                  <a:rPr lang="en-US" dirty="0"/>
                  <a:t>linkages among interest rates, price levels, expected inflation, and exchange rates are all relevant in pricing a currency contract.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04800" y="1524000"/>
                <a:ext cx="8534400" cy="4525965"/>
              </a:xfrm>
              <a:blipFill rotWithShape="1">
                <a:blip r:embed="rId2"/>
                <a:stretch>
                  <a:fillRect l="-71" t="-809" r="-121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Sample Problem 15.4</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148909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Financial futures-related, interest-rate-sensitive instruments such as US Treasury debt futures are the focus of this section</a:t>
            </a:r>
            <a:r>
              <a:rPr lang="en-US" dirty="0" smtClean="0"/>
              <a:t>.</a:t>
            </a:r>
          </a:p>
          <a:p>
            <a:r>
              <a:rPr lang="en-US" dirty="0"/>
              <a:t>Sample daily price quotations for interest-rate futures are shown in Figure </a:t>
            </a:r>
            <a:r>
              <a:rPr lang="en-US" dirty="0" smtClean="0"/>
              <a:t>15.5.</a:t>
            </a:r>
          </a:p>
          <a:p>
            <a:endParaRPr lang="en-US" dirty="0"/>
          </a:p>
        </p:txBody>
      </p:sp>
      <p:sp>
        <p:nvSpPr>
          <p:cNvPr id="3" name="Title 2"/>
          <p:cNvSpPr>
            <a:spLocks noGrp="1"/>
          </p:cNvSpPr>
          <p:nvPr>
            <p:ph type="title"/>
          </p:nvPr>
        </p:nvSpPr>
        <p:spPr/>
        <p:txBody>
          <a:bodyPr/>
          <a:lstStyle/>
          <a:p>
            <a:r>
              <a:rPr lang="en-US" dirty="0" smtClean="0"/>
              <a:t>15.3.3 Interest-Rate Futures</a:t>
            </a:r>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7000"/>
            <a:ext cx="70961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6248400"/>
            <a:ext cx="8839200" cy="228600"/>
          </a:xfrm>
          <a:prstGeom prst="rect">
            <a:avLst/>
          </a:prstGeom>
        </p:spPr>
        <p:txBody>
          <a:bodyPr vert="horz" wrap="square" lIns="91440" tIns="45720" rIns="91440" bIns="45720" rtlCol="0" anchor="t">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15.5 Interest Rate Futures Data				Source:</a:t>
            </a:r>
            <a:r>
              <a:rPr kumimoji="0" lang="en-US" sz="1200" b="0" i="0" u="none" strike="noStrike" kern="1200" cap="none" spc="0" normalizeH="0" noProof="0" dirty="0" smtClean="0">
                <a:ln>
                  <a:noFill/>
                </a:ln>
                <a:solidFill>
                  <a:schemeClr val="accent1"/>
                </a:solidFill>
                <a:effectLst/>
                <a:uLnTx/>
                <a:uFillTx/>
                <a:latin typeface="Perpetua" pitchFamily="18" charset="0"/>
                <a:ea typeface="+mj-ea"/>
                <a:cs typeface="+mj-cs"/>
              </a:rPr>
              <a:t> </a:t>
            </a:r>
            <a:r>
              <a:rPr kumimoji="0" lang="en-US" sz="1200" b="0" i="1" u="none" strike="noStrike" kern="1200" cap="none" spc="0" normalizeH="0" noProof="0" dirty="0" smtClean="0">
                <a:ln>
                  <a:noFill/>
                </a:ln>
                <a:solidFill>
                  <a:schemeClr val="accent1"/>
                </a:solidFill>
                <a:effectLst/>
                <a:uLnTx/>
                <a:uFillTx/>
                <a:latin typeface="Perpetua" pitchFamily="18" charset="0"/>
                <a:ea typeface="+mj-ea"/>
                <a:cs typeface="+mj-cs"/>
              </a:rPr>
              <a:t>The Wall Street Journal, </a:t>
            </a:r>
            <a:r>
              <a:rPr kumimoji="0" lang="en-US" sz="1200" b="0" u="none" strike="noStrike" kern="1200" cap="none" spc="0" normalizeH="0" noProof="0" dirty="0" smtClean="0">
                <a:ln>
                  <a:noFill/>
                </a:ln>
                <a:solidFill>
                  <a:schemeClr val="accent1"/>
                </a:solidFill>
                <a:effectLst/>
                <a:uLnTx/>
                <a:uFillTx/>
                <a:latin typeface="Perpetua" pitchFamily="18" charset="0"/>
                <a:ea typeface="+mj-ea"/>
                <a:cs typeface="+mj-cs"/>
              </a:rPr>
              <a:t>August 24, 2010</a:t>
            </a:r>
            <a:endParaRPr kumimoji="0" lang="en-US" sz="12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a:p>
            <a:pPr marL="0" marR="0" indent="0" algn="ctr" defTabSz="914400" rtl="0" eaLnBrk="1" fontAlgn="auto" latinLnBrk="0" hangingPunct="1">
              <a:lnSpc>
                <a:spcPct val="100000"/>
              </a:lnSpc>
              <a:spcBef>
                <a:spcPct val="0"/>
              </a:spcBef>
              <a:spcAft>
                <a:spcPts val="0"/>
              </a:spcAft>
              <a:buClrTx/>
              <a:buSzTx/>
              <a:buFontTx/>
              <a:buNone/>
              <a:tabLst/>
            </a:pPr>
            <a:endParaRPr lang="en-US" dirty="0">
              <a:solidFill>
                <a:schemeClr val="accent1"/>
              </a:solidFill>
              <a:latin typeface="Perpetua" pitchFamily="18" charset="0"/>
              <a:ea typeface="+mj-ea"/>
              <a:cs typeface="+mj-cs"/>
            </a:endParaRPr>
          </a:p>
          <a:p>
            <a:pPr marL="0" marR="0" indent="0" algn="ctr" defTabSz="914400" rtl="0" eaLnBrk="1" fontAlgn="auto" latinLnBrk="0" hangingPunct="1">
              <a:lnSpc>
                <a:spcPct val="100000"/>
              </a:lnSpc>
              <a:spcBef>
                <a:spcPct val="0"/>
              </a:spcBef>
              <a:spcAft>
                <a:spcPts val="0"/>
              </a:spcAft>
              <a:buClrTx/>
              <a:buSzTx/>
              <a:buFontTx/>
              <a:buNone/>
              <a:tabLst/>
            </a:pP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442806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458200" cy="4876800"/>
          </a:xfrm>
        </p:spPr>
        <p:txBody>
          <a:bodyPr/>
          <a:lstStyle/>
          <a:p>
            <a:r>
              <a:rPr lang="en-US" dirty="0" smtClean="0"/>
              <a:t>The US Treasury issues debt securities, which are backed by the government and are considered to be free of default risk, to finance government operations and the federal deficit.</a:t>
            </a:r>
          </a:p>
          <a:p>
            <a:r>
              <a:rPr lang="en-US" dirty="0" smtClean="0"/>
              <a:t>The debt can be classified into 3 types based on its time to maturity:</a:t>
            </a:r>
          </a:p>
          <a:p>
            <a:pPr marL="914400" lvl="1" indent="-457200">
              <a:buFont typeface="+mj-lt"/>
              <a:buAutoNum type="arabicPeriod"/>
            </a:pPr>
            <a:r>
              <a:rPr lang="en-US" dirty="0" smtClean="0"/>
              <a:t>US Treasury bills (T-bills), with a time to maturity of one year</a:t>
            </a:r>
          </a:p>
          <a:p>
            <a:pPr marL="914400" lvl="1" indent="-457200">
              <a:buFont typeface="+mj-lt"/>
              <a:buAutoNum type="arabicPeriod"/>
            </a:pPr>
            <a:r>
              <a:rPr lang="en-US" dirty="0" smtClean="0"/>
              <a:t>US Treasury notes (T-notes), with a time to maturity of between one year and 10 years</a:t>
            </a:r>
          </a:p>
          <a:p>
            <a:pPr marL="914400" lvl="1" indent="-457200">
              <a:buFont typeface="+mj-lt"/>
              <a:buAutoNum type="arabicPeriod"/>
            </a:pPr>
            <a:r>
              <a:rPr lang="en-US" dirty="0" smtClean="0"/>
              <a:t>US Treasury bonds (T-bonds), with a time to maturity of more than 10 years</a:t>
            </a:r>
            <a:endParaRPr lang="en-US" dirty="0"/>
          </a:p>
          <a:p>
            <a:r>
              <a:rPr lang="en-US" dirty="0" smtClean="0"/>
              <a:t>One of the attractive features of US Treasury securities is that they can easily be resold, because a strong secondary market exists for them.</a:t>
            </a:r>
          </a:p>
          <a:p>
            <a:r>
              <a:rPr lang="en-US" b="1" dirty="0"/>
              <a:t>T-bill futures</a:t>
            </a:r>
            <a:r>
              <a:rPr lang="en-US" dirty="0"/>
              <a:t> are traded at the IMM, while T-notes futures and T-bond futures are offered by the CBT.</a:t>
            </a:r>
          </a:p>
        </p:txBody>
      </p:sp>
      <p:sp>
        <p:nvSpPr>
          <p:cNvPr id="3" name="Title 2"/>
          <p:cNvSpPr>
            <a:spLocks noGrp="1"/>
          </p:cNvSpPr>
          <p:nvPr>
            <p:ph type="title"/>
          </p:nvPr>
        </p:nvSpPr>
        <p:spPr/>
        <p:txBody>
          <a:bodyPr/>
          <a:lstStyle/>
          <a:p>
            <a:r>
              <a:rPr lang="en-US" dirty="0" smtClean="0"/>
              <a:t>15.3.4 U.S. Treasury Debt Futures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2906012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3505200"/>
          </a:xfrm>
        </p:spPr>
        <p:txBody>
          <a:bodyPr/>
          <a:lstStyle/>
          <a:p>
            <a:r>
              <a:rPr lang="en-US" dirty="0"/>
              <a:t>T-bills (as well as T-notes and T-bonds) are traditionally quoted in terms of their yield to maturity. </a:t>
            </a:r>
            <a:endParaRPr lang="en-US" dirty="0" smtClean="0"/>
          </a:p>
          <a:p>
            <a:r>
              <a:rPr lang="en-US" dirty="0"/>
              <a:t>Since interest rates (or yields) and prices of debt securities move inversely, the common perception that a long position makes money as the quoted values increase does not apply to such instruments. </a:t>
            </a:r>
            <a:endParaRPr lang="en-US" dirty="0" smtClean="0"/>
          </a:p>
          <a:p>
            <a:r>
              <a:rPr lang="en-US" dirty="0"/>
              <a:t>The IMM quote system for its interest-rate securities is essentially an index based on the difference between the actual T-bill price and 100.00</a:t>
            </a:r>
            <a:r>
              <a:rPr lang="en-US" dirty="0" smtClean="0"/>
              <a:t>.</a:t>
            </a:r>
          </a:p>
          <a:p>
            <a:r>
              <a:rPr lang="en-US" dirty="0"/>
              <a:t>When the IMM T-bill futures contract reaches the maturity date, the seller of the contract may have to make delivery of the underlying T-bill. </a:t>
            </a:r>
          </a:p>
        </p:txBody>
      </p:sp>
      <p:sp>
        <p:nvSpPr>
          <p:cNvPr id="3" name="Title 2"/>
          <p:cNvSpPr>
            <a:spLocks noGrp="1"/>
          </p:cNvSpPr>
          <p:nvPr>
            <p:ph type="title"/>
          </p:nvPr>
        </p:nvSpPr>
        <p:spPr/>
        <p:txBody>
          <a:bodyPr/>
          <a:lstStyle/>
          <a:p>
            <a:r>
              <a:rPr lang="en-US" dirty="0" smtClean="0"/>
              <a:t>15.3.4.1 Characteristics of T-Bill Futures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78647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31835"/>
            <a:ext cx="8305800" cy="5364165"/>
          </a:xfrm>
        </p:spPr>
        <p:txBody>
          <a:bodyPr>
            <a:normAutofit/>
          </a:bodyPr>
          <a:lstStyle/>
          <a:p>
            <a:r>
              <a:rPr lang="en-US" i="1" dirty="0"/>
              <a:t>15.3.3 Interest-Rate Futures</a:t>
            </a:r>
            <a:endParaRPr lang="en-US" dirty="0"/>
          </a:p>
          <a:p>
            <a:r>
              <a:rPr lang="en-US" i="1" dirty="0"/>
              <a:t>15.3.4 US Treasury Debt Futures</a:t>
            </a:r>
            <a:endParaRPr lang="en-US" dirty="0"/>
          </a:p>
          <a:p>
            <a:r>
              <a:rPr lang="en-US" dirty="0"/>
              <a:t>15.3.4.1 Characteristics of T-Bill Futures</a:t>
            </a:r>
          </a:p>
          <a:p>
            <a:r>
              <a:rPr lang="en-US" dirty="0"/>
              <a:t>15.3.4.2 Pricing T-Bill Futures Contracts</a:t>
            </a:r>
          </a:p>
          <a:p>
            <a:r>
              <a:rPr lang="en-US" dirty="0"/>
              <a:t>15.3.4.3 Characteristics of T-Note and T-Bond Futures</a:t>
            </a:r>
          </a:p>
          <a:p>
            <a:r>
              <a:rPr lang="en-US" i="1" dirty="0"/>
              <a:t>15.3.5 The Eurodollar Futures Market</a:t>
            </a:r>
            <a:endParaRPr lang="en-US" dirty="0"/>
          </a:p>
          <a:p>
            <a:r>
              <a:rPr lang="en-US" dirty="0"/>
              <a:t>15.3.5.1 Evolution</a:t>
            </a:r>
          </a:p>
          <a:p>
            <a:r>
              <a:rPr lang="en-US" dirty="0"/>
              <a:t>15.3.5.2 Eurodollar Futures</a:t>
            </a:r>
          </a:p>
          <a:p>
            <a:r>
              <a:rPr lang="en-US" i="1" dirty="0"/>
              <a:t>15.4 STOCK-INDEX FUTURES</a:t>
            </a:r>
            <a:endParaRPr lang="en-US" dirty="0"/>
          </a:p>
          <a:p>
            <a:r>
              <a:rPr lang="en-US" i="1" dirty="0"/>
              <a:t>15.4.1 Pricing Stock-Index Futures Contracts</a:t>
            </a:r>
            <a:endParaRPr lang="en-US" dirty="0"/>
          </a:p>
          <a:p>
            <a:r>
              <a:rPr lang="en-US" i="1" dirty="0"/>
              <a:t>15.4.2 Stock-Index Futures: Does the Tail Wag the Dog?</a:t>
            </a:r>
            <a:endParaRPr lang="en-US" dirty="0"/>
          </a:p>
          <a:p>
            <a:r>
              <a:rPr lang="en-US" i="1" dirty="0"/>
              <a:t>15.5 SUMMARY</a:t>
            </a:r>
            <a:endParaRPr lang="en-US" dirty="0"/>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97009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3962400"/>
            <a:ext cx="8305800" cy="2163765"/>
          </a:xfrm>
        </p:spPr>
        <p:txBody>
          <a:bodyPr/>
          <a:lstStyle/>
          <a:p>
            <a:r>
              <a:rPr lang="en-US" dirty="0" smtClean="0"/>
              <a:t>Figure 15.6 </a:t>
            </a:r>
            <a:r>
              <a:rPr lang="en-US" dirty="0"/>
              <a:t>illustrates the delivery process. </a:t>
            </a:r>
            <a:endParaRPr lang="en-US" dirty="0" smtClean="0"/>
          </a:p>
          <a:p>
            <a:r>
              <a:rPr lang="en-US" dirty="0" smtClean="0"/>
              <a:t>The </a:t>
            </a:r>
            <a:r>
              <a:rPr lang="en-US" dirty="0"/>
              <a:t>major function of the clearinghouse is to see that the transfer and payment (4B and 4S in Figure 15-6) take place in a timely fashion. </a:t>
            </a:r>
            <a:endParaRPr lang="en-US" dirty="0" smtClean="0"/>
          </a:p>
          <a:p>
            <a:r>
              <a:rPr lang="en-US" dirty="0" smtClean="0"/>
              <a:t>Should </a:t>
            </a:r>
            <a:r>
              <a:rPr lang="en-US" dirty="0"/>
              <a:t>either party default in any way, the clearinghouse will complete the transaction and then seek to recover from the defaulting party.</a:t>
            </a:r>
          </a:p>
        </p:txBody>
      </p:sp>
      <p:pic>
        <p:nvPicPr>
          <p:cNvPr id="7171" name="Picture 3"/>
          <p:cNvPicPr>
            <a:picLocks noChangeAspect="1" noChangeArrowheads="1"/>
          </p:cNvPicPr>
          <p:nvPr/>
        </p:nvPicPr>
        <p:blipFill>
          <a:blip r:embed="rId2">
            <a:lum bright="-36000" contrast="66000"/>
            <a:extLst>
              <a:ext uri="{28A0092B-C50C-407E-A947-70E740481C1C}">
                <a14:useLocalDpi xmlns:a14="http://schemas.microsoft.com/office/drawing/2010/main" val="0"/>
              </a:ext>
            </a:extLst>
          </a:blip>
          <a:srcRect t="7417"/>
          <a:stretch>
            <a:fillRect/>
          </a:stretch>
        </p:blipFill>
        <p:spPr bwMode="auto">
          <a:xfrm>
            <a:off x="2362200" y="838200"/>
            <a:ext cx="4381500" cy="300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28750" y="486103"/>
            <a:ext cx="62484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15.6 Delivery of an IMM T-Bill Futures Contract</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346091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143000"/>
                <a:ext cx="8305800" cy="5257800"/>
              </a:xfrm>
            </p:spPr>
            <p:txBody>
              <a:bodyPr>
                <a:normAutofit/>
              </a:bodyPr>
              <a:lstStyle/>
              <a:p>
                <a:r>
                  <a:rPr lang="en-US" dirty="0" smtClean="0"/>
                  <a:t>Consider the </a:t>
                </a:r>
                <a:r>
                  <a:rPr lang="en-US" dirty="0"/>
                  <a:t>situation of an investor faced with the following choice. (1) Invest in a 182-day T-bill, or (2) Invest in a 91-day T-bill and buy a futures contract maturing 91 days hence</a:t>
                </a:r>
                <a:r>
                  <a:rPr lang="en-US" dirty="0" smtClean="0"/>
                  <a:t>.</a:t>
                </a:r>
              </a:p>
              <a:p>
                <a:r>
                  <a:rPr lang="en-US" dirty="0"/>
                  <a:t>In a perfectly efficient market, the investor should be indifferent between these equivalent investments, since both offer the same return.</a:t>
                </a:r>
              </a:p>
              <a:p>
                <a:r>
                  <a:rPr lang="en-US" dirty="0" smtClean="0"/>
                  <a:t>Now let</a:t>
                </a:r>
              </a:p>
              <a:p>
                <a:pPr marL="457200" lvl="1" indent="0">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𝑚</m:t>
                        </m:r>
                      </m:sub>
                    </m:sSub>
                  </m:oMath>
                </a14:m>
                <a:r>
                  <a:rPr lang="en-US" dirty="0" smtClean="0"/>
                  <a:t> </a:t>
                </a:r>
                <a:r>
                  <a:rPr lang="en-US" dirty="0"/>
                  <a:t>= yield on a 91-day T-bill, </a:t>
                </a:r>
                <a:r>
                  <a:rPr lang="en-US" i="1" dirty="0"/>
                  <a:t>m</a:t>
                </a:r>
                <a:r>
                  <a:rPr lang="en-US" dirty="0"/>
                  <a:t> = </a:t>
                </a:r>
                <a:r>
                  <a:rPr lang="en-US" dirty="0" smtClean="0"/>
                  <a:t>1</a:t>
                </a:r>
              </a:p>
              <a:p>
                <a:pPr marL="457200" lvl="1" indent="0">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𝑛</m:t>
                        </m:r>
                      </m:sub>
                    </m:sSub>
                  </m:oMath>
                </a14:m>
                <a:r>
                  <a:rPr lang="en-US" dirty="0" smtClean="0"/>
                  <a:t> = </a:t>
                </a:r>
                <a:r>
                  <a:rPr lang="en-US" dirty="0"/>
                  <a:t>yield on a 182-day T-bill, </a:t>
                </a:r>
                <a:r>
                  <a:rPr lang="en-US" i="1" dirty="0"/>
                  <a:t>m</a:t>
                </a:r>
                <a:r>
                  <a:rPr lang="en-US" dirty="0"/>
                  <a:t> = </a:t>
                </a:r>
                <a:r>
                  <a:rPr lang="en-US" dirty="0" smtClean="0"/>
                  <a:t>2</a:t>
                </a:r>
              </a:p>
              <a:p>
                <a:pPr marL="457200" lvl="1" indent="0">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𝐹𝑢</m:t>
                        </m:r>
                        <m:r>
                          <a:rPr lang="en-US">
                            <a:latin typeface="Cambria Math"/>
                          </a:rPr>
                          <m:t>,</m:t>
                        </m:r>
                        <m:r>
                          <a:rPr lang="en-US" i="1">
                            <a:latin typeface="Cambria Math"/>
                          </a:rPr>
                          <m:t>𝑚</m:t>
                        </m:r>
                      </m:sub>
                    </m:sSub>
                  </m:oMath>
                </a14:m>
                <a:r>
                  <a:rPr lang="en-US" dirty="0" smtClean="0"/>
                  <a:t> </a:t>
                </a:r>
                <a:r>
                  <a:rPr lang="en-US" dirty="0"/>
                  <a:t>= yield on a futures contract maturing </a:t>
                </a:r>
                <a:r>
                  <a:rPr lang="en-US" i="1" dirty="0"/>
                  <a:t>m</a:t>
                </a:r>
                <a:r>
                  <a:rPr lang="en-US" dirty="0"/>
                  <a:t> days from </a:t>
                </a:r>
                <a:r>
                  <a:rPr lang="en-US" dirty="0" smtClean="0"/>
                  <a:t>now</a:t>
                </a:r>
              </a:p>
              <a:p>
                <a:pPr marL="457200" lvl="1" indent="0">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𝐹𝑤</m:t>
                        </m:r>
                        <m:r>
                          <a:rPr lang="en-US">
                            <a:latin typeface="Cambria Math"/>
                          </a:rPr>
                          <m:t>,</m:t>
                        </m:r>
                        <m:r>
                          <a:rPr lang="en-US" i="1">
                            <a:latin typeface="Cambria Math"/>
                          </a:rPr>
                          <m:t>𝑛</m:t>
                        </m:r>
                        <m:r>
                          <a:rPr lang="en-US">
                            <a:latin typeface="Cambria Math"/>
                          </a:rPr>
                          <m:t>−</m:t>
                        </m:r>
                        <m:r>
                          <a:rPr lang="en-US" i="1">
                            <a:latin typeface="Cambria Math"/>
                          </a:rPr>
                          <m:t>𝑚</m:t>
                        </m:r>
                      </m:sub>
                    </m:sSub>
                  </m:oMath>
                </a14:m>
                <a:r>
                  <a:rPr lang="en-US" dirty="0" smtClean="0"/>
                  <a:t> </a:t>
                </a:r>
                <a:r>
                  <a:rPr lang="en-US" dirty="0"/>
                  <a:t>= implied forward rate on a T-bill with a life equal to </a:t>
                </a:r>
                <a:r>
                  <a:rPr lang="en-US" i="1" dirty="0"/>
                  <a:t>n</a:t>
                </a:r>
                <a:r>
                  <a:rPr lang="en-US" dirty="0"/>
                  <a:t> </a:t>
                </a:r>
                <a:r>
                  <a:rPr lang="en-US" dirty="0" smtClean="0"/>
                  <a:t>– </a:t>
                </a:r>
                <a:r>
                  <a:rPr lang="en-US" i="1" dirty="0" smtClean="0"/>
                  <a:t>m</a:t>
                </a:r>
              </a:p>
              <a:p>
                <a:pPr marL="457200" lvl="1" indent="0">
                  <a:buNone/>
                </a:pPr>
                <a:endParaRPr lang="en-US" i="1" dirty="0" smtClean="0"/>
              </a:p>
              <a:p>
                <a:pPr marL="288925" indent="-342900"/>
                <a:r>
                  <a:rPr lang="en-US" dirty="0"/>
                  <a:t>If the market is to be in equilibrium, then:</a:t>
                </a:r>
              </a:p>
              <a:p>
                <a:pPr marL="0" indent="0" algn="ctr">
                  <a:buNone/>
                </a:pPr>
                <a14:m>
                  <m:oMath xmlns:m="http://schemas.openxmlformats.org/officeDocument/2006/math">
                    <m:sSup>
                      <m:sSupPr>
                        <m:ctrlPr>
                          <a:rPr lang="en-US" i="1">
                            <a:latin typeface="Cambria Math"/>
                          </a:rPr>
                        </m:ctrlPr>
                      </m:sSupPr>
                      <m:e>
                        <m:r>
                          <m:rPr>
                            <m:nor/>
                          </m:rPr>
                          <a:rPr lang="en-US" dirty="0"/>
                          <m:t>[(1 + </m:t>
                        </m:r>
                        <m:sSub>
                          <m:sSubPr>
                            <m:ctrlPr>
                              <a:rPr lang="en-US" i="1">
                                <a:latin typeface="Cambria Math"/>
                              </a:rPr>
                            </m:ctrlPr>
                          </m:sSubPr>
                          <m:e>
                            <m:r>
                              <a:rPr lang="en-US" i="1">
                                <a:latin typeface="Cambria Math"/>
                              </a:rPr>
                              <m:t>𝑌</m:t>
                            </m:r>
                          </m:e>
                          <m:sub>
                            <m:r>
                              <a:rPr lang="en-US" i="1">
                                <a:latin typeface="Cambria Math"/>
                              </a:rPr>
                              <m:t>𝑚</m:t>
                            </m:r>
                          </m:sub>
                        </m:sSub>
                        <m:r>
                          <m:rPr>
                            <m:nor/>
                          </m:rPr>
                          <a:rPr lang="en-US" dirty="0"/>
                          <m:t> )(1 + </m:t>
                        </m:r>
                        <m:sSub>
                          <m:sSubPr>
                            <m:ctrlPr>
                              <a:rPr lang="en-US" i="1">
                                <a:latin typeface="Cambria Math"/>
                              </a:rPr>
                            </m:ctrlPr>
                          </m:sSubPr>
                          <m:e>
                            <m:r>
                              <a:rPr lang="en-US" i="1">
                                <a:latin typeface="Cambria Math"/>
                              </a:rPr>
                              <m:t>𝑌</m:t>
                            </m:r>
                          </m:e>
                          <m:sub>
                            <m:r>
                              <a:rPr lang="en-US" i="1">
                                <a:latin typeface="Cambria Math"/>
                              </a:rPr>
                              <m:t>𝐹𝑢</m:t>
                            </m:r>
                            <m:r>
                              <a:rPr lang="en-US">
                                <a:latin typeface="Cambria Math"/>
                              </a:rPr>
                              <m:t>,</m:t>
                            </m:r>
                            <m:r>
                              <a:rPr lang="en-US" i="1">
                                <a:latin typeface="Cambria Math"/>
                              </a:rPr>
                              <m:t>𝑚</m:t>
                            </m:r>
                          </m:sub>
                        </m:sSub>
                        <m:r>
                          <m:rPr>
                            <m:nor/>
                          </m:rPr>
                          <a:rPr lang="en-US" dirty="0"/>
                          <m:t> )]</m:t>
                        </m:r>
                      </m:e>
                      <m:sup>
                        <m:f>
                          <m:fPr>
                            <m:type m:val="lin"/>
                            <m:ctrlPr>
                              <a:rPr lang="en-US" i="1">
                                <a:latin typeface="Cambria Math"/>
                              </a:rPr>
                            </m:ctrlPr>
                          </m:fPr>
                          <m:num>
                            <m:r>
                              <a:rPr lang="en-US">
                                <a:latin typeface="Cambria Math"/>
                              </a:rPr>
                              <m:t>1</m:t>
                            </m:r>
                          </m:num>
                          <m:den>
                            <m:r>
                              <a:rPr lang="en-US" i="1">
                                <a:latin typeface="Cambria Math"/>
                              </a:rPr>
                              <m:t>𝑛</m:t>
                            </m:r>
                          </m:den>
                        </m:f>
                      </m:sup>
                    </m:sSup>
                  </m:oMath>
                </a14:m>
                <a:r>
                  <a:rPr lang="en-US" dirty="0"/>
                  <a:t> </a:t>
                </a:r>
                <a:r>
                  <a:rPr lang="en-US" dirty="0" smtClean="0"/>
                  <a:t>= </a:t>
                </a:r>
                <a14:m>
                  <m:oMath xmlns:m="http://schemas.openxmlformats.org/officeDocument/2006/math">
                    <m:sSup>
                      <m:sSupPr>
                        <m:ctrlPr>
                          <a:rPr lang="en-US" i="1">
                            <a:latin typeface="Cambria Math"/>
                          </a:rPr>
                        </m:ctrlPr>
                      </m:sSupPr>
                      <m:e>
                        <m:r>
                          <m:rPr>
                            <m:nor/>
                          </m:rPr>
                          <a:rPr lang="en-US" dirty="0"/>
                          <m:t>[(1 + </m:t>
                        </m:r>
                        <m:sSub>
                          <m:sSubPr>
                            <m:ctrlPr>
                              <a:rPr lang="en-US" i="1">
                                <a:latin typeface="Cambria Math"/>
                              </a:rPr>
                            </m:ctrlPr>
                          </m:sSubPr>
                          <m:e>
                            <m:r>
                              <a:rPr lang="en-US" i="1">
                                <a:latin typeface="Cambria Math"/>
                              </a:rPr>
                              <m:t>𝑌</m:t>
                            </m:r>
                          </m:e>
                          <m:sub>
                            <m:r>
                              <a:rPr lang="en-US" i="1">
                                <a:latin typeface="Cambria Math"/>
                              </a:rPr>
                              <m:t>𝑚</m:t>
                            </m:r>
                          </m:sub>
                        </m:sSub>
                        <m:r>
                          <m:rPr>
                            <m:nor/>
                          </m:rPr>
                          <a:rPr lang="en-US" dirty="0"/>
                          <m:t>)(1 + </m:t>
                        </m:r>
                        <m:sSub>
                          <m:sSubPr>
                            <m:ctrlPr>
                              <a:rPr lang="en-US" i="1">
                                <a:latin typeface="Cambria Math"/>
                              </a:rPr>
                            </m:ctrlPr>
                          </m:sSubPr>
                          <m:e>
                            <m:r>
                              <a:rPr lang="en-US" i="1">
                                <a:latin typeface="Cambria Math"/>
                              </a:rPr>
                              <m:t>𝑌</m:t>
                            </m:r>
                          </m:e>
                          <m:sub>
                            <m:r>
                              <a:rPr lang="en-US" i="1">
                                <a:latin typeface="Cambria Math"/>
                              </a:rPr>
                              <m:t>𝐹𝑤</m:t>
                            </m:r>
                            <m:r>
                              <a:rPr lang="en-US">
                                <a:latin typeface="Cambria Math"/>
                              </a:rPr>
                              <m:t>,</m:t>
                            </m:r>
                            <m:r>
                              <a:rPr lang="en-US" i="1">
                                <a:latin typeface="Cambria Math"/>
                              </a:rPr>
                              <m:t>𝑛</m:t>
                            </m:r>
                            <m:r>
                              <a:rPr lang="en-US">
                                <a:latin typeface="Cambria Math"/>
                              </a:rPr>
                              <m:t>−</m:t>
                            </m:r>
                            <m:r>
                              <a:rPr lang="en-US" i="1">
                                <a:latin typeface="Cambria Math"/>
                              </a:rPr>
                              <m:t>𝑚</m:t>
                            </m:r>
                          </m:sub>
                        </m:sSub>
                        <m:r>
                          <m:rPr>
                            <m:nor/>
                          </m:rPr>
                          <a:rPr lang="en-US" dirty="0"/>
                          <m:t>)]</m:t>
                        </m:r>
                      </m:e>
                      <m:sup>
                        <m:f>
                          <m:fPr>
                            <m:type m:val="lin"/>
                            <m:ctrlPr>
                              <a:rPr lang="en-US" i="1">
                                <a:latin typeface="Cambria Math"/>
                              </a:rPr>
                            </m:ctrlPr>
                          </m:fPr>
                          <m:num>
                            <m:r>
                              <a:rPr lang="en-US">
                                <a:latin typeface="Cambria Math"/>
                              </a:rPr>
                              <m:t>1</m:t>
                            </m:r>
                          </m:num>
                          <m:den>
                            <m:r>
                              <a:rPr lang="en-US" i="1">
                                <a:latin typeface="Cambria Math"/>
                              </a:rPr>
                              <m:t>𝑛</m:t>
                            </m:r>
                          </m:den>
                        </m:f>
                      </m:sup>
                    </m:sSup>
                  </m:oMath>
                </a14:m>
                <a:r>
                  <a:rPr lang="en-US" dirty="0"/>
                  <a:t>  = (1 +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𝑛</m:t>
                        </m:r>
                      </m:sub>
                    </m:sSub>
                  </m:oMath>
                </a14:m>
                <a:r>
                  <a:rPr lang="en-US" dirty="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143000"/>
                <a:ext cx="8305800" cy="5257800"/>
              </a:xfrm>
              <a:blipFill rotWithShape="1">
                <a:blip r:embed="rId2"/>
                <a:stretch>
                  <a:fillRect l="-147" t="-464" b="-162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15.3.4.2 Pricing T-Bill Futures Contracts</a:t>
            </a:r>
            <a:endParaRPr lang="en-US" dirty="0"/>
          </a:p>
        </p:txBody>
      </p:sp>
      <p:sp>
        <p:nvSpPr>
          <p:cNvPr id="15" name="TextBox 14"/>
          <p:cNvSpPr txBox="1"/>
          <p:nvPr/>
        </p:nvSpPr>
        <p:spPr>
          <a:xfrm>
            <a:off x="7924800" y="601980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(15.8)</a:t>
            </a:r>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27763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0"/>
                <a:ext cx="8305800" cy="5440365"/>
              </a:xfrm>
            </p:spPr>
            <p:txBody>
              <a:bodyPr/>
              <a:lstStyle/>
              <a:p>
                <a:r>
                  <a:rPr lang="en-US" dirty="0" smtClean="0"/>
                  <a:t>Investing in a 91-day T-bill and then buying a futures contract maturing in 91 more days is equal to initially investing in a 182-day T-bill.</a:t>
                </a:r>
              </a:p>
              <a:p>
                <a:r>
                  <a:rPr lang="en-US" dirty="0" smtClean="0"/>
                  <a:t>Arbitrage conditions will arise if</a:t>
                </a:r>
              </a:p>
              <a:p>
                <a:pPr marL="0" indent="0" algn="ctr">
                  <a:buNone/>
                </a:pPr>
                <a:r>
                  <a:rPr lang="en-US" dirty="0" smtClean="0"/>
                  <a: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𝐹𝑢</m:t>
                        </m:r>
                        <m:r>
                          <a:rPr lang="en-US">
                            <a:latin typeface="Cambria Math"/>
                          </a:rPr>
                          <m:t>,</m:t>
                        </m:r>
                        <m:r>
                          <a:rPr lang="en-US" i="1">
                            <a:latin typeface="Cambria Math"/>
                          </a:rPr>
                          <m:t>𝑚</m:t>
                        </m:r>
                      </m:sub>
                    </m:sSub>
                  </m:oMath>
                </a14:m>
                <a:r>
                  <a:rPr lang="en-US" dirty="0" smtClean="0"/>
                  <a:t> &lt;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𝐹𝑤</m:t>
                        </m:r>
                        <m:r>
                          <a:rPr lang="en-US">
                            <a:latin typeface="Cambria Math"/>
                          </a:rPr>
                          <m:t>,</m:t>
                        </m:r>
                        <m:r>
                          <a:rPr lang="en-US" i="1">
                            <a:latin typeface="Cambria Math"/>
                          </a:rPr>
                          <m:t>𝑛</m:t>
                        </m:r>
                        <m:r>
                          <a:rPr lang="en-US">
                            <a:latin typeface="Cambria Math"/>
                          </a:rPr>
                          <m:t>−</m:t>
                        </m:r>
                        <m:r>
                          <a:rPr lang="en-US" i="1">
                            <a:latin typeface="Cambria Math"/>
                          </a:rPr>
                          <m:t>𝑚</m:t>
                        </m:r>
                      </m:sub>
                    </m:sSub>
                  </m:oMath>
                </a14:m>
                <a:r>
                  <a:rPr lang="en-US" dirty="0"/>
                  <a:t> </a:t>
                </a:r>
              </a:p>
              <a:p>
                <a:pPr marL="0" indent="0" algn="ctr">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𝐹𝑢</m:t>
                        </m:r>
                        <m:r>
                          <a:rPr lang="en-US">
                            <a:latin typeface="Cambria Math"/>
                          </a:rPr>
                          <m:t>,</m:t>
                        </m:r>
                        <m:r>
                          <a:rPr lang="en-US" i="1">
                            <a:latin typeface="Cambria Math"/>
                          </a:rPr>
                          <m:t>𝑚</m:t>
                        </m:r>
                      </m:sub>
                    </m:sSub>
                  </m:oMath>
                </a14:m>
                <a:r>
                  <a:rPr lang="en-US" dirty="0" smtClean="0"/>
                  <a:t> &gt;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𝐹𝑤</m:t>
                        </m:r>
                        <m:r>
                          <a:rPr lang="en-US">
                            <a:latin typeface="Cambria Math"/>
                          </a:rPr>
                          <m:t>,</m:t>
                        </m:r>
                        <m:r>
                          <a:rPr lang="en-US" i="1">
                            <a:latin typeface="Cambria Math"/>
                          </a:rPr>
                          <m:t>𝑛</m:t>
                        </m:r>
                        <m:r>
                          <a:rPr lang="en-US">
                            <a:latin typeface="Cambria Math"/>
                          </a:rPr>
                          <m:t>−</m:t>
                        </m:r>
                        <m:r>
                          <a:rPr lang="en-US" i="1">
                            <a:latin typeface="Cambria Math"/>
                          </a:rPr>
                          <m:t>𝑚</m:t>
                        </m:r>
                      </m:sub>
                    </m:sSub>
                  </m:oMath>
                </a14:m>
                <a:r>
                  <a:rPr lang="en-US" dirty="0"/>
                  <a:t> </a:t>
                </a:r>
                <a:endParaRPr lang="en-US" dirty="0" smtClean="0"/>
              </a:p>
              <a:p>
                <a:r>
                  <a:rPr lang="en-US" dirty="0" smtClean="0"/>
                  <a:t>To compute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𝐹𝑤</m:t>
                        </m:r>
                        <m:r>
                          <a:rPr lang="en-US">
                            <a:latin typeface="Cambria Math"/>
                          </a:rPr>
                          <m:t>,</m:t>
                        </m:r>
                        <m:r>
                          <a:rPr lang="en-US" i="1">
                            <a:latin typeface="Cambria Math"/>
                          </a:rPr>
                          <m:t>𝑛</m:t>
                        </m:r>
                        <m:r>
                          <a:rPr lang="en-US">
                            <a:latin typeface="Cambria Math"/>
                          </a:rPr>
                          <m:t>−</m:t>
                        </m:r>
                        <m:r>
                          <a:rPr lang="en-US" i="1">
                            <a:latin typeface="Cambria Math"/>
                          </a:rPr>
                          <m:t>𝑚</m:t>
                        </m:r>
                      </m:sub>
                    </m:sSub>
                  </m:oMath>
                </a14:m>
                <a:r>
                  <a:rPr lang="en-US" dirty="0"/>
                  <a:t> </a:t>
                </a:r>
                <a:r>
                  <a:rPr lang="en-US" dirty="0" smtClean="0"/>
                  <a:t>, </a:t>
                </a:r>
                <a:r>
                  <a:rPr lang="en-US" dirty="0"/>
                  <a:t>the implied forward rate of a T-bill with a life of</a:t>
                </a:r>
                <a:r>
                  <a:rPr lang="en-US" i="1" dirty="0"/>
                  <a:t> n </a:t>
                </a:r>
                <a:r>
                  <a:rPr lang="en-US" dirty="0"/>
                  <a:t>−</a:t>
                </a:r>
                <a:r>
                  <a:rPr lang="en-US" i="1" dirty="0"/>
                  <a:t> m</a:t>
                </a:r>
                <a:r>
                  <a:rPr lang="en-US" dirty="0"/>
                  <a:t>, the following example is utilized</a:t>
                </a:r>
                <a:r>
                  <a:rPr lang="en-US" dirty="0" smtClean="0"/>
                  <a:t>.</a:t>
                </a:r>
              </a:p>
              <a:p>
                <a:r>
                  <a:rPr lang="en-US" dirty="0"/>
                  <a:t>Assume that the 182-day T-bill rate is 11% and the three-month T-bill rate is 10%. The implied three-month forward rate is then:</a:t>
                </a:r>
              </a:p>
              <a:p>
                <a:pPr marL="0" indent="0" algn="ctr">
                  <a:buNone/>
                </a:pPr>
                <a:endParaRPr lang="en-US" i="1" dirty="0" smtClean="0">
                  <a:latin typeface="Cambria Math"/>
                </a:endParaRPr>
              </a:p>
              <a:p>
                <a:pPr marL="0" indent="0" algn="ctr">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𝐹𝑢</m:t>
                        </m:r>
                        <m:r>
                          <a:rPr lang="en-US">
                            <a:latin typeface="Cambria Math"/>
                          </a:rPr>
                          <m:t>,</m:t>
                        </m:r>
                        <m:r>
                          <a:rPr lang="en-US" b="0" i="1" smtClean="0">
                            <a:latin typeface="Cambria Math"/>
                          </a:rPr>
                          <m:t>3</m:t>
                        </m:r>
                      </m:sub>
                    </m:sSub>
                    <m:r>
                      <a:rPr lang="en-US" b="0" i="0" smtClean="0">
                        <a:latin typeface="Cambria Math"/>
                      </a:rPr>
                      <m:t>= </m:t>
                    </m:r>
                    <m:f>
                      <m:fPr>
                        <m:ctrlPr>
                          <a:rPr lang="en-US" b="0" i="1" smtClean="0">
                            <a:latin typeface="Cambria Math"/>
                          </a:rPr>
                        </m:ctrlPr>
                      </m:fPr>
                      <m:num>
                        <m:sSup>
                          <m:sSupPr>
                            <m:ctrlPr>
                              <a:rPr lang="en-US" b="0" i="1" smtClean="0">
                                <a:latin typeface="Cambria Math"/>
                              </a:rPr>
                            </m:ctrlPr>
                          </m:sSupPr>
                          <m:e>
                            <m:r>
                              <a:rPr lang="en-US" b="0" i="1" smtClean="0">
                                <a:latin typeface="Cambria Math"/>
                              </a:rPr>
                              <m:t>(1+ </m:t>
                            </m:r>
                            <m:sSub>
                              <m:sSubPr>
                                <m:ctrlPr>
                                  <a:rPr lang="en-US" b="0" i="1" smtClean="0">
                                    <a:latin typeface="Cambria Math"/>
                                  </a:rPr>
                                </m:ctrlPr>
                              </m:sSubPr>
                              <m:e>
                                <m:r>
                                  <a:rPr lang="en-US" b="0" i="1" smtClean="0">
                                    <a:latin typeface="Cambria Math"/>
                                  </a:rPr>
                                  <m:t>𝑌</m:t>
                                </m:r>
                              </m:e>
                              <m:sub>
                                <m:r>
                                  <a:rPr lang="en-US" b="0" i="1" smtClean="0">
                                    <a:latin typeface="Cambria Math"/>
                                  </a:rPr>
                                  <m:t>𝑛</m:t>
                                </m:r>
                              </m:sub>
                            </m:sSub>
                            <m:r>
                              <a:rPr lang="en-US" b="0" i="1" smtClean="0">
                                <a:latin typeface="Cambria Math"/>
                              </a:rPr>
                              <m:t>)</m:t>
                            </m:r>
                          </m:e>
                          <m:sup>
                            <m:f>
                              <m:fPr>
                                <m:type m:val="skw"/>
                                <m:ctrlPr>
                                  <a:rPr lang="en-US" b="0" i="1" smtClean="0">
                                    <a:latin typeface="Cambria Math"/>
                                  </a:rPr>
                                </m:ctrlPr>
                              </m:fPr>
                              <m:num>
                                <m:r>
                                  <a:rPr lang="en-US" b="0" i="1" smtClean="0">
                                    <a:latin typeface="Cambria Math"/>
                                  </a:rPr>
                                  <m:t>𝑛</m:t>
                                </m:r>
                              </m:num>
                              <m:den>
                                <m:r>
                                  <a:rPr lang="en-US" b="0" i="1" smtClean="0">
                                    <a:latin typeface="Cambria Math"/>
                                  </a:rPr>
                                  <m:t>𝑚</m:t>
                                </m:r>
                              </m:den>
                            </m:f>
                          </m:sup>
                        </m:sSup>
                      </m:num>
                      <m:den>
                        <m:r>
                          <a:rPr lang="en-US" b="0" i="1" smtClean="0">
                            <a:latin typeface="Cambria Math"/>
                          </a:rPr>
                          <m:t>(1+</m:t>
                        </m:r>
                        <m:sSub>
                          <m:sSubPr>
                            <m:ctrlPr>
                              <a:rPr lang="en-US" b="0" i="1" smtClean="0">
                                <a:latin typeface="Cambria Math"/>
                              </a:rPr>
                            </m:ctrlPr>
                          </m:sSubPr>
                          <m:e>
                            <m:r>
                              <a:rPr lang="en-US" b="0" i="1" smtClean="0">
                                <a:latin typeface="Cambria Math"/>
                              </a:rPr>
                              <m:t>𝑌</m:t>
                            </m:r>
                          </m:e>
                          <m:sub>
                            <m:r>
                              <a:rPr lang="en-US" b="0" i="1" smtClean="0">
                                <a:latin typeface="Cambria Math"/>
                              </a:rPr>
                              <m:t>𝑚</m:t>
                            </m:r>
                            <m:r>
                              <a:rPr lang="en-US" b="0" i="1" smtClean="0">
                                <a:latin typeface="Cambria Math"/>
                              </a:rPr>
                              <m:t>)</m:t>
                            </m:r>
                          </m:sub>
                        </m:sSub>
                      </m:den>
                    </m:f>
                  </m:oMath>
                </a14:m>
                <a:r>
                  <a:rPr lang="en-US" dirty="0" smtClean="0"/>
                  <a:t> - 1 = </a:t>
                </a:r>
                <a14:m>
                  <m:oMath xmlns:m="http://schemas.openxmlformats.org/officeDocument/2006/math">
                    <m:f>
                      <m:fPr>
                        <m:ctrlPr>
                          <a:rPr lang="en-US" i="1" smtClean="0">
                            <a:latin typeface="Cambria Math"/>
                          </a:rPr>
                        </m:ctrlPr>
                      </m:fPr>
                      <m:num>
                        <m:sSup>
                          <m:sSupPr>
                            <m:ctrlPr>
                              <a:rPr lang="en-US" i="1" smtClean="0">
                                <a:latin typeface="Cambria Math"/>
                              </a:rPr>
                            </m:ctrlPr>
                          </m:sSupPr>
                          <m:e>
                            <m:r>
                              <a:rPr lang="en-US" b="0" i="1" smtClean="0">
                                <a:latin typeface="Cambria Math"/>
                              </a:rPr>
                              <m:t>(1+0.11)</m:t>
                            </m:r>
                          </m:e>
                          <m:sup>
                            <m:r>
                              <a:rPr lang="en-US" b="0" i="1" smtClean="0">
                                <a:latin typeface="Cambria Math"/>
                              </a:rPr>
                              <m:t>2</m:t>
                            </m:r>
                          </m:sup>
                        </m:sSup>
                      </m:num>
                      <m:den>
                        <m:r>
                          <a:rPr lang="en-US" b="0" i="1" smtClean="0">
                            <a:latin typeface="Cambria Math"/>
                          </a:rPr>
                          <m:t>(1+0.10)</m:t>
                        </m:r>
                      </m:den>
                    </m:f>
                  </m:oMath>
                </a14:m>
                <a:r>
                  <a:rPr lang="en-US" dirty="0" smtClean="0"/>
                  <a:t> - 1</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440365"/>
              </a:xfrm>
              <a:blipFill rotWithShape="1">
                <a:blip r:embed="rId2"/>
                <a:stretch>
                  <a:fillRect l="-147" t="-448" r="-1028"/>
                </a:stretch>
              </a:blipFill>
            </p:spPr>
            <p:txBody>
              <a:bodyPr/>
              <a:lstStyle/>
              <a:p>
                <a:r>
                  <a:rPr lang="en-US">
                    <a:noFill/>
                  </a:rPr>
                  <a:t> </a:t>
                </a:r>
              </a:p>
            </p:txBody>
          </p:sp>
        </mc:Fallback>
      </mc:AlternateContent>
      <p:sp>
        <p:nvSpPr>
          <p:cNvPr id="3" name="TextBox 2"/>
          <p:cNvSpPr txBox="1"/>
          <p:nvPr/>
        </p:nvSpPr>
        <p:spPr>
          <a:xfrm>
            <a:off x="6629400" y="213360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(15.9)</a:t>
            </a:r>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5635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85800"/>
                <a:ext cx="8305800" cy="5638800"/>
              </a:xfrm>
            </p:spPr>
            <p:txBody>
              <a:bodyPr/>
              <a:lstStyle/>
              <a:p>
                <a:r>
                  <a:rPr lang="en-US" dirty="0" smtClean="0"/>
                  <a:t>If an arbitrager observed that the futures rate was above 12% (or had a price less than 88.00), he or she could profit from the following strategy. </a:t>
                </a:r>
              </a:p>
              <a:p>
                <a:pPr marL="457200" lvl="0" indent="-457200">
                  <a:buFont typeface="+mj-lt"/>
                  <a:buAutoNum type="arabicPeriod"/>
                </a:pPr>
                <a:r>
                  <a:rPr lang="en-US" dirty="0"/>
                  <a:t>Borrow money at 11% (assuming lending and borrowing rates are equal) by selling short a six-month T-bill. </a:t>
                </a:r>
              </a:p>
              <a:p>
                <a:pPr marL="457200" lvl="0" indent="-457200">
                  <a:buFont typeface="+mj-lt"/>
                  <a:buAutoNum type="arabicPeriod"/>
                </a:pPr>
                <a:r>
                  <a:rPr lang="en-US" dirty="0"/>
                  <a:t>Buy a three-month T-bill.</a:t>
                </a:r>
              </a:p>
              <a:p>
                <a:pPr marL="457200" lvl="0" indent="-457200">
                  <a:buFont typeface="+mj-lt"/>
                  <a:buAutoNum type="arabicPeriod"/>
                </a:pPr>
                <a:r>
                  <a:rPr lang="en-US" dirty="0"/>
                  <a:t>Simultaneously, buy one T-bill futures contract with a time to maturity of three months. </a:t>
                </a:r>
              </a:p>
              <a:p>
                <a:r>
                  <a:rPr lang="en-US" dirty="0"/>
                  <a:t>Combining the spot and futures T-bill positions results in a synthetic six-month T-bill with a yield exceeding that realized on the actual six-month T-bill. </a:t>
                </a:r>
                <a:endParaRPr lang="en-US" dirty="0" smtClean="0"/>
              </a:p>
              <a:p>
                <a:r>
                  <a:rPr lang="en-US" dirty="0" smtClean="0"/>
                  <a:t>For </a:t>
                </a:r>
                <a:r>
                  <a:rPr lang="en-US" dirty="0"/>
                  <a:t>instance, if the futures contract has a rate of 15%, the six-month annualized return on the synthetic position </a:t>
                </a:r>
                <a:r>
                  <a:rPr lang="en-US" dirty="0" smtClean="0"/>
                  <a:t>is</a:t>
                </a:r>
              </a:p>
              <a:p>
                <a:endParaRPr lang="en-US" dirty="0"/>
              </a:p>
              <a:p>
                <a:pPr marL="0" indent="0" algn="ctr">
                  <a:buNone/>
                </a:pPr>
                <a14:m>
                  <m:oMath xmlns:m="http://schemas.openxmlformats.org/officeDocument/2006/math">
                    <m:rad>
                      <m:radPr>
                        <m:degHide m:val="on"/>
                        <m:ctrlPr>
                          <a:rPr lang="en-US" i="1" smtClean="0">
                            <a:latin typeface="Cambria Math"/>
                          </a:rPr>
                        </m:ctrlPr>
                      </m:radPr>
                      <m:deg/>
                      <m:e>
                        <m:d>
                          <m:dPr>
                            <m:ctrlPr>
                              <a:rPr lang="en-US" b="0" i="1" smtClean="0">
                                <a:latin typeface="Cambria Math"/>
                              </a:rPr>
                            </m:ctrlPr>
                          </m:dPr>
                          <m:e>
                            <m:r>
                              <a:rPr lang="en-US" b="0" i="1" smtClean="0">
                                <a:latin typeface="Cambria Math"/>
                              </a:rPr>
                              <m:t>1</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10</m:t>
                            </m:r>
                          </m:e>
                        </m:d>
                        <m:d>
                          <m:dPr>
                            <m:ctrlPr>
                              <a:rPr lang="en-US" b="0" i="1" smtClean="0">
                                <a:latin typeface="Cambria Math"/>
                              </a:rPr>
                            </m:ctrlPr>
                          </m:dPr>
                          <m:e>
                            <m:r>
                              <a:rPr lang="en-US" b="0" i="1" smtClean="0">
                                <a:latin typeface="Cambria Math"/>
                              </a:rPr>
                              <m:t>1</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13</m:t>
                            </m:r>
                          </m:e>
                        </m:d>
                        <m:r>
                          <a:rPr lang="en-US" b="0" i="1" smtClean="0">
                            <a:latin typeface="Cambria Math"/>
                          </a:rPr>
                          <m:t>−</m:t>
                        </m:r>
                        <m:r>
                          <a:rPr lang="en-US" b="0" i="1" smtClean="0">
                            <a:latin typeface="Cambria Math"/>
                          </a:rPr>
                          <m:t>1</m:t>
                        </m:r>
                      </m:e>
                    </m:rad>
                  </m:oMath>
                </a14:m>
                <a:r>
                  <a:rPr lang="en-US" dirty="0" smtClean="0"/>
                  <a:t> = 11.48%</a:t>
                </a: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85800"/>
                <a:ext cx="8305800" cy="5638800"/>
              </a:xfrm>
              <a:blipFill rotWithShape="1">
                <a:blip r:embed="rId2"/>
                <a:stretch>
                  <a:fillRect l="-147" t="-43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1054978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5867400"/>
              </a:xfrm>
            </p:spPr>
            <p:txBody>
              <a:bodyPr>
                <a:normAutofit/>
              </a:bodyPr>
              <a:lstStyle/>
              <a:p>
                <a:r>
                  <a:rPr lang="en-US" b="1" dirty="0" smtClean="0"/>
                  <a:t>Arbitrage profit</a:t>
                </a:r>
                <a:r>
                  <a:rPr lang="en-US" dirty="0" smtClean="0"/>
                  <a:t> is equal to the realized yield on the synthetic position minus the cost of establishing that position. </a:t>
                </a:r>
              </a:p>
              <a:p>
                <a:r>
                  <a:rPr lang="en-US" dirty="0" smtClean="0"/>
                  <a:t>Based on past few examples, the theoretical price for a </a:t>
                </a:r>
                <a:r>
                  <a:rPr lang="en-US" dirty="0"/>
                  <a:t>T-bill future can be derived from Equation (</a:t>
                </a:r>
                <a:r>
                  <a:rPr lang="en-US" dirty="0" smtClean="0"/>
                  <a:t>15.8</a:t>
                </a:r>
                <a:r>
                  <a:rPr lang="en-US" dirty="0"/>
                  <a:t>). </a:t>
                </a:r>
                <a:endParaRPr lang="en-US" dirty="0" smtClean="0"/>
              </a:p>
              <a:p>
                <a:r>
                  <a:rPr lang="en-US" dirty="0"/>
                  <a:t>First, by taking its inverse</a:t>
                </a:r>
                <a:r>
                  <a:rPr lang="en-US" dirty="0" smtClean="0"/>
                  <a:t>:</a:t>
                </a:r>
              </a:p>
              <a:p>
                <a:pPr marL="0" indent="0">
                  <a:buNone/>
                </a:pPr>
                <a:endParaRPr lang="en-US" dirty="0" smtClean="0"/>
              </a:p>
              <a:p>
                <a:r>
                  <a:rPr lang="en-US" dirty="0"/>
                  <a:t>or, equivalently:</a:t>
                </a:r>
              </a:p>
              <a:p>
                <a:endParaRPr lang="en-US" dirty="0"/>
              </a:p>
              <a:p>
                <a:r>
                  <a:rPr lang="en-US" dirty="0"/>
                  <a:t>where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𝑛</m:t>
                        </m:r>
                      </m:sub>
                    </m:sSub>
                  </m:oMath>
                </a14:m>
                <a:r>
                  <a:rPr lang="en-US" dirty="0" smtClean="0"/>
                  <a:t> </a:t>
                </a:r>
                <a:r>
                  <a:rPr lang="en-US" dirty="0"/>
                  <a:t>is the price of an </a:t>
                </a:r>
                <a:r>
                  <a:rPr lang="en-US" i="1" dirty="0"/>
                  <a:t>n</a:t>
                </a:r>
                <a:r>
                  <a:rPr lang="en-US" dirty="0"/>
                  <a:t>-day T-bill paying $1 at maturity. And, therefore</a:t>
                </a:r>
                <a:r>
                  <a:rPr lang="en-US" dirty="0" smtClean="0"/>
                  <a:t>:</a:t>
                </a:r>
              </a:p>
              <a:p>
                <a:endParaRPr lang="en-US" dirty="0"/>
              </a:p>
              <a:p>
                <a:endParaRPr lang="en-US" dirty="0" smtClean="0"/>
              </a:p>
              <a:p>
                <a:pPr marL="0" indent="0">
                  <a:buNone/>
                </a:pP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𝐹𝑢</m:t>
                        </m:r>
                      </m:sub>
                    </m:sSub>
                  </m:oMath>
                </a14:m>
                <a:r>
                  <a:rPr lang="en-US" dirty="0" smtClean="0"/>
                  <a:t> </a:t>
                </a:r>
                <a:r>
                  <a:rPr lang="en-US" dirty="0"/>
                  <a:t>= price of a T-bill futures contract, quoted as the difference between $100 and the annualized discount from par assuming 360 days in a </a:t>
                </a:r>
                <a:r>
                  <a:rPr lang="en-US" dirty="0" smtClean="0"/>
                  <a:t>year</a:t>
                </a:r>
                <a:endParaRPr lang="en-US" dirty="0"/>
              </a:p>
              <a:p>
                <a:pPr marL="0" indent="0">
                  <a:buNone/>
                </a:pP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𝑛</m:t>
                        </m:r>
                      </m:sub>
                    </m:sSub>
                  </m:oMath>
                </a14:m>
                <a:r>
                  <a:rPr lang="en-US" dirty="0" smtClean="0"/>
                  <a:t> </a:t>
                </a:r>
                <a:r>
                  <a:rPr lang="en-US" dirty="0"/>
                  <a:t>= spot price of an </a:t>
                </a:r>
                <a:r>
                  <a:rPr lang="en-US" i="1" dirty="0"/>
                  <a:t>n</a:t>
                </a:r>
                <a:r>
                  <a:rPr lang="en-US" dirty="0"/>
                  <a:t>-day </a:t>
                </a:r>
                <a:r>
                  <a:rPr lang="en-US" dirty="0" smtClean="0"/>
                  <a:t>T-bill</a:t>
                </a:r>
                <a:endParaRPr lang="en-US" dirty="0"/>
              </a:p>
              <a:p>
                <a:pPr marL="0" indent="0">
                  <a:buNone/>
                </a:pP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𝑚</m:t>
                        </m:r>
                      </m:sub>
                    </m:sSub>
                  </m:oMath>
                </a14:m>
                <a:r>
                  <a:rPr lang="en-US" dirty="0" smtClean="0"/>
                  <a:t> </a:t>
                </a:r>
                <a:r>
                  <a:rPr lang="en-US" dirty="0"/>
                  <a:t>= spot price of an </a:t>
                </a:r>
                <a:r>
                  <a:rPr lang="en-US" i="1" dirty="0" err="1"/>
                  <a:t>m</a:t>
                </a:r>
                <a:r>
                  <a:rPr lang="en-US" dirty="0" err="1"/>
                  <a:t>-day</a:t>
                </a:r>
                <a:r>
                  <a:rPr lang="en-US" dirty="0"/>
                  <a:t> T-bill (</a:t>
                </a:r>
                <a:r>
                  <a:rPr lang="en-US" i="1" dirty="0"/>
                  <a:t>n</a:t>
                </a:r>
                <a:r>
                  <a:rPr lang="en-US" dirty="0"/>
                  <a:t> &gt; </a:t>
                </a:r>
                <a:r>
                  <a:rPr lang="en-US" i="1" dirty="0"/>
                  <a:t>m</a:t>
                </a:r>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867400"/>
              </a:xfrm>
              <a:blipFill rotWithShape="1">
                <a:blip r:embed="rId3"/>
                <a:stretch>
                  <a:fillRect l="-808" t="-415" r="-80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86597311"/>
              </p:ext>
            </p:extLst>
          </p:nvPr>
        </p:nvGraphicFramePr>
        <p:xfrm>
          <a:off x="3581400" y="2084591"/>
          <a:ext cx="2667000" cy="591269"/>
        </p:xfrm>
        <a:graphic>
          <a:graphicData uri="http://schemas.openxmlformats.org/presentationml/2006/ole">
            <mc:AlternateContent xmlns:mc="http://schemas.openxmlformats.org/markup-compatibility/2006">
              <mc:Choice xmlns:v="urn:schemas-microsoft-com:vml" Requires="v">
                <p:oleObj spid="_x0000_s6174" name="Equation" r:id="rId4" imgW="2019300" imgH="444500" progId="Equation.DSMT4">
                  <p:embed/>
                </p:oleObj>
              </mc:Choice>
              <mc:Fallback>
                <p:oleObj name="Equation" r:id="rId4" imgW="2019300" imgH="444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084591"/>
                        <a:ext cx="2667000" cy="591269"/>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53521177"/>
              </p:ext>
            </p:extLst>
          </p:nvPr>
        </p:nvGraphicFramePr>
        <p:xfrm>
          <a:off x="4038600" y="2895600"/>
          <a:ext cx="1524000" cy="397565"/>
        </p:xfrm>
        <a:graphic>
          <a:graphicData uri="http://schemas.openxmlformats.org/presentationml/2006/ole">
            <mc:AlternateContent xmlns:mc="http://schemas.openxmlformats.org/markup-compatibility/2006">
              <mc:Choice xmlns:v="urn:schemas-microsoft-com:vml" Requires="v">
                <p:oleObj spid="_x0000_s6175" name="Equation" r:id="rId6" imgW="876300" imgH="228600" progId="Equation.DSMT4">
                  <p:embed/>
                </p:oleObj>
              </mc:Choice>
              <mc:Fallback>
                <p:oleObj name="Equation" r:id="rId6" imgW="8763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895600"/>
                        <a:ext cx="1524000" cy="397565"/>
                      </a:xfrm>
                      <a:prstGeom prst="rect">
                        <a:avLst/>
                      </a:prstGeom>
                      <a:noFill/>
                    </p:spPr>
                  </p:pic>
                </p:oleObj>
              </mc:Fallback>
            </mc:AlternateContent>
          </a:graphicData>
        </a:graphic>
      </p:graphicFrame>
      <p:sp>
        <p:nvSpPr>
          <p:cNvPr id="8" name="TextBox 7"/>
          <p:cNvSpPr txBox="1"/>
          <p:nvPr/>
        </p:nvSpPr>
        <p:spPr>
          <a:xfrm>
            <a:off x="7391400" y="220980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(15.11)</a:t>
            </a:r>
          </a:p>
        </p:txBody>
      </p:sp>
      <p:sp>
        <p:nvSpPr>
          <p:cNvPr id="9" name="TextBox 8"/>
          <p:cNvSpPr txBox="1"/>
          <p:nvPr/>
        </p:nvSpPr>
        <p:spPr>
          <a:xfrm>
            <a:off x="7391400" y="297180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(15.12)</a:t>
            </a:r>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03247594"/>
              </p:ext>
            </p:extLst>
          </p:nvPr>
        </p:nvGraphicFramePr>
        <p:xfrm>
          <a:off x="4343400" y="3867150"/>
          <a:ext cx="914400" cy="685800"/>
        </p:xfrm>
        <a:graphic>
          <a:graphicData uri="http://schemas.openxmlformats.org/presentationml/2006/ole">
            <mc:AlternateContent xmlns:mc="http://schemas.openxmlformats.org/markup-compatibility/2006">
              <mc:Choice xmlns:v="urn:schemas-microsoft-com:vml" Requires="v">
                <p:oleObj spid="_x0000_s6176" name="Equation" r:id="rId8" imgW="491336" imgH="431656" progId="Equation.DSMT4">
                  <p:embed/>
                </p:oleObj>
              </mc:Choice>
              <mc:Fallback>
                <p:oleObj name="Equation" r:id="rId8" imgW="491336" imgH="431656"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867150"/>
                        <a:ext cx="914400" cy="685800"/>
                      </a:xfrm>
                      <a:prstGeom prst="rect">
                        <a:avLst/>
                      </a:prstGeom>
                      <a:noFill/>
                    </p:spPr>
                  </p:pic>
                </p:oleObj>
              </mc:Fallback>
            </mc:AlternateContent>
          </a:graphicData>
        </a:graphic>
      </p:graphicFrame>
      <p:sp>
        <p:nvSpPr>
          <p:cNvPr id="12" name="TextBox 11"/>
          <p:cNvSpPr txBox="1"/>
          <p:nvPr/>
        </p:nvSpPr>
        <p:spPr>
          <a:xfrm>
            <a:off x="7391400" y="403860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(15.13)</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1245957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143000"/>
                <a:ext cx="8305800" cy="3886200"/>
              </a:xfrm>
            </p:spPr>
            <p:txBody>
              <a:bodyPr/>
              <a:lstStyle/>
              <a:p>
                <a:r>
                  <a:rPr lang="en-US" dirty="0" smtClean="0"/>
                  <a:t>Equation (15.13) can be altered to account for transaction costs such as commissions and a greater than zero bid-ask dealer spread (or bid-offer). </a:t>
                </a:r>
              </a:p>
              <a:p>
                <a:r>
                  <a:rPr lang="en-US" dirty="0" smtClean="0"/>
                  <a:t>In </a:t>
                </a:r>
                <a:r>
                  <a:rPr lang="en-US" dirty="0"/>
                  <a:t>doing so the boundary conditions for the price of a T-bill futures contract are obtained</a:t>
                </a:r>
                <a:r>
                  <a:rPr lang="en-US" dirty="0" smtClean="0"/>
                  <a:t>:</a:t>
                </a:r>
              </a:p>
              <a:p>
                <a:endParaRPr lang="en-US" dirty="0"/>
              </a:p>
              <a:p>
                <a:endParaRPr lang="en-US" dirty="0" smtClean="0"/>
              </a:p>
              <a:p>
                <a:pPr marL="0" indent="0" algn="ctr">
                  <a:buNone/>
                </a:pPr>
                <a:r>
                  <a:rPr lang="en-US" i="1" dirty="0" smtClean="0"/>
                  <a:t>CC</a:t>
                </a:r>
                <a:r>
                  <a:rPr lang="en-US" dirty="0" smtClean="0"/>
                  <a:t> </a:t>
                </a:r>
                <a:r>
                  <a:rPr lang="en-US" dirty="0"/>
                  <a:t>= round-trip commission costs per $100 of face </a:t>
                </a:r>
                <a:r>
                  <a:rPr lang="en-US" dirty="0" smtClean="0"/>
                  <a:t>value</a:t>
                </a:r>
                <a:endParaRPr lang="en-US" dirty="0"/>
              </a:p>
              <a:p>
                <a:pPr marL="0" indent="0" algn="ctr">
                  <a:buNone/>
                </a:pPr>
                <a14:m>
                  <m:oMath xmlns:m="http://schemas.openxmlformats.org/officeDocument/2006/math">
                    <m:sSup>
                      <m:sSupPr>
                        <m:ctrlPr>
                          <a:rPr lang="en-US" b="0" i="1" smtClean="0">
                            <a:latin typeface="Cambria Math"/>
                          </a:rPr>
                        </m:ctrlPr>
                      </m:sSupPr>
                      <m:e>
                        <m:r>
                          <a:rPr lang="en-US" b="0" i="1" smtClean="0">
                            <a:latin typeface="Cambria Math"/>
                          </a:rPr>
                          <m:t>𝑃</m:t>
                        </m:r>
                      </m:e>
                      <m:sup>
                        <m:eqArr>
                          <m:eqArrPr>
                            <m:ctrlPr>
                              <a:rPr lang="en-US" b="0" i="1" smtClean="0">
                                <a:latin typeface="Cambria Math"/>
                              </a:rPr>
                            </m:ctrlPr>
                          </m:eqArrPr>
                          <m:e>
                            <m:r>
                              <a:rPr lang="en-US" b="0" i="1" smtClean="0">
                                <a:latin typeface="Cambria Math"/>
                              </a:rPr>
                              <m:t>𝐴</m:t>
                            </m:r>
                          </m:e>
                          <m:e>
                            <m:r>
                              <a:rPr lang="en-US" b="0" i="1" smtClean="0">
                                <a:latin typeface="Cambria Math"/>
                              </a:rPr>
                              <m:t>𝑛</m:t>
                            </m:r>
                          </m:e>
                        </m:eqArr>
                      </m:sup>
                    </m:sSup>
                  </m:oMath>
                </a14:m>
                <a:r>
                  <a:rPr lang="en-US" dirty="0" smtClean="0"/>
                  <a:t>= </a:t>
                </a:r>
                <a:r>
                  <a:rPr lang="en-US" dirty="0"/>
                  <a:t>the price at which a dealer will sell an </a:t>
                </a:r>
                <a:r>
                  <a:rPr lang="en-US" i="1" dirty="0"/>
                  <a:t>n</a:t>
                </a:r>
                <a:r>
                  <a:rPr lang="en-US" dirty="0"/>
                  <a:t>-day </a:t>
                </a:r>
                <a:r>
                  <a:rPr lang="en-US" dirty="0" smtClean="0"/>
                  <a:t>T-bill</a:t>
                </a:r>
                <a:endParaRPr lang="en-US" dirty="0"/>
              </a:p>
              <a:p>
                <a:pPr marL="0" indent="0" algn="ctr">
                  <a:buNone/>
                </a:pPr>
                <a14:m>
                  <m:oMath xmlns:m="http://schemas.openxmlformats.org/officeDocument/2006/math">
                    <m:sSup>
                      <m:sSupPr>
                        <m:ctrlPr>
                          <a:rPr lang="en-US" i="1">
                            <a:latin typeface="Cambria Math"/>
                          </a:rPr>
                        </m:ctrlPr>
                      </m:sSupPr>
                      <m:e>
                        <m:r>
                          <a:rPr lang="en-US" i="1">
                            <a:latin typeface="Cambria Math"/>
                          </a:rPr>
                          <m:t>𝑃</m:t>
                        </m:r>
                      </m:e>
                      <m:sup>
                        <m:eqArr>
                          <m:eqArrPr>
                            <m:ctrlPr>
                              <a:rPr lang="en-US" i="1">
                                <a:latin typeface="Cambria Math"/>
                              </a:rPr>
                            </m:ctrlPr>
                          </m:eqArrPr>
                          <m:e>
                            <m:r>
                              <a:rPr lang="en-US" b="0" i="1" smtClean="0">
                                <a:latin typeface="Cambria Math"/>
                              </a:rPr>
                              <m:t>𝐵</m:t>
                            </m:r>
                          </m:e>
                          <m:e>
                            <m:r>
                              <a:rPr lang="en-US" b="0" i="1" smtClean="0">
                                <a:latin typeface="Cambria Math"/>
                              </a:rPr>
                              <m:t>𝑚</m:t>
                            </m:r>
                          </m:e>
                        </m:eqArr>
                      </m:sup>
                    </m:sSup>
                  </m:oMath>
                </a14:m>
                <a:r>
                  <a:rPr lang="en-US" dirty="0"/>
                  <a:t> = the price at which a dealer will buy an </a:t>
                </a:r>
                <a:r>
                  <a:rPr lang="en-US" i="1" dirty="0" err="1"/>
                  <a:t>m</a:t>
                </a:r>
                <a:r>
                  <a:rPr lang="en-US" dirty="0" err="1"/>
                  <a:t>-day</a:t>
                </a:r>
                <a:r>
                  <a:rPr lang="en-US" dirty="0"/>
                  <a:t> </a:t>
                </a:r>
                <a:r>
                  <a:rPr lang="en-US" dirty="0" smtClean="0"/>
                  <a:t>T-bill</a:t>
                </a:r>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143000"/>
                <a:ext cx="8305800" cy="3886200"/>
              </a:xfrm>
              <a:blipFill rotWithShape="1">
                <a:blip r:embed="rId3"/>
                <a:stretch>
                  <a:fillRect l="-147" t="-62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63339026"/>
              </p:ext>
            </p:extLst>
          </p:nvPr>
        </p:nvGraphicFramePr>
        <p:xfrm>
          <a:off x="2514600" y="2514600"/>
          <a:ext cx="3771900" cy="685800"/>
        </p:xfrm>
        <a:graphic>
          <a:graphicData uri="http://schemas.openxmlformats.org/presentationml/2006/ole">
            <mc:AlternateContent xmlns:mc="http://schemas.openxmlformats.org/markup-compatibility/2006">
              <mc:Choice xmlns:v="urn:schemas-microsoft-com:vml" Requires="v">
                <p:oleObj spid="_x0000_s7179" name="Equation" r:id="rId4" imgW="491505" imgH="457200" progId="Equation.DSMT4">
                  <p:embed/>
                </p:oleObj>
              </mc:Choice>
              <mc:Fallback>
                <p:oleObj name="Equation" r:id="rId4" imgW="491505" imgH="457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14600"/>
                        <a:ext cx="3771900" cy="6858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4262588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305800" cy="2362200"/>
          </a:xfrm>
        </p:spPr>
        <p:txBody>
          <a:bodyPr/>
          <a:lstStyle/>
          <a:p>
            <a:r>
              <a:rPr lang="en-US" dirty="0"/>
              <a:t>Using Equation (15.13), compute the theoretical futures price for the IMM December 1989 contract as of June 7, 1988. </a:t>
            </a:r>
            <a:endParaRPr lang="en-US" dirty="0" smtClean="0"/>
          </a:p>
          <a:p>
            <a:r>
              <a:rPr lang="en-US" dirty="0" smtClean="0"/>
              <a:t>Assume </a:t>
            </a:r>
            <a:r>
              <a:rPr lang="en-US" dirty="0"/>
              <a:t>that the deliverable bill (in period) against the futures contract is the T-bill maturing March 21, 1989, with a bid price of 10.67 and ask price of 10.59. </a:t>
            </a:r>
            <a:endParaRPr lang="en-US" dirty="0" smtClean="0"/>
          </a:p>
          <a:p>
            <a:r>
              <a:rPr lang="en-US" dirty="0" smtClean="0"/>
              <a:t>Also </a:t>
            </a:r>
            <a:r>
              <a:rPr lang="en-US" dirty="0"/>
              <a:t>assume $0.004 per $100 of face value as the round-trip commission cost</a:t>
            </a:r>
            <a:r>
              <a:rPr lang="en-US" dirty="0" smtClean="0"/>
              <a:t>.</a:t>
            </a:r>
            <a:endParaRPr lang="en-US" dirty="0"/>
          </a:p>
        </p:txBody>
      </p:sp>
      <p:sp>
        <p:nvSpPr>
          <p:cNvPr id="3" name="Title 2"/>
          <p:cNvSpPr>
            <a:spLocks noGrp="1"/>
          </p:cNvSpPr>
          <p:nvPr>
            <p:ph type="title"/>
          </p:nvPr>
        </p:nvSpPr>
        <p:spPr/>
        <p:txBody>
          <a:bodyPr/>
          <a:lstStyle/>
          <a:p>
            <a:r>
              <a:rPr lang="en-US" dirty="0" smtClean="0"/>
              <a:t>Sample Problem 15.5</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381864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0"/>
                <a:ext cx="8305800" cy="5791200"/>
              </a:xfrm>
            </p:spPr>
            <p:txBody>
              <a:bodyPr/>
              <a:lstStyle/>
              <a:p>
                <a:r>
                  <a:rPr lang="en-US" dirty="0" smtClean="0"/>
                  <a:t>Solution:</a:t>
                </a:r>
              </a:p>
              <a:p>
                <a:pPr marL="457200" lvl="0" indent="-457200">
                  <a:buFont typeface="+mj-lt"/>
                  <a:buAutoNum type="arabicPeriod"/>
                </a:pPr>
                <a:r>
                  <a:rPr lang="en-US" dirty="0"/>
                  <a:t>Determine the T-bill rate corresponding to the </a:t>
                </a:r>
                <a:r>
                  <a:rPr lang="en-US" i="1" dirty="0"/>
                  <a:t>m</a:t>
                </a:r>
                <a:r>
                  <a:rPr lang="en-US" dirty="0"/>
                  <a:t> period — the interval between June 7, 1989, and the third Thursday of December 1989, the delivery date of the contract (i.e., </a:t>
                </a:r>
                <a:r>
                  <a:rPr lang="en-US" i="1" dirty="0"/>
                  <a:t>m</a:t>
                </a:r>
                <a:r>
                  <a:rPr lang="en-US" dirty="0"/>
                  <a:t> = 188 days).</a:t>
                </a:r>
              </a:p>
              <a:p>
                <a:pPr marL="457200" lvl="0" indent="-457200">
                  <a:buFont typeface="+mj-lt"/>
                  <a:buAutoNum type="arabicPeriod"/>
                </a:pPr>
                <a:r>
                  <a:rPr lang="en-US" dirty="0"/>
                  <a:t>Find the price of this T-bill maturing in (approximately) 188 days (December 27) from the US T-bill data listed earlier. Its bid price is 10.47 and its ask price is 10.41.</a:t>
                </a:r>
              </a:p>
              <a:p>
                <a:pPr marL="457200" lvl="0" indent="-457200">
                  <a:buFont typeface="+mj-lt"/>
                  <a:buAutoNum type="arabicPeriod"/>
                </a:pPr>
                <a:r>
                  <a:rPr lang="en-US" dirty="0"/>
                  <a:t>Now calculate  without commission costs using Equation (15.13) and an average of the bid and ask prices for the </a:t>
                </a:r>
                <a:r>
                  <a:rPr lang="en-US" i="1" dirty="0"/>
                  <a:t>m</a:t>
                </a:r>
                <a:r>
                  <a:rPr lang="en-US" dirty="0"/>
                  <a:t> period and </a:t>
                </a:r>
                <a:r>
                  <a:rPr lang="en-US" i="1" dirty="0"/>
                  <a:t>n</a:t>
                </a:r>
                <a:r>
                  <a:rPr lang="en-US" dirty="0"/>
                  <a:t> period and </a:t>
                </a:r>
                <a:r>
                  <a:rPr lang="en-US" i="1" dirty="0"/>
                  <a:t>n</a:t>
                </a:r>
                <a:r>
                  <a:rPr lang="en-US" dirty="0"/>
                  <a:t>-period T-bills</a:t>
                </a:r>
                <a:r>
                  <a:rPr lang="en-US" dirty="0" smtClean="0"/>
                  <a:t>.</a:t>
                </a:r>
              </a:p>
              <a:p>
                <a:pPr marL="0" lvl="0" indent="0" algn="ctr">
                  <a:buNone/>
                </a:pP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𝐹𝑢</m:t>
                        </m:r>
                      </m:sub>
                    </m:sSub>
                  </m:oMath>
                </a14:m>
                <a:r>
                  <a:rPr lang="en-US" dirty="0" smtClean="0"/>
                  <a:t> = </a:t>
                </a:r>
                <a14:m>
                  <m:oMath xmlns:m="http://schemas.openxmlformats.org/officeDocument/2006/math">
                    <m:f>
                      <m:fPr>
                        <m:ctrlPr>
                          <a:rPr lang="en-US" i="1" smtClean="0">
                            <a:latin typeface="Cambria Math"/>
                          </a:rPr>
                        </m:ctrlPr>
                      </m:fPr>
                      <m:num>
                        <m:r>
                          <a:rPr lang="en-US" b="0" i="1" smtClean="0">
                            <a:latin typeface="Cambria Math"/>
                          </a:rPr>
                          <m:t>100−[10.63 × </m:t>
                        </m:r>
                        <m:d>
                          <m:dPr>
                            <m:ctrlPr>
                              <a:rPr lang="en-US" b="0" i="1" smtClean="0">
                                <a:latin typeface="Cambria Math"/>
                              </a:rPr>
                            </m:ctrlPr>
                          </m:dPr>
                          <m:e>
                            <m:f>
                              <m:fPr>
                                <m:ctrlPr>
                                  <a:rPr lang="en-US" b="0" i="1" smtClean="0">
                                    <a:latin typeface="Cambria Math"/>
                                  </a:rPr>
                                </m:ctrlPr>
                              </m:fPr>
                              <m:num>
                                <m:r>
                                  <a:rPr lang="en-US" b="0" i="1" smtClean="0">
                                    <a:latin typeface="Cambria Math"/>
                                  </a:rPr>
                                  <m:t>279</m:t>
                                </m:r>
                              </m:num>
                              <m:den>
                                <m:r>
                                  <a:rPr lang="en-US" b="0" i="1" smtClean="0">
                                    <a:latin typeface="Cambria Math"/>
                                  </a:rPr>
                                  <m:t>360</m:t>
                                </m:r>
                              </m:den>
                            </m:f>
                          </m:e>
                        </m:d>
                        <m:r>
                          <a:rPr lang="en-US" b="0" i="1" smtClean="0">
                            <a:latin typeface="Cambria Math"/>
                          </a:rPr>
                          <m:t>]</m:t>
                        </m:r>
                      </m:num>
                      <m:den>
                        <m:r>
                          <a:rPr lang="en-US" b="0" i="1" smtClean="0">
                            <a:latin typeface="Cambria Math"/>
                          </a:rPr>
                          <m:t>100−[10.44 ×</m:t>
                        </m:r>
                        <m:d>
                          <m:dPr>
                            <m:ctrlPr>
                              <a:rPr lang="en-US" b="0" i="1" smtClean="0">
                                <a:latin typeface="Cambria Math"/>
                                <a:ea typeface="Cambria Math"/>
                              </a:rPr>
                            </m:ctrlPr>
                          </m:dPr>
                          <m:e>
                            <m:f>
                              <m:fPr>
                                <m:ctrlPr>
                                  <a:rPr lang="en-US" b="0" i="1" smtClean="0">
                                    <a:latin typeface="Cambria Math"/>
                                    <a:ea typeface="Cambria Math"/>
                                  </a:rPr>
                                </m:ctrlPr>
                              </m:fPr>
                              <m:num>
                                <m:r>
                                  <a:rPr lang="en-US" b="0" i="1" smtClean="0">
                                    <a:latin typeface="Cambria Math"/>
                                    <a:ea typeface="Cambria Math"/>
                                  </a:rPr>
                                  <m:t>188</m:t>
                                </m:r>
                              </m:num>
                              <m:den>
                                <m:r>
                                  <a:rPr lang="en-US" b="0" i="1" smtClean="0">
                                    <a:latin typeface="Cambria Math"/>
                                    <a:ea typeface="Cambria Math"/>
                                  </a:rPr>
                                  <m:t>360</m:t>
                                </m:r>
                              </m:den>
                            </m:f>
                          </m:e>
                        </m:d>
                        <m:r>
                          <a:rPr lang="en-US" b="0" i="1" smtClean="0">
                            <a:latin typeface="Cambria Math"/>
                            <a:ea typeface="Cambria Math"/>
                          </a:rPr>
                          <m:t>]</m:t>
                        </m:r>
                      </m:den>
                    </m:f>
                  </m:oMath>
                </a14:m>
                <a:r>
                  <a:rPr lang="en-US" dirty="0" smtClean="0"/>
                  <a:t> = 0.97053</a:t>
                </a:r>
                <a:endParaRPr lang="en-US" dirty="0"/>
              </a:p>
              <a:p>
                <a:endParaRPr lang="en-US" dirty="0" smtClean="0"/>
              </a:p>
              <a:p>
                <a:r>
                  <a:rPr lang="en-US" dirty="0" smtClean="0"/>
                  <a:t>To get </a:t>
                </a:r>
                <a:r>
                  <a:rPr lang="en-US" dirty="0"/>
                  <a:t>the quarterly yield (price) for the </a:t>
                </a:r>
                <a:r>
                  <a:rPr lang="en-US" dirty="0" smtClean="0"/>
                  <a:t>futures</a:t>
                </a:r>
                <a:endParaRPr lang="en-US" dirty="0"/>
              </a:p>
              <a:p>
                <a:pPr marL="0" indent="0" algn="ctr">
                  <a:buNone/>
                </a:pPr>
                <a:r>
                  <a:rPr lang="en-US" dirty="0" smtClean="0"/>
                  <a:t>100 – 97.053 = 2.947</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791200"/>
              </a:xfrm>
              <a:blipFill rotWithShape="1">
                <a:blip r:embed="rId2"/>
                <a:stretch>
                  <a:fillRect l="-147" t="-421"/>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4243793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85800"/>
                <a:ext cx="8305800" cy="5364165"/>
              </a:xfrm>
            </p:spPr>
            <p:txBody>
              <a:bodyPr/>
              <a:lstStyle/>
              <a:p>
                <a:r>
                  <a:rPr lang="en-US" dirty="0" smtClean="0"/>
                  <a:t>Annualized yield:</a:t>
                </a:r>
              </a:p>
              <a:p>
                <a:pPr marL="0" indent="0">
                  <a:buNone/>
                </a:pPr>
                <a:r>
                  <a:rPr lang="en-US" dirty="0"/>
                  <a:t>	</a:t>
                </a:r>
                <a:r>
                  <a:rPr lang="en-US" dirty="0" smtClean="0"/>
                  <a:t>2.947 x </a:t>
                </a:r>
                <a14:m>
                  <m:oMath xmlns:m="http://schemas.openxmlformats.org/officeDocument/2006/math">
                    <m:f>
                      <m:fPr>
                        <m:ctrlPr>
                          <a:rPr lang="en-US" i="1" smtClean="0">
                            <a:latin typeface="Cambria Math"/>
                          </a:rPr>
                        </m:ctrlPr>
                      </m:fPr>
                      <m:num>
                        <m:r>
                          <a:rPr lang="en-US" b="0" i="1" smtClean="0">
                            <a:latin typeface="Cambria Math"/>
                          </a:rPr>
                          <m:t>360</m:t>
                        </m:r>
                      </m:num>
                      <m:den>
                        <m:r>
                          <a:rPr lang="en-US" b="0" i="1" smtClean="0">
                            <a:latin typeface="Cambria Math"/>
                          </a:rPr>
                          <m:t>91</m:t>
                        </m:r>
                      </m:den>
                    </m:f>
                  </m:oMath>
                </a14:m>
                <a:r>
                  <a:rPr lang="en-US" dirty="0" smtClean="0"/>
                  <a:t> = 11.658</a:t>
                </a:r>
              </a:p>
              <a:p>
                <a:r>
                  <a:rPr lang="en-US" dirty="0" smtClean="0"/>
                  <a:t>Theoretical future price</a:t>
                </a:r>
              </a:p>
              <a:p>
                <a:pPr marL="0" indent="0">
                  <a:buNone/>
                </a:pPr>
                <a:r>
                  <a:rPr lang="en-US" dirty="0"/>
                  <a:t>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𝐹𝑢</m:t>
                        </m:r>
                      </m:sub>
                    </m:sSub>
                  </m:oMath>
                </a14:m>
                <a:r>
                  <a:rPr lang="en-US" dirty="0" smtClean="0"/>
                  <a:t> = 100 – 11.658 = 88.342</a:t>
                </a:r>
              </a:p>
              <a:p>
                <a:pPr marL="0" indent="0">
                  <a:buNone/>
                </a:pPr>
                <a:endParaRPr lang="en-US" dirty="0"/>
              </a:p>
              <a:p>
                <a:r>
                  <a:rPr lang="en-US" dirty="0" smtClean="0"/>
                  <a:t>When you compare this price with the market price of 88.32 for the December 1989 T-bill future contract, you see that it’s upwardly biased.</a:t>
                </a:r>
              </a:p>
              <a:p>
                <a:r>
                  <a:rPr lang="en-US" dirty="0" smtClean="0"/>
                  <a:t>This disparity could be due to neglect of transaction costs such as commissions; so you would calculate it on an annualized basis but take it out from the computed price.</a:t>
                </a:r>
              </a:p>
              <a:p>
                <a:pPr marL="0" indent="0" algn="ctr">
                  <a:buNone/>
                </a:pPr>
                <a:r>
                  <a:rPr lang="en-US" dirty="0" smtClean="0"/>
                  <a:t>0.004 x </a:t>
                </a:r>
                <a14:m>
                  <m:oMath xmlns:m="http://schemas.openxmlformats.org/officeDocument/2006/math">
                    <m:f>
                      <m:fPr>
                        <m:ctrlPr>
                          <a:rPr lang="en-US" i="1" dirty="0" smtClean="0">
                            <a:latin typeface="Cambria Math"/>
                          </a:rPr>
                        </m:ctrlPr>
                      </m:fPr>
                      <m:num>
                        <m:r>
                          <a:rPr lang="en-US" b="0" i="1" dirty="0" smtClean="0">
                            <a:latin typeface="Cambria Math"/>
                          </a:rPr>
                          <m:t>360</m:t>
                        </m:r>
                      </m:num>
                      <m:den>
                        <m:r>
                          <a:rPr lang="en-US" b="0" i="1" dirty="0" smtClean="0">
                            <a:latin typeface="Cambria Math"/>
                          </a:rPr>
                          <m:t>91</m:t>
                        </m:r>
                      </m:den>
                    </m:f>
                  </m:oMath>
                </a14:m>
                <a:r>
                  <a:rPr lang="en-US" dirty="0" smtClean="0"/>
                  <a:t> = 0.016</a:t>
                </a:r>
              </a:p>
              <a:p>
                <a:pPr marL="0" indent="0" algn="ctr">
                  <a:buNone/>
                </a:pPr>
                <a:r>
                  <a:rPr lang="en-US" sz="1800" dirty="0" smtClean="0"/>
                  <a:t>And</a:t>
                </a:r>
              </a:p>
              <a:p>
                <a:pPr marL="0" indent="0" algn="ctr">
                  <a:buNone/>
                </a:pP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𝐹𝑢</m:t>
                        </m:r>
                      </m:sub>
                    </m:sSub>
                  </m:oMath>
                </a14:m>
                <a:r>
                  <a:rPr lang="en-US" dirty="0"/>
                  <a:t> = </a:t>
                </a:r>
                <a:r>
                  <a:rPr lang="en-US" dirty="0" smtClean="0"/>
                  <a:t>88.342 </a:t>
                </a:r>
                <a:r>
                  <a:rPr lang="en-US" dirty="0"/>
                  <a:t>– </a:t>
                </a:r>
                <a:r>
                  <a:rPr lang="en-US" dirty="0" smtClean="0"/>
                  <a:t>0.016 </a:t>
                </a:r>
                <a:r>
                  <a:rPr lang="en-US" dirty="0"/>
                  <a:t>= </a:t>
                </a:r>
                <a:r>
                  <a:rPr lang="en-US" dirty="0" smtClean="0"/>
                  <a:t>88.326</a:t>
                </a:r>
                <a:endParaRPr lang="en-US" dirty="0"/>
              </a:p>
              <a:p>
                <a:pPr marL="0" indent="0" algn="ctr">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85800"/>
                <a:ext cx="8305800" cy="5364165"/>
              </a:xfrm>
              <a:blipFill rotWithShape="1">
                <a:blip r:embed="rId2"/>
                <a:stretch>
                  <a:fillRect l="-147" t="-455"/>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25752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4800600"/>
          </a:xfrm>
        </p:spPr>
        <p:txBody>
          <a:bodyPr>
            <a:normAutofit/>
          </a:bodyPr>
          <a:lstStyle/>
          <a:p>
            <a:r>
              <a:rPr lang="en-US" b="1" dirty="0"/>
              <a:t>T-bond futures</a:t>
            </a:r>
            <a:r>
              <a:rPr lang="en-US" dirty="0"/>
              <a:t> as on the CBT require the delivery of a US T-bond with a face value of $100,000 and maturing at least 15 years from maturity</a:t>
            </a:r>
            <a:r>
              <a:rPr lang="en-US" dirty="0" smtClean="0"/>
              <a:t>.</a:t>
            </a:r>
          </a:p>
          <a:p>
            <a:r>
              <a:rPr lang="en-US" dirty="0"/>
              <a:t>Prices are quoted as a percentage of par in the same way as GNMA futures prices are quoted</a:t>
            </a:r>
            <a:r>
              <a:rPr lang="en-US" dirty="0" smtClean="0"/>
              <a:t>.</a:t>
            </a:r>
          </a:p>
          <a:p>
            <a:r>
              <a:rPr lang="en-US" dirty="0"/>
              <a:t>The depth of trading in this contract is revealed by the existence of outstanding T-bond contracts with maturities nearly three years into the future. </a:t>
            </a:r>
          </a:p>
          <a:p>
            <a:r>
              <a:rPr lang="en-US" b="1" dirty="0" smtClean="0"/>
              <a:t>T-note futures </a:t>
            </a:r>
            <a:r>
              <a:rPr lang="en-US" dirty="0" smtClean="0"/>
              <a:t>is growing in popularity and also offered by CBT.</a:t>
            </a:r>
          </a:p>
          <a:p>
            <a:r>
              <a:rPr lang="en-US" dirty="0"/>
              <a:t>One of the underlying stimuli for its success is the growing proportion of total Treasury debt, which is represented by T-note securities. </a:t>
            </a:r>
            <a:endParaRPr lang="en-US" dirty="0" smtClean="0"/>
          </a:p>
          <a:p>
            <a:r>
              <a:rPr lang="en-US" dirty="0"/>
              <a:t>The T-note futures contract specifies the delivery of a US Treasury note with a face value of $100,000 and a maturity of no less than 6.5 years and no more than 10 years form the date of delivery. </a:t>
            </a:r>
            <a:endParaRPr lang="en-US" b="1" dirty="0"/>
          </a:p>
        </p:txBody>
      </p:sp>
      <p:sp>
        <p:nvSpPr>
          <p:cNvPr id="3" name="Title 2"/>
          <p:cNvSpPr>
            <a:spLocks noGrp="1"/>
          </p:cNvSpPr>
          <p:nvPr>
            <p:ph type="title"/>
          </p:nvPr>
        </p:nvSpPr>
        <p:spPr>
          <a:xfrm>
            <a:off x="464400" y="609600"/>
            <a:ext cx="8229600" cy="639763"/>
          </a:xfrm>
        </p:spPr>
        <p:txBody>
          <a:bodyPr/>
          <a:lstStyle/>
          <a:p>
            <a:pPr algn="ctr"/>
            <a:r>
              <a:rPr lang="en-US" dirty="0" smtClean="0"/>
              <a:t>15.4.3 Characteristics of T-Note and </a:t>
            </a:r>
            <a:r>
              <a:rPr lang="en-US" smtClean="0"/>
              <a:t>T-Bond Futures</a:t>
            </a:r>
            <a:endParaRPr lang="en-US"/>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263919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305800" cy="2133600"/>
          </a:xfrm>
        </p:spPr>
        <p:txBody>
          <a:bodyPr/>
          <a:lstStyle/>
          <a:p>
            <a:r>
              <a:rPr lang="en-US" b="1" dirty="0" smtClean="0"/>
              <a:t>Commodity futures</a:t>
            </a:r>
            <a:r>
              <a:rPr lang="en-US" dirty="0" smtClean="0"/>
              <a:t> contracts were forward agreements for future trade.</a:t>
            </a:r>
          </a:p>
          <a:p>
            <a:r>
              <a:rPr lang="en-US" dirty="0" smtClean="0"/>
              <a:t>The agricultural industry was first because the perishable goods have price risks.</a:t>
            </a:r>
          </a:p>
          <a:p>
            <a:r>
              <a:rPr lang="en-US" dirty="0" smtClean="0"/>
              <a:t>A person can also “</a:t>
            </a:r>
            <a:r>
              <a:rPr lang="en-US" i="1" dirty="0" smtClean="0"/>
              <a:t>lock in</a:t>
            </a:r>
            <a:r>
              <a:rPr lang="en-US" dirty="0" smtClean="0"/>
              <a:t>” on contracted future price by arranging the expiration date of the contract to be the same as the day it hits the market.</a:t>
            </a:r>
          </a:p>
        </p:txBody>
      </p:sp>
      <p:sp>
        <p:nvSpPr>
          <p:cNvPr id="3" name="Title 2"/>
          <p:cNvSpPr>
            <a:spLocks noGrp="1"/>
          </p:cNvSpPr>
          <p:nvPr>
            <p:ph type="title"/>
          </p:nvPr>
        </p:nvSpPr>
        <p:spPr/>
        <p:txBody>
          <a:bodyPr/>
          <a:lstStyle/>
          <a:p>
            <a:r>
              <a:rPr lang="en-US" dirty="0" smtClean="0"/>
              <a:t>15.1 Commodity Futures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2789560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05148" cy="556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5867400"/>
            <a:ext cx="8305800" cy="685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5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15.7 Contract Specification of T-Bonds and T-Notes</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Futures</a:t>
            </a:r>
          </a:p>
          <a:p>
            <a:pPr marL="0" marR="0" indent="0" algn="l" defTabSz="914400" rtl="0" eaLnBrk="1" fontAlgn="auto" latinLnBrk="0" hangingPunct="1">
              <a:lnSpc>
                <a:spcPct val="150000"/>
              </a:lnSpc>
              <a:spcBef>
                <a:spcPct val="0"/>
              </a:spcBef>
              <a:spcAft>
                <a:spcPts val="0"/>
              </a:spcAft>
              <a:buClrTx/>
              <a:buSzTx/>
              <a:buFontTx/>
              <a:buNone/>
              <a:tabLst/>
            </a:pPr>
            <a:r>
              <a:rPr lang="en-US" sz="1050" baseline="0" dirty="0" smtClean="0">
                <a:solidFill>
                  <a:schemeClr val="accent1"/>
                </a:solidFill>
                <a:latin typeface="Times New Roman" pitchFamily="18" charset="0"/>
                <a:ea typeface="+mj-ea"/>
                <a:cs typeface="Times New Roman" pitchFamily="18" charset="0"/>
              </a:rPr>
              <a:t>Source: CME Group, U.S. Treasury</a:t>
            </a:r>
            <a:r>
              <a:rPr lang="en-US" sz="1050" dirty="0" smtClean="0">
                <a:solidFill>
                  <a:schemeClr val="accent1"/>
                </a:solidFill>
                <a:latin typeface="Times New Roman" pitchFamily="18" charset="0"/>
                <a:ea typeface="+mj-ea"/>
                <a:cs typeface="Times New Roman" pitchFamily="18" charset="0"/>
              </a:rPr>
              <a:t> Bond Futures and 2-Year U.S. Treasury Note Futures</a:t>
            </a:r>
            <a:endParaRPr kumimoji="0" lang="en-US" sz="105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3748793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305800" cy="2133600"/>
          </a:xfrm>
        </p:spPr>
        <p:txBody>
          <a:bodyPr/>
          <a:lstStyle/>
          <a:p>
            <a:r>
              <a:rPr lang="en-US" dirty="0"/>
              <a:t>A </a:t>
            </a:r>
            <a:r>
              <a:rPr lang="en-US" b="1" dirty="0"/>
              <a:t>Eurodollar</a:t>
            </a:r>
            <a:r>
              <a:rPr lang="en-US" dirty="0"/>
              <a:t> is any dollar on deposit outside the United States. </a:t>
            </a:r>
            <a:endParaRPr lang="en-US" dirty="0" smtClean="0"/>
          </a:p>
          <a:p>
            <a:r>
              <a:rPr lang="en-US" dirty="0"/>
              <a:t>An important aspect of these deposits is that, because of their location outside of the United States they do not fall under US jurisdiction. </a:t>
            </a:r>
            <a:endParaRPr lang="en-US" dirty="0" smtClean="0"/>
          </a:p>
          <a:p>
            <a:r>
              <a:rPr lang="en-US" dirty="0" smtClean="0"/>
              <a:t>Therefore</a:t>
            </a:r>
            <a:r>
              <a:rPr lang="en-US" dirty="0"/>
              <a:t>, Eurodollars are not governed by the same regulations that apply to domestic deposits, set by the Federal Reserve.</a:t>
            </a:r>
          </a:p>
        </p:txBody>
      </p:sp>
      <p:sp>
        <p:nvSpPr>
          <p:cNvPr id="3" name="Title 2"/>
          <p:cNvSpPr>
            <a:spLocks noGrp="1"/>
          </p:cNvSpPr>
          <p:nvPr>
            <p:ph type="title"/>
          </p:nvPr>
        </p:nvSpPr>
        <p:spPr/>
        <p:txBody>
          <a:bodyPr/>
          <a:lstStyle/>
          <a:p>
            <a:r>
              <a:rPr lang="en-US" dirty="0" smtClean="0"/>
              <a:t>15.3.5 The Eurodollar Futures Market</a:t>
            </a:r>
            <a:endParaRPr lang="en-US" dirty="0"/>
          </a:p>
        </p:txBody>
      </p:sp>
      <p:sp>
        <p:nvSpPr>
          <p:cNvPr id="4" name="Title 2"/>
          <p:cNvSpPr txBox="1">
            <a:spLocks/>
          </p:cNvSpPr>
          <p:nvPr/>
        </p:nvSpPr>
        <p:spPr>
          <a:xfrm>
            <a:off x="432391" y="3358983"/>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a:lstStyle>
          <a:p>
            <a:pPr algn="ctr"/>
            <a:r>
              <a:rPr lang="en-US" sz="2800" b="0" i="1" dirty="0" smtClean="0"/>
              <a:t>15.3.5.1 Evolution</a:t>
            </a:r>
          </a:p>
        </p:txBody>
      </p:sp>
      <p:sp>
        <p:nvSpPr>
          <p:cNvPr id="5" name="Content Placeholder 1"/>
          <p:cNvSpPr txBox="1">
            <a:spLocks/>
          </p:cNvSpPr>
          <p:nvPr/>
        </p:nvSpPr>
        <p:spPr>
          <a:xfrm>
            <a:off x="432391" y="4032453"/>
            <a:ext cx="8305800" cy="1951037"/>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Tx/>
              <a:buSzPct val="70000"/>
              <a:buFont typeface="Arial" pitchFamily="34" charset="0"/>
              <a:buChar char="•"/>
              <a:defRPr sz="2000" b="0" kern="1200">
                <a:solidFill>
                  <a:schemeClr val="accent1"/>
                </a:solidFill>
                <a:latin typeface="Times New Roman" pitchFamily="18" charset="0"/>
                <a:ea typeface="+mn-ea"/>
                <a:cs typeface="Times New Roman" pitchFamily="18" charset="0"/>
              </a:defRPr>
            </a:lvl1pPr>
            <a:lvl2pPr marL="684213" indent="-227013" algn="l" defTabSz="914400" rtl="0" eaLnBrk="1" latinLnBrk="0" hangingPunct="1">
              <a:lnSpc>
                <a:spcPts val="26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87438" indent="-173038" algn="l" defTabSz="914400" rtl="0" eaLnBrk="1" latinLnBrk="0" hangingPunct="1">
              <a:lnSpc>
                <a:spcPts val="2600"/>
              </a:lnSpc>
              <a:spcBef>
                <a:spcPct val="20000"/>
              </a:spcBef>
              <a:buClrTx/>
              <a:buSzPct val="70000"/>
              <a:buFont typeface="Arial" pitchFamily="34" charset="0"/>
              <a:buChar char="•"/>
              <a:defRPr sz="1800" kern="1200">
                <a:solidFill>
                  <a:schemeClr val="accent1"/>
                </a:solidFill>
                <a:latin typeface="Times New Roman" pitchFamily="18" charset="0"/>
                <a:ea typeface="+mn-ea"/>
                <a:cs typeface="Times New Roman" pitchFamily="18" charset="0"/>
              </a:defRPr>
            </a:lvl3pPr>
            <a:lvl4pPr marL="1541463" indent="-169863" algn="l" defTabSz="914400" rtl="0" eaLnBrk="1" latinLnBrk="0" hangingPunct="1">
              <a:lnSpc>
                <a:spcPts val="2600"/>
              </a:lnSpc>
              <a:spcBef>
                <a:spcPct val="20000"/>
              </a:spcBef>
              <a:buClrTx/>
              <a:buSzPct val="70000"/>
              <a:buFont typeface="Arial" pitchFamily="34" charset="0"/>
              <a:buChar char="•"/>
              <a:defRPr sz="1600" kern="1200">
                <a:solidFill>
                  <a:schemeClr val="accent1"/>
                </a:solidFill>
                <a:latin typeface="Times New Roman" pitchFamily="18" charset="0"/>
                <a:ea typeface="+mn-ea"/>
                <a:cs typeface="Times New Roman" pitchFamily="18" charset="0"/>
              </a:defRPr>
            </a:lvl4pPr>
            <a:lvl5pPr marL="2001838" indent="-173038" algn="l" defTabSz="914400" rtl="0" eaLnBrk="1" latinLnBrk="0" hangingPunct="1">
              <a:lnSpc>
                <a:spcPts val="2600"/>
              </a:lnSpc>
              <a:spcBef>
                <a:spcPct val="20000"/>
              </a:spcBef>
              <a:buClrTx/>
              <a:buSzPct val="70000"/>
              <a:buFont typeface="Arial" pitchFamily="34" charset="0"/>
              <a:buChar char="•"/>
              <a:defRPr sz="14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Eurodollar market evolved in the 1950s in response to Federal Reserve restrictions on the maximum allowable interest rate to be paid on a deposit</a:t>
            </a:r>
            <a:r>
              <a:rPr lang="en-US" dirty="0" smtClean="0"/>
              <a:t>.</a:t>
            </a:r>
          </a:p>
          <a:p>
            <a:r>
              <a:rPr lang="en-US" dirty="0" smtClean="0"/>
              <a:t>Because Foreign merchants didn’t have this restriction, they were earning more money, so US banks eventually allowed their London branches to enter that market and take in dollar deposits.</a:t>
            </a:r>
            <a:endParaRPr lang="en-US" dirty="0"/>
          </a:p>
        </p:txBody>
      </p:sp>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3558936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440365"/>
          </a:xfrm>
        </p:spPr>
        <p:txBody>
          <a:bodyPr/>
          <a:lstStyle/>
          <a:p>
            <a:r>
              <a:rPr lang="en-US" dirty="0"/>
              <a:t>As the Eurodollar markets developed and matured, formal lines of credit and sovereign risk limitations were formalized by participants. </a:t>
            </a:r>
          </a:p>
          <a:p>
            <a:r>
              <a:rPr lang="en-US" dirty="0"/>
              <a:t>A bank lending funds in the Eurodollar market is exposed to essentially three risks:</a:t>
            </a:r>
          </a:p>
          <a:p>
            <a:r>
              <a:rPr lang="en-US" dirty="0"/>
              <a:t>The </a:t>
            </a:r>
            <a:r>
              <a:rPr lang="en-US" i="1" dirty="0"/>
              <a:t>interest-rate risk </a:t>
            </a:r>
            <a:r>
              <a:rPr lang="en-US" dirty="0"/>
              <a:t>involved with a Eurodollar loan is </a:t>
            </a:r>
            <a:r>
              <a:rPr lang="en-US" dirty="0" smtClean="0"/>
              <a:t>the same as before</a:t>
            </a:r>
            <a:endParaRPr lang="en-US" dirty="0"/>
          </a:p>
          <a:p>
            <a:r>
              <a:rPr lang="en-US" i="1" dirty="0" smtClean="0"/>
              <a:t>Credit risk</a:t>
            </a:r>
            <a:r>
              <a:rPr lang="en-US" dirty="0"/>
              <a:t> </a:t>
            </a:r>
            <a:r>
              <a:rPr lang="en-US" dirty="0" smtClean="0"/>
              <a:t>is </a:t>
            </a:r>
            <a:r>
              <a:rPr lang="en-US" dirty="0"/>
              <a:t>a larger concern in the Eurodollar market because of the difficulties that can arise when trying to analyze a foreign borrower’s financial </a:t>
            </a:r>
            <a:r>
              <a:rPr lang="en-US" dirty="0" smtClean="0"/>
              <a:t>position</a:t>
            </a:r>
          </a:p>
          <a:p>
            <a:r>
              <a:rPr lang="en-US" b="1" i="1" dirty="0" smtClean="0"/>
              <a:t>Sovereign </a:t>
            </a:r>
            <a:r>
              <a:rPr lang="en-US" b="1" i="1" dirty="0"/>
              <a:t>risk </a:t>
            </a:r>
            <a:r>
              <a:rPr lang="en-US" dirty="0"/>
              <a:t>is unique to the arena of international </a:t>
            </a:r>
            <a:r>
              <a:rPr lang="en-US" dirty="0" smtClean="0"/>
              <a:t>lending; it refers to the </a:t>
            </a:r>
            <a:r>
              <a:rPr lang="en-US" dirty="0"/>
              <a:t>unfavorable consequences that can have impact on a bank’s investment if a foreign government is overthrown, becomes economically unstable, or passes detrimental regulations affecting the movement of </a:t>
            </a:r>
            <a:r>
              <a:rPr lang="en-US" dirty="0" smtClean="0"/>
              <a:t>funds</a:t>
            </a:r>
            <a:endParaRPr lang="en-US" dirty="0"/>
          </a:p>
          <a:p>
            <a:r>
              <a:rPr lang="en-US" dirty="0"/>
              <a:t>Most banks will have sovereign-risk limitations restricting the total amount placed on deposit with (or loaned to) institutions in any one country. </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3078557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516565"/>
          </a:xfrm>
        </p:spPr>
        <p:txBody>
          <a:bodyPr/>
          <a:lstStyle/>
          <a:p>
            <a:r>
              <a:rPr lang="en-US" dirty="0"/>
              <a:t>The relationship between three-month rates offered on Eurodollar deposits (as measured by the London Interbank Offered Rate (LIBOR) rate), US CDs, and US T-bills can be visualized for a two-year period in Figure </a:t>
            </a:r>
            <a:r>
              <a:rPr lang="en-US" dirty="0" smtClean="0"/>
              <a:t>15.8.</a:t>
            </a:r>
          </a:p>
          <a:p>
            <a:r>
              <a:rPr lang="en-US" dirty="0" smtClean="0"/>
              <a:t>Few things on the relationships can be noted from the chart.</a:t>
            </a:r>
          </a:p>
          <a:p>
            <a:pPr lvl="1">
              <a:spcBef>
                <a:spcPts val="0"/>
              </a:spcBef>
            </a:pPr>
            <a:r>
              <a:rPr lang="en-US" sz="1600" dirty="0" smtClean="0"/>
              <a:t>Eurodollar rates are higher than CD rates, </a:t>
            </a:r>
            <a:r>
              <a:rPr lang="en-US" sz="1600" dirty="0"/>
              <a:t>which are higher than T-bill rates — a ranking consistent with the level of risk inherent in these securities</a:t>
            </a:r>
            <a:r>
              <a:rPr lang="en-US" sz="1600" dirty="0" smtClean="0"/>
              <a:t>.</a:t>
            </a:r>
          </a:p>
          <a:p>
            <a:pPr lvl="1"/>
            <a:r>
              <a:rPr lang="en-US" sz="1600" dirty="0" smtClean="0"/>
              <a:t>The variation in the spread between Eurodollar rates and CD rates are affected by a variety of unpredictable market forces and decisions of US and foreign government.</a:t>
            </a:r>
          </a:p>
          <a:p>
            <a:pPr lvl="1"/>
            <a:r>
              <a:rPr lang="en-US" sz="1600" dirty="0" smtClean="0"/>
              <a:t>Unlike </a:t>
            </a:r>
            <a:r>
              <a:rPr lang="en-US" sz="1600" dirty="0"/>
              <a:t>the behavior of the spread between Eurodollar and CD rates, the Eurodollar rates and Treasury rates have a less predictable tendency to rise together as rates rise</a:t>
            </a:r>
            <a:r>
              <a:rPr lang="en-US" sz="1600" dirty="0" smtClean="0"/>
              <a:t>.</a:t>
            </a:r>
            <a:endParaRPr lang="en-US"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38599"/>
            <a:ext cx="4667250" cy="2447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76850" y="4038599"/>
            <a:ext cx="3714750" cy="2514601"/>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5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15.8 </a:t>
            </a:r>
          </a:p>
          <a:p>
            <a:pPr marL="0" marR="0" indent="0" algn="ctr" defTabSz="914400" rtl="0" eaLnBrk="1" fontAlgn="auto" latinLnBrk="0" hangingPunct="1">
              <a:lnSpc>
                <a:spcPct val="15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Three-Month</a:t>
            </a:r>
            <a:r>
              <a:rPr lang="en-US" sz="1400" dirty="0" smtClean="0">
                <a:solidFill>
                  <a:schemeClr val="accent1"/>
                </a:solidFill>
                <a:latin typeface="Times New Roman" pitchFamily="18" charset="0"/>
                <a:ea typeface="+mj-ea"/>
                <a:cs typeface="Times New Roman" pitchFamily="18" charset="0"/>
              </a:rPr>
              <a:t> Rates on U.S. CDs, U.S. T-Bills, and Eurodollar deposits, </a:t>
            </a:r>
          </a:p>
          <a:p>
            <a:pPr marL="0" marR="0" indent="0" algn="ctr" defTabSz="914400" rtl="0" eaLnBrk="1" fontAlgn="auto" latinLnBrk="0" hangingPunct="1">
              <a:lnSpc>
                <a:spcPct val="150000"/>
              </a:lnSpc>
              <a:spcBef>
                <a:spcPct val="0"/>
              </a:spcBef>
              <a:spcAft>
                <a:spcPts val="0"/>
              </a:spcAft>
              <a:buClrTx/>
              <a:buSzTx/>
              <a:buFontTx/>
              <a:buNone/>
              <a:tabLst/>
            </a:pPr>
            <a:r>
              <a:rPr lang="en-US" sz="1400" dirty="0" smtClean="0">
                <a:solidFill>
                  <a:schemeClr val="accent1"/>
                </a:solidFill>
                <a:latin typeface="Times New Roman" pitchFamily="18" charset="0"/>
                <a:ea typeface="+mj-ea"/>
                <a:cs typeface="Times New Roman" pitchFamily="18" charset="0"/>
              </a:rPr>
              <a:t>Jan 2007 – Jan 2010 (monthly data)</a:t>
            </a:r>
          </a:p>
          <a:p>
            <a:pPr marL="0" marR="0" indent="0" algn="ctr" defTabSz="914400" rtl="0" eaLnBrk="1" fontAlgn="auto" latinLnBrk="0" hangingPunct="1">
              <a:lnSpc>
                <a:spcPct val="150000"/>
              </a:lnSpc>
              <a:spcBef>
                <a:spcPct val="0"/>
              </a:spcBef>
              <a:spcAft>
                <a:spcPts val="0"/>
              </a:spcAft>
              <a:buClrTx/>
              <a:buSzTx/>
              <a:buFontTx/>
              <a:buNone/>
              <a:tabLst/>
            </a:pPr>
            <a:endPar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endParaRPr>
          </a:p>
          <a:p>
            <a:pPr marL="0" marR="0" indent="0" algn="l" defTabSz="914400" rtl="0" eaLnBrk="1" fontAlgn="auto" latinLnBrk="0" hangingPunct="1">
              <a:lnSpc>
                <a:spcPct val="150000"/>
              </a:lnSpc>
              <a:spcBef>
                <a:spcPct val="0"/>
              </a:spcBef>
              <a:spcAft>
                <a:spcPts val="0"/>
              </a:spcAft>
              <a:buClrTx/>
              <a:buSzTx/>
              <a:buFontTx/>
              <a:buNone/>
              <a:tabLst/>
            </a:pPr>
            <a:r>
              <a:rPr lang="en-US" sz="1050" baseline="0" dirty="0" smtClean="0">
                <a:solidFill>
                  <a:schemeClr val="accent1"/>
                </a:solidFill>
                <a:latin typeface="Times New Roman" pitchFamily="18" charset="0"/>
                <a:ea typeface="+mj-ea"/>
                <a:cs typeface="Times New Roman" pitchFamily="18" charset="0"/>
              </a:rPr>
              <a:t>Source: Board of</a:t>
            </a:r>
            <a:r>
              <a:rPr lang="en-US" sz="1050" dirty="0" smtClean="0">
                <a:solidFill>
                  <a:schemeClr val="accent1"/>
                </a:solidFill>
                <a:latin typeface="Times New Roman" pitchFamily="18" charset="0"/>
                <a:ea typeface="+mj-ea"/>
                <a:cs typeface="Times New Roman" pitchFamily="18" charset="0"/>
              </a:rPr>
              <a:t> Governors of the Federal Reserve System</a:t>
            </a:r>
          </a:p>
          <a:p>
            <a:pPr marL="0" marR="0" indent="0" algn="l" defTabSz="914400" rtl="0" eaLnBrk="1" fontAlgn="auto" latinLnBrk="0" hangingPunct="1">
              <a:lnSpc>
                <a:spcPct val="150000"/>
              </a:lnSpc>
              <a:spcBef>
                <a:spcPct val="0"/>
              </a:spcBef>
              <a:spcAft>
                <a:spcPts val="0"/>
              </a:spcAft>
              <a:buClrTx/>
              <a:buSzTx/>
              <a:buFontTx/>
              <a:buNone/>
              <a:tabLst/>
            </a:pPr>
            <a:r>
              <a:rPr kumimoji="0" lang="en-US" sz="1050" b="0" i="0" u="none" strike="noStrike" kern="1200" cap="none" spc="0" normalizeH="0" baseline="0" noProof="0" dirty="0">
                <a:ln>
                  <a:noFill/>
                </a:ln>
                <a:solidFill>
                  <a:schemeClr val="accent1"/>
                </a:solidFill>
                <a:effectLst/>
                <a:uLnTx/>
                <a:uFillTx/>
                <a:latin typeface="Times New Roman" pitchFamily="18" charset="0"/>
                <a:ea typeface="+mj-ea"/>
                <a:cs typeface="Times New Roman" pitchFamily="18" charset="0"/>
              </a:rPr>
              <a:t>	</a:t>
            </a:r>
            <a:r>
              <a:rPr kumimoji="0" lang="en-US" sz="105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https://www.federalreserve.gov/default.htm</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396471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12835"/>
            <a:ext cx="8305800" cy="4525965"/>
          </a:xfrm>
        </p:spPr>
        <p:txBody>
          <a:bodyPr/>
          <a:lstStyle/>
          <a:p>
            <a:r>
              <a:rPr lang="en-US" b="1" dirty="0"/>
              <a:t>Eurodollar futures</a:t>
            </a:r>
            <a:r>
              <a:rPr lang="en-US" dirty="0"/>
              <a:t> are traded on the Chicago Mercantile Exchange (CME) (Figure 15-9) and the London International Financial Exchange (LIFFE</a:t>
            </a:r>
            <a:r>
              <a:rPr lang="en-US" dirty="0" smtClean="0"/>
              <a:t>).</a:t>
            </a:r>
          </a:p>
          <a:p>
            <a:r>
              <a:rPr lang="en-US" dirty="0" smtClean="0"/>
              <a:t>The </a:t>
            </a:r>
            <a:r>
              <a:rPr lang="en-US" dirty="0"/>
              <a:t>primary use of Eurodollar futures as a hedging vehicle is similar to that of other hedging vehicles; they are capable of protecting against detrimental changes in interest rates.</a:t>
            </a:r>
          </a:p>
        </p:txBody>
      </p:sp>
      <p:sp>
        <p:nvSpPr>
          <p:cNvPr id="3" name="Title 2"/>
          <p:cNvSpPr>
            <a:spLocks noGrp="1"/>
          </p:cNvSpPr>
          <p:nvPr>
            <p:ph type="title"/>
          </p:nvPr>
        </p:nvSpPr>
        <p:spPr/>
        <p:txBody>
          <a:bodyPr/>
          <a:lstStyle/>
          <a:p>
            <a:r>
              <a:rPr lang="en-US" dirty="0" smtClean="0"/>
              <a:t>15.3.5.2 Eurodollar Futures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l="12183" t="28236" r="10411" b="4648"/>
          <a:stretch>
            <a:fillRect/>
          </a:stretch>
        </p:blipFill>
        <p:spPr bwMode="auto">
          <a:xfrm>
            <a:off x="2133600" y="3048000"/>
            <a:ext cx="5219700" cy="259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95400" y="5638800"/>
            <a:ext cx="6705600" cy="8382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15.9 Eurodollar Futures Quotes</a:t>
            </a:r>
          </a:p>
          <a:p>
            <a:pPr marL="0" marR="0" indent="0" algn="ctr" defTabSz="914400" rtl="0" eaLnBrk="1" fontAlgn="auto" latinLnBrk="0" hangingPunct="1">
              <a:spcBef>
                <a:spcPct val="0"/>
              </a:spcBef>
              <a:spcAft>
                <a:spcPts val="0"/>
              </a:spcAft>
              <a:buClrTx/>
              <a:buSzTx/>
              <a:buFontTx/>
              <a:buNone/>
              <a:tabLst/>
            </a:pPr>
            <a:r>
              <a:rPr lang="en-US" sz="1050" baseline="0" dirty="0" smtClean="0">
                <a:solidFill>
                  <a:schemeClr val="accent1"/>
                </a:solidFill>
                <a:latin typeface="Times New Roman" pitchFamily="18" charset="0"/>
                <a:ea typeface="+mj-ea"/>
                <a:cs typeface="Times New Roman" pitchFamily="18" charset="0"/>
              </a:rPr>
              <a:t>Source:</a:t>
            </a:r>
            <a:r>
              <a:rPr lang="en-US" sz="1050" dirty="0" smtClean="0">
                <a:solidFill>
                  <a:schemeClr val="accent1"/>
                </a:solidFill>
                <a:latin typeface="Times New Roman" pitchFamily="18" charset="0"/>
                <a:ea typeface="+mj-ea"/>
                <a:cs typeface="Times New Roman" pitchFamily="18" charset="0"/>
              </a:rPr>
              <a:t> CME Group, March 10, 2011, http://www.cmegroup.com/</a:t>
            </a:r>
            <a:endParaRPr kumimoji="0" lang="en-US" sz="105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2636008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8047" y="428625"/>
            <a:ext cx="3124200" cy="2590800"/>
          </a:xfrm>
        </p:spPr>
        <p:txBody>
          <a:bodyPr/>
          <a:lstStyle/>
          <a:p>
            <a:r>
              <a:rPr lang="en-US" dirty="0"/>
              <a:t>The Eurodollar futures contract has as its underlying instrument a three-month Eurodollar time deposit in the amount of $1 million as shown in Figure 15.10</a:t>
            </a:r>
            <a:r>
              <a:rPr lang="en-US" dirty="0" smtClean="0"/>
              <a:t>.</a:t>
            </a:r>
            <a:endParaRPr lang="en-US" dirty="0"/>
          </a:p>
        </p:txBody>
      </p:sp>
      <p:pic>
        <p:nvPicPr>
          <p:cNvPr id="11266"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13339" t="12109" r="33624" b="9714"/>
          <a:stretch>
            <a:fillRect/>
          </a:stretch>
        </p:blipFill>
        <p:spPr bwMode="auto">
          <a:xfrm>
            <a:off x="152400" y="428625"/>
            <a:ext cx="5257800" cy="597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47414" y="5493488"/>
            <a:ext cx="3352800" cy="914400"/>
          </a:xfrm>
          <a:prstGeom prst="rect">
            <a:avLst/>
          </a:prstGeom>
        </p:spPr>
        <p:txBody>
          <a:bodyPr vert="horz" wrap="square" lIns="91440" tIns="45720" rIns="91440" bIns="45720" rtlCol="0" anchor="ctr">
            <a:normAutofit lnSpcReduction="10000"/>
          </a:bodyPr>
          <a:lstStyle/>
          <a:p>
            <a:pPr marL="0" marR="0" indent="0" algn="ctr" defTabSz="914400" rtl="0" eaLnBrk="1" fontAlgn="auto" latinLnBrk="0" hangingPunct="1">
              <a:lnSpc>
                <a:spcPct val="25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15.10 Eurodollar Futures Contract</a:t>
            </a:r>
          </a:p>
          <a:p>
            <a:pPr marL="0" marR="0" indent="0" algn="ctr" defTabSz="914400" rtl="0" eaLnBrk="1" fontAlgn="auto" latinLnBrk="0" hangingPunct="1">
              <a:spcBef>
                <a:spcPct val="0"/>
              </a:spcBef>
              <a:spcAft>
                <a:spcPts val="0"/>
              </a:spcAft>
              <a:buClrTx/>
              <a:buSzTx/>
              <a:buFontTx/>
              <a:buNone/>
              <a:tabLst/>
            </a:pPr>
            <a:r>
              <a:rPr lang="en-US" sz="1050" baseline="0" dirty="0" smtClean="0">
                <a:solidFill>
                  <a:schemeClr val="accent1"/>
                </a:solidFill>
                <a:latin typeface="Times New Roman" pitchFamily="18" charset="0"/>
                <a:ea typeface="+mj-ea"/>
                <a:cs typeface="Times New Roman" pitchFamily="18" charset="0"/>
              </a:rPr>
              <a:t>Source:</a:t>
            </a:r>
            <a:r>
              <a:rPr lang="en-US" sz="1050" dirty="0" smtClean="0">
                <a:solidFill>
                  <a:schemeClr val="accent1"/>
                </a:solidFill>
                <a:latin typeface="Times New Roman" pitchFamily="18" charset="0"/>
                <a:ea typeface="+mj-ea"/>
                <a:cs typeface="Times New Roman" pitchFamily="18" charset="0"/>
              </a:rPr>
              <a:t> CME Group</a:t>
            </a:r>
          </a:p>
          <a:p>
            <a:pPr marL="0" marR="0" indent="0" algn="ctr" defTabSz="914400" rtl="0" eaLnBrk="1" fontAlgn="auto" latinLnBrk="0" hangingPunct="1">
              <a:spcBef>
                <a:spcPct val="0"/>
              </a:spcBef>
              <a:spcAft>
                <a:spcPts val="0"/>
              </a:spcAft>
              <a:buClrTx/>
              <a:buSzTx/>
              <a:buFontTx/>
              <a:buNone/>
              <a:tabLst/>
            </a:pPr>
            <a:r>
              <a:rPr lang="en-US" sz="1050" dirty="0" smtClean="0">
                <a:solidFill>
                  <a:schemeClr val="accent1"/>
                </a:solidFill>
                <a:latin typeface="Times New Roman" pitchFamily="18" charset="0"/>
                <a:ea typeface="+mj-ea"/>
                <a:cs typeface="Times New Roman" pitchFamily="18" charset="0"/>
              </a:rPr>
              <a:t>http://www.cmegroup.com/</a:t>
            </a:r>
            <a:endParaRPr kumimoji="0" lang="en-US" sz="105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3256107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257800"/>
          </a:xfrm>
        </p:spPr>
        <p:txBody>
          <a:bodyPr>
            <a:normAutofit/>
          </a:bodyPr>
          <a:lstStyle/>
          <a:p>
            <a:r>
              <a:rPr lang="en-US" dirty="0"/>
              <a:t>Suppose that the London branch of a US bank anticipates a decline in rates from September 16 to December 16. </a:t>
            </a:r>
            <a:endParaRPr lang="en-US" dirty="0" smtClean="0"/>
          </a:p>
          <a:p>
            <a:r>
              <a:rPr lang="en-US" dirty="0" smtClean="0"/>
              <a:t>Furthermore</a:t>
            </a:r>
            <a:r>
              <a:rPr lang="en-US" dirty="0"/>
              <a:t>, on June 12, the bank makes a three-month loan in the Eurodollar market and finances the loan with the funds from a six-month Eurodollar CD</a:t>
            </a:r>
            <a:r>
              <a:rPr lang="en-US" dirty="0" smtClean="0"/>
              <a:t>.</a:t>
            </a:r>
          </a:p>
          <a:p>
            <a:r>
              <a:rPr lang="en-US" dirty="0" smtClean="0"/>
              <a:t>The process in which the bank loans and borrow money makes it prone to reinvestment-rate risk.</a:t>
            </a:r>
          </a:p>
          <a:p>
            <a:r>
              <a:rPr lang="en-US" dirty="0"/>
              <a:t>To alleviate the problem, the bank chooses to fix the reinvestment rate for the latter three-month investment horizon through a long position in Eurodollar Futures. </a:t>
            </a:r>
            <a:endParaRPr lang="en-US" dirty="0" smtClean="0"/>
          </a:p>
          <a:p>
            <a:r>
              <a:rPr lang="en-US" dirty="0" smtClean="0"/>
              <a:t>On </a:t>
            </a:r>
            <a:r>
              <a:rPr lang="en-US" dirty="0"/>
              <a:t>June 12, the Eurodollar contract for September delivery was priced at an index of 86.53 (100% − 13.47%), the six-month Eurodollar CD rate was 13%, and the initial three-month loan was made at the LIBOR rate of 14%. </a:t>
            </a:r>
            <a:endParaRPr lang="en-US" dirty="0" smtClean="0"/>
          </a:p>
          <a:p>
            <a:r>
              <a:rPr lang="en-US" dirty="0" smtClean="0"/>
              <a:t>Table 15.3 </a:t>
            </a:r>
            <a:r>
              <a:rPr lang="en-US" dirty="0"/>
              <a:t>summarizes the transactions results.</a:t>
            </a:r>
            <a:endParaRPr lang="en-US" dirty="0" smtClean="0"/>
          </a:p>
        </p:txBody>
      </p:sp>
      <p:sp>
        <p:nvSpPr>
          <p:cNvPr id="3" name="Title 2"/>
          <p:cNvSpPr>
            <a:spLocks noGrp="1"/>
          </p:cNvSpPr>
          <p:nvPr>
            <p:ph type="title"/>
          </p:nvPr>
        </p:nvSpPr>
        <p:spPr/>
        <p:txBody>
          <a:bodyPr/>
          <a:lstStyle/>
          <a:p>
            <a:r>
              <a:rPr lang="en-US" dirty="0" smtClean="0"/>
              <a:t>Sample Problem 15.7</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val="2944950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8901" y="1752600"/>
            <a:ext cx="3796875" cy="1828800"/>
          </a:xfrm>
        </p:spPr>
        <p:txBody>
          <a:bodyPr>
            <a:normAutofit/>
          </a:bodyPr>
          <a:lstStyle/>
          <a:p>
            <a:r>
              <a:rPr lang="en-US" dirty="0"/>
              <a:t>As Table </a:t>
            </a:r>
            <a:r>
              <a:rPr lang="en-US" dirty="0" smtClean="0"/>
              <a:t>15.3 </a:t>
            </a:r>
            <a:r>
              <a:rPr lang="en-US" dirty="0"/>
              <a:t>indicates, the use of the futures position to hedge the interest-rate risk allows the bank to reduce its reinvestment rate loss by 71%. </a:t>
            </a:r>
            <a:endParaRPr lang="en-US" dirty="0" smtClean="0"/>
          </a:p>
          <a:p>
            <a:pPr marL="0" indent="0">
              <a:buNone/>
            </a:pPr>
            <a:endParaRPr lang="en-US" dirty="0"/>
          </a:p>
        </p:txBody>
      </p:sp>
      <p:pic>
        <p:nvPicPr>
          <p:cNvPr id="12291" name="Picture 3"/>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154171" y="381000"/>
            <a:ext cx="5040553" cy="548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4172" y="5867400"/>
            <a:ext cx="5040552" cy="6096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2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15.3 Hedging Interest Rate Risk by Future Market</a:t>
            </a:r>
            <a:endPar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val="369355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648200"/>
          </a:xfrm>
        </p:spPr>
        <p:txBody>
          <a:bodyPr/>
          <a:lstStyle/>
          <a:p>
            <a:r>
              <a:rPr lang="en-US" b="1" dirty="0"/>
              <a:t>Stock-index futures </a:t>
            </a:r>
            <a:r>
              <a:rPr lang="en-US" dirty="0"/>
              <a:t>offer the investor a medium for expressing an opinion on the general course of the </a:t>
            </a:r>
            <a:r>
              <a:rPr lang="en-US" dirty="0" smtClean="0"/>
              <a:t>market, and </a:t>
            </a:r>
            <a:r>
              <a:rPr lang="en-US" dirty="0"/>
              <a:t>these contracts can be used by portfolio managers in a variety of ways to alter the risk-return distribution of their stock portfolios</a:t>
            </a:r>
            <a:r>
              <a:rPr lang="en-US" dirty="0" smtClean="0"/>
              <a:t>.</a:t>
            </a:r>
          </a:p>
          <a:p>
            <a:r>
              <a:rPr lang="en-US" dirty="0"/>
              <a:t>The calculation of the market value for a stock-index futures contract on any given day is simply a matter of multiplying the current index price for the contract by the appropriate dollar </a:t>
            </a:r>
            <a:r>
              <a:rPr lang="en-US" dirty="0" smtClean="0"/>
              <a:t>amount.</a:t>
            </a:r>
          </a:p>
          <a:p>
            <a:r>
              <a:rPr lang="en-US" dirty="0"/>
              <a:t>Each of the US stock-index futures is listed in order of market popularity. </a:t>
            </a:r>
            <a:endParaRPr lang="en-US" dirty="0" smtClean="0"/>
          </a:p>
          <a:p>
            <a:r>
              <a:rPr lang="en-US" dirty="0" smtClean="0"/>
              <a:t>Each </a:t>
            </a:r>
            <a:r>
              <a:rPr lang="en-US" dirty="0"/>
              <a:t>contract bought and sold on a particular day is included in the calculation of daily trading volume</a:t>
            </a:r>
            <a:r>
              <a:rPr lang="en-US" dirty="0" smtClean="0"/>
              <a:t>.</a:t>
            </a:r>
          </a:p>
          <a:p>
            <a:r>
              <a:rPr lang="en-US" dirty="0"/>
              <a:t>Open interest represent the number of open contract positions on a given day with only one side counted — that is, when the buyer and seller make their transaction, only one position is counted as being open, </a:t>
            </a:r>
            <a:r>
              <a:rPr lang="en-US" dirty="0" smtClean="0"/>
              <a:t>not two. </a:t>
            </a:r>
            <a:endParaRPr lang="en-US" dirty="0"/>
          </a:p>
        </p:txBody>
      </p:sp>
      <p:sp>
        <p:nvSpPr>
          <p:cNvPr id="3" name="Title 2"/>
          <p:cNvSpPr>
            <a:spLocks noGrp="1"/>
          </p:cNvSpPr>
          <p:nvPr>
            <p:ph type="title"/>
          </p:nvPr>
        </p:nvSpPr>
        <p:spPr/>
        <p:txBody>
          <a:bodyPr/>
          <a:lstStyle/>
          <a:p>
            <a:r>
              <a:rPr lang="en-US" dirty="0" smtClean="0"/>
              <a:t>15.4 Stock-Index Futures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93814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62000"/>
            <a:ext cx="7696200" cy="838200"/>
          </a:xfrm>
        </p:spPr>
        <p:txBody>
          <a:bodyPr/>
          <a:lstStyle/>
          <a:p>
            <a:r>
              <a:rPr lang="en-US" dirty="0"/>
              <a:t>Figure </a:t>
            </a:r>
            <a:r>
              <a:rPr lang="en-US" dirty="0" smtClean="0"/>
              <a:t>15.11 </a:t>
            </a:r>
            <a:r>
              <a:rPr lang="en-US" dirty="0"/>
              <a:t>shows prices, volume, and open interest for S&amp;P 500 indexes </a:t>
            </a:r>
            <a:r>
              <a:rPr lang="en-US" dirty="0" smtClean="0"/>
              <a:t>future.</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11991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68481" y="4446997"/>
            <a:ext cx="5040552" cy="6096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20000"/>
              </a:lnSpc>
              <a:spcBef>
                <a:spcPct val="0"/>
              </a:spcBef>
              <a:spcAft>
                <a:spcPts val="0"/>
              </a:spcAft>
              <a:buClrTx/>
              <a:buSzTx/>
              <a:buFontTx/>
              <a:buNone/>
              <a:tabLst/>
            </a:pPr>
            <a:r>
              <a:rPr lang="en-US" sz="1400" dirty="0" smtClean="0">
                <a:solidFill>
                  <a:schemeClr val="accent1"/>
                </a:solidFill>
                <a:latin typeface="Times New Roman" pitchFamily="18" charset="0"/>
                <a:ea typeface="+mj-ea"/>
                <a:cs typeface="Times New Roman" pitchFamily="18" charset="0"/>
              </a:rPr>
              <a:t>Figure 15.11 S&amp;P 500 Future Quotes</a:t>
            </a:r>
          </a:p>
          <a:p>
            <a:pPr marL="0" marR="0" indent="0" algn="ctr" defTabSz="914400" rtl="0" eaLnBrk="1" fontAlgn="auto" latinLnBrk="0" hangingPunct="1">
              <a:lnSpc>
                <a:spcPct val="120000"/>
              </a:lnSpc>
              <a:spcBef>
                <a:spcPct val="0"/>
              </a:spcBef>
              <a:spcAft>
                <a:spcPts val="0"/>
              </a:spcAft>
              <a:buClrTx/>
              <a:buSzTx/>
              <a:buFontTx/>
              <a:buNone/>
              <a:tabLst/>
            </a:pPr>
            <a:r>
              <a:rPr kumimoji="0" lang="en-US" sz="11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Source: </a:t>
            </a:r>
            <a:r>
              <a:rPr lang="en-US" sz="1100" i="1" dirty="0">
                <a:solidFill>
                  <a:schemeClr val="accent1"/>
                </a:solidFill>
                <a:latin typeface="Times New Roman" pitchFamily="18" charset="0"/>
                <a:ea typeface="+mj-ea"/>
                <a:cs typeface="Times New Roman" pitchFamily="18" charset="0"/>
              </a:rPr>
              <a:t>T</a:t>
            </a:r>
            <a:r>
              <a:rPr kumimoji="0" lang="en-US" sz="1100" b="0"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he Wall Street Journal, </a:t>
            </a:r>
            <a:r>
              <a:rPr kumimoji="0" lang="en-US" sz="1100" b="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August 23, 2010</a:t>
            </a:r>
            <a:endParaRPr kumimoji="0" lang="en-US" sz="11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89135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525965"/>
          </a:xfrm>
        </p:spPr>
        <p:txBody>
          <a:bodyPr/>
          <a:lstStyle/>
          <a:p>
            <a:r>
              <a:rPr lang="en-US" dirty="0" smtClean="0"/>
              <a:t>Farmer Smith decided to hedge his price risk by going into the futures market and effectively selling his crop ahead of time. </a:t>
            </a:r>
          </a:p>
          <a:p>
            <a:r>
              <a:rPr lang="en-US" dirty="0" smtClean="0"/>
              <a:t>Assuming there’s no basis risk, the outcomes of this transaction for falling and risking prices over the interim period are shown below.</a:t>
            </a:r>
            <a:endParaRPr lang="en-US" dirty="0"/>
          </a:p>
        </p:txBody>
      </p:sp>
      <p:sp>
        <p:nvSpPr>
          <p:cNvPr id="3" name="Title 2"/>
          <p:cNvSpPr>
            <a:spLocks noGrp="1"/>
          </p:cNvSpPr>
          <p:nvPr>
            <p:ph type="title"/>
          </p:nvPr>
        </p:nvSpPr>
        <p:spPr/>
        <p:txBody>
          <a:bodyPr/>
          <a:lstStyle/>
          <a:p>
            <a:r>
              <a:rPr lang="en-US" dirty="0" smtClean="0"/>
              <a:t>Sample Problem 15.1</a:t>
            </a:r>
            <a:endParaRPr lang="en-US" dirty="0"/>
          </a:p>
        </p:txBody>
      </p:sp>
      <p:pic>
        <p:nvPicPr>
          <p:cNvPr id="25602" name="Picture 2"/>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a:stretch>
            <a:fillRect/>
          </a:stretch>
        </p:blipFill>
        <p:spPr bwMode="auto">
          <a:xfrm>
            <a:off x="1752600" y="2709041"/>
            <a:ext cx="5280025" cy="3714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57400" y="6010602"/>
            <a:ext cx="4648200" cy="457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15-1</a:t>
            </a:r>
            <a:r>
              <a:rPr kumimoji="0" lang="en-US"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t>
            </a:r>
            <a:r>
              <a:rPr lang="en-US" sz="1600" dirty="0" smtClean="0">
                <a:solidFill>
                  <a:schemeClr val="accent1"/>
                </a:solidFill>
                <a:latin typeface="Times New Roman" pitchFamily="18" charset="0"/>
                <a:ea typeface="+mj-ea"/>
                <a:cs typeface="Times New Roman" pitchFamily="18" charset="0"/>
              </a:rPr>
              <a:t>Hedging the Price Risk by Futures Market</a:t>
            </a:r>
            <a:endParaRPr kumimoji="0" 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633385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46291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8200" y="3124200"/>
            <a:ext cx="4145202" cy="6096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20000"/>
              </a:lnSpc>
              <a:spcBef>
                <a:spcPct val="0"/>
              </a:spcBef>
              <a:spcAft>
                <a:spcPts val="0"/>
              </a:spcAft>
              <a:buClrTx/>
              <a:buSzTx/>
              <a:buFontTx/>
              <a:buNone/>
              <a:tabLst/>
            </a:pPr>
            <a:r>
              <a:rPr lang="en-US" sz="1400" dirty="0" smtClean="0">
                <a:solidFill>
                  <a:schemeClr val="accent1"/>
                </a:solidFill>
                <a:latin typeface="Times New Roman" pitchFamily="18" charset="0"/>
                <a:ea typeface="+mj-ea"/>
                <a:cs typeface="Times New Roman" pitchFamily="18" charset="0"/>
              </a:rPr>
              <a:t>Figure 15.12 S&amp;P 500 Future Contract</a:t>
            </a:r>
          </a:p>
          <a:p>
            <a:pPr marL="0" marR="0" indent="0" algn="ctr" defTabSz="914400" rtl="0" eaLnBrk="1" fontAlgn="auto" latinLnBrk="0" hangingPunct="1">
              <a:lnSpc>
                <a:spcPct val="120000"/>
              </a:lnSpc>
              <a:spcBef>
                <a:spcPct val="0"/>
              </a:spcBef>
              <a:spcAft>
                <a:spcPts val="0"/>
              </a:spcAft>
              <a:buClrTx/>
              <a:buSzTx/>
              <a:buFontTx/>
              <a:buNone/>
              <a:tabLst/>
            </a:pPr>
            <a:r>
              <a:rPr kumimoji="0" lang="en-US" sz="11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Source: </a:t>
            </a:r>
            <a:r>
              <a:rPr lang="en-US" sz="1100" noProof="0" dirty="0" smtClean="0">
                <a:solidFill>
                  <a:schemeClr val="accent1"/>
                </a:solidFill>
                <a:latin typeface="Times New Roman" pitchFamily="18" charset="0"/>
                <a:ea typeface="+mj-ea"/>
                <a:cs typeface="Times New Roman" pitchFamily="18" charset="0"/>
              </a:rPr>
              <a:t>GME Group, http://www.cmegroup.com/</a:t>
            </a:r>
            <a:endParaRPr kumimoji="0" lang="en-US" sz="11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50</a:t>
            </a:fld>
            <a:endParaRPr lang="en-US">
              <a:solidFill>
                <a:schemeClr val="accent6">
                  <a:lumMod val="20000"/>
                  <a:lumOff val="80000"/>
                </a:schemeClr>
              </a:solidFill>
            </a:endParaRPr>
          </a:p>
        </p:txBody>
      </p:sp>
    </p:spTree>
    <p:extLst>
      <p:ext uri="{BB962C8B-B14F-4D97-AF65-F5344CB8AC3E}">
        <p14:creationId xmlns:p14="http://schemas.microsoft.com/office/powerpoint/2010/main" val="1266508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305800" cy="3802294"/>
          </a:xfrm>
        </p:spPr>
        <p:txBody>
          <a:bodyPr/>
          <a:lstStyle/>
          <a:p>
            <a:r>
              <a:rPr lang="en-US" dirty="0"/>
              <a:t>The importance of trading-volume data is that is represents the relative liquidity of the various index-futures contracts</a:t>
            </a:r>
            <a:r>
              <a:rPr lang="en-US" dirty="0" smtClean="0"/>
              <a:t>.</a:t>
            </a:r>
          </a:p>
          <a:p>
            <a:r>
              <a:rPr lang="en-US" dirty="0"/>
              <a:t>This is important information for users (particularly hedgers) trying to decide which would best suit their </a:t>
            </a:r>
            <a:r>
              <a:rPr lang="en-US" dirty="0" smtClean="0"/>
              <a:t>purposes.</a:t>
            </a:r>
          </a:p>
          <a:p>
            <a:r>
              <a:rPr lang="en-US" dirty="0"/>
              <a:t>The higher a contract’s liquidity, the easier to enter and exit positions and to trade in larger lots of contracts without overly impacting price</a:t>
            </a:r>
            <a:r>
              <a:rPr lang="en-US" dirty="0" smtClean="0"/>
              <a:t>.</a:t>
            </a:r>
          </a:p>
          <a:p>
            <a:r>
              <a:rPr lang="en-US" dirty="0"/>
              <a:t>All index-futures contracts call for cash settlement or </a:t>
            </a:r>
            <a:r>
              <a:rPr lang="en-US" dirty="0" smtClean="0"/>
              <a:t>delivery.</a:t>
            </a:r>
          </a:p>
          <a:p>
            <a:r>
              <a:rPr lang="en-US" dirty="0"/>
              <a:t>This means that on the expiration date of the contract, no security or portfolio of securities is </a:t>
            </a:r>
            <a:r>
              <a:rPr lang="en-US" dirty="0" smtClean="0"/>
              <a:t>delivered; instead, the </a:t>
            </a:r>
            <a:r>
              <a:rPr lang="en-US" i="1" dirty="0"/>
              <a:t>difference in the value of the contract between buying and selling is delivered in cash</a:t>
            </a:r>
            <a:r>
              <a:rPr lang="en-US" dirty="0"/>
              <a:t>.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51</a:t>
            </a:fld>
            <a:endParaRPr lang="en-US">
              <a:solidFill>
                <a:schemeClr val="accent6">
                  <a:lumMod val="20000"/>
                  <a:lumOff val="80000"/>
                </a:schemeClr>
              </a:solidFill>
            </a:endParaRPr>
          </a:p>
        </p:txBody>
      </p:sp>
    </p:spTree>
    <p:extLst>
      <p:ext uri="{BB962C8B-B14F-4D97-AF65-F5344CB8AC3E}">
        <p14:creationId xmlns:p14="http://schemas.microsoft.com/office/powerpoint/2010/main" val="874455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1143000"/>
                <a:ext cx="8839200" cy="5410200"/>
              </a:xfrm>
            </p:spPr>
            <p:txBody>
              <a:bodyPr>
                <a:normAutofit/>
              </a:bodyPr>
              <a:lstStyle/>
              <a:p>
                <a:r>
                  <a:rPr lang="en-US" dirty="0" smtClean="0"/>
                  <a:t>For </a:t>
                </a:r>
                <a:r>
                  <a:rPr lang="en-US" dirty="0"/>
                  <a:t>the case where no dividends are paid by the stocks in the underlying index, interest rates are </a:t>
                </a:r>
                <a:r>
                  <a:rPr lang="en-US" dirty="0" err="1"/>
                  <a:t>nonstochastic</a:t>
                </a:r>
                <a:r>
                  <a:rPr lang="en-US" dirty="0"/>
                  <a:t>, and there are no transaction costs, the price of a futures contract can be stated </a:t>
                </a:r>
                <a:r>
                  <a:rPr lang="en-US" dirty="0" smtClean="0"/>
                  <a:t>as</a:t>
                </a:r>
              </a:p>
              <a:p>
                <a:endParaRPr lang="en-US" dirty="0" smtClean="0"/>
              </a:p>
              <a:p>
                <a:r>
                  <a:rPr lang="en-US" dirty="0" smtClean="0"/>
                  <a:t>The equation was then extended to a set of boundary </a:t>
                </a:r>
                <a:r>
                  <a:rPr lang="en-US" dirty="0"/>
                  <a:t>conditions by taking into account transaction costs</a:t>
                </a:r>
                <a:r>
                  <a:rPr lang="en-US" dirty="0" smtClean="0"/>
                  <a:t>.</a:t>
                </a:r>
              </a:p>
              <a:p>
                <a:r>
                  <a:rPr lang="en-US" dirty="0"/>
                  <a:t>To simplify, let the price of a discount bound </a:t>
                </a:r>
                <a14:m>
                  <m:oMath xmlns:m="http://schemas.openxmlformats.org/officeDocument/2006/math">
                    <m:r>
                      <a:rPr lang="en-US" b="0" i="0" smtClean="0">
                        <a:latin typeface="Cambria Math"/>
                      </a:rPr>
                      <m:t>[</m:t>
                    </m:r>
                    <m:f>
                      <m:fPr>
                        <m:type m:val="lin"/>
                        <m:ctrlPr>
                          <a:rPr lang="en-US" i="1" smtClean="0">
                            <a:latin typeface="Cambria Math"/>
                          </a:rPr>
                        </m:ctrlPr>
                      </m:fPr>
                      <m:num>
                        <m:r>
                          <a:rPr lang="en-US" b="0" i="1" smtClean="0">
                            <a:latin typeface="Cambria Math"/>
                          </a:rPr>
                          <m:t>1</m:t>
                        </m:r>
                      </m:num>
                      <m:den>
                        <m:d>
                          <m:dPr>
                            <m:ctrlPr>
                              <a:rPr lang="en-US" b="0" i="1" smtClean="0">
                                <a:latin typeface="Cambria Math"/>
                              </a:rPr>
                            </m:ctrlPr>
                          </m:dPr>
                          <m:e>
                            <m:r>
                              <a:rPr lang="en-US" b="0" i="1" smtClean="0">
                                <a:latin typeface="Cambria Math"/>
                              </a:rPr>
                              <m:t>1+</m:t>
                            </m:r>
                            <m:sSub>
                              <m:sSubPr>
                                <m:ctrlPr>
                                  <a:rPr lang="en-US" b="0" i="1" smtClean="0">
                                    <a:latin typeface="Cambria Math"/>
                                  </a:rPr>
                                </m:ctrlPr>
                              </m:sSubPr>
                              <m:e>
                                <m:r>
                                  <a:rPr lang="en-US" b="0" i="1" smtClean="0">
                                    <a:latin typeface="Cambria Math"/>
                                  </a:rPr>
                                  <m:t>𝑅</m:t>
                                </m:r>
                              </m:e>
                              <m:sub>
                                <m:r>
                                  <a:rPr lang="en-US" b="0" i="1" smtClean="0">
                                    <a:latin typeface="Cambria Math"/>
                                  </a:rPr>
                                  <m:t>𝑓</m:t>
                                </m:r>
                                <m:r>
                                  <a:rPr lang="en-US" b="0" i="1" smtClean="0">
                                    <a:latin typeface="Cambria Math"/>
                                  </a:rPr>
                                  <m:t>,</m:t>
                                </m:r>
                                <m:r>
                                  <a:rPr lang="en-US" b="0" i="1" smtClean="0">
                                    <a:latin typeface="Cambria Math"/>
                                  </a:rPr>
                                  <m:t>𝑇</m:t>
                                </m:r>
                                <m:r>
                                  <a:rPr lang="en-US" b="0" i="1" smtClean="0">
                                    <a:latin typeface="Cambria Math"/>
                                  </a:rPr>
                                  <m:t>−</m:t>
                                </m:r>
                                <m:r>
                                  <a:rPr lang="en-US" b="0" i="1" smtClean="0">
                                    <a:latin typeface="Cambria Math"/>
                                  </a:rPr>
                                  <m:t>𝑡</m:t>
                                </m:r>
                              </m:sub>
                            </m:sSub>
                          </m:e>
                        </m:d>
                      </m:den>
                    </m:f>
                    <m:r>
                      <a:rPr lang="en-US" b="0" i="1" smtClean="0">
                        <a:latin typeface="Cambria Math"/>
                      </a:rPr>
                      <m:t>]</m:t>
                    </m:r>
                  </m:oMath>
                </a14:m>
                <a:r>
                  <a:rPr lang="en-US" dirty="0" smtClean="0"/>
                  <a:t> </a:t>
                </a:r>
                <a:r>
                  <a:rPr lang="en-US" dirty="0"/>
                  <a:t>be stated as </a:t>
                </a:r>
                <a14:m>
                  <m:oMath xmlns:m="http://schemas.openxmlformats.org/officeDocument/2006/math">
                    <m:r>
                      <a:rPr lang="en-US">
                        <a:latin typeface="Cambria Math"/>
                      </a:rPr>
                      <m:t>[</m:t>
                    </m:r>
                    <m:f>
                      <m:fPr>
                        <m:type m:val="lin"/>
                        <m:ctrlPr>
                          <a:rPr lang="en-US" i="1">
                            <a:latin typeface="Cambria Math"/>
                          </a:rPr>
                        </m:ctrlPr>
                      </m:fPr>
                      <m:num>
                        <m:r>
                          <a:rPr lang="en-US" i="1">
                            <a:latin typeface="Cambria Math"/>
                          </a:rPr>
                          <m:t>1</m:t>
                        </m:r>
                      </m:num>
                      <m:den>
                        <m:d>
                          <m:dPr>
                            <m:ctrlPr>
                              <a:rPr lang="en-US" i="1">
                                <a:latin typeface="Cambria Math"/>
                              </a:rPr>
                            </m:ctrlPr>
                          </m:dPr>
                          <m:e>
                            <m:r>
                              <a:rPr lang="en-US" i="1">
                                <a:latin typeface="Cambria Math"/>
                              </a:rPr>
                              <m:t>1+</m:t>
                            </m:r>
                            <m:sSub>
                              <m:sSubPr>
                                <m:ctrlPr>
                                  <a:rPr lang="en-US" i="1">
                                    <a:latin typeface="Cambria Math"/>
                                  </a:rPr>
                                </m:ctrlPr>
                              </m:sSubPr>
                              <m:e>
                                <m:r>
                                  <a:rPr lang="en-US" i="1">
                                    <a:latin typeface="Cambria Math"/>
                                  </a:rPr>
                                  <m:t>𝑅</m:t>
                                </m:r>
                              </m:e>
                              <m:sub>
                                <m:r>
                                  <a:rPr lang="en-US" i="1">
                                    <a:latin typeface="Cambria Math"/>
                                  </a:rPr>
                                  <m:t>𝑓</m:t>
                                </m:r>
                                <m:r>
                                  <a:rPr lang="en-US" i="1">
                                    <a:latin typeface="Cambria Math"/>
                                  </a:rPr>
                                  <m:t>,</m:t>
                                </m:r>
                                <m:r>
                                  <a:rPr lang="en-US" i="1">
                                    <a:latin typeface="Cambria Math"/>
                                  </a:rPr>
                                  <m:t>𝑇</m:t>
                                </m:r>
                                <m:r>
                                  <a:rPr lang="en-US" i="1">
                                    <a:latin typeface="Cambria Math"/>
                                  </a:rPr>
                                  <m:t>−</m:t>
                                </m:r>
                                <m:r>
                                  <a:rPr lang="en-US" i="1">
                                    <a:latin typeface="Cambria Math"/>
                                  </a:rPr>
                                  <m:t>𝑡</m:t>
                                </m:r>
                              </m:sub>
                            </m:sSub>
                          </m:e>
                        </m:d>
                      </m:den>
                    </m:f>
                    <m:r>
                      <a:rPr lang="en-US" i="1">
                        <a:latin typeface="Cambria Math"/>
                      </a:rPr>
                      <m:t>]</m:t>
                    </m:r>
                  </m:oMath>
                </a14:m>
                <a:r>
                  <a:rPr lang="en-US" dirty="0"/>
                  <a:t> . </a:t>
                </a:r>
                <a:endParaRPr lang="en-US" dirty="0" smtClean="0"/>
              </a:p>
              <a:p>
                <a:r>
                  <a:rPr lang="en-US" dirty="0" smtClean="0"/>
                  <a:t>So </a:t>
                </a:r>
                <a:r>
                  <a:rPr lang="en-US" dirty="0"/>
                  <a:t>now</a:t>
                </a:r>
                <a:r>
                  <a:rPr lang="en-US" dirty="0" smtClean="0"/>
                  <a:t>:</a:t>
                </a:r>
              </a:p>
              <a:p>
                <a:endParaRPr lang="en-US" dirty="0"/>
              </a:p>
              <a:p>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𝑡</m:t>
                        </m:r>
                      </m:sub>
                    </m:sSub>
                  </m:oMath>
                </a14:m>
                <a:r>
                  <a:rPr lang="en-US" dirty="0" smtClean="0"/>
                  <a:t>= </a:t>
                </a:r>
                <a:r>
                  <a:rPr lang="en-US" dirty="0"/>
                  <a:t>market value of the underlying stock index at time </a:t>
                </a:r>
                <a:r>
                  <a:rPr lang="en-US" i="1" dirty="0"/>
                  <a:t>t</a:t>
                </a:r>
                <a:r>
                  <a:rPr lang="en-US" dirty="0"/>
                  <a:t>;</a:t>
                </a:r>
              </a:p>
              <a:p>
                <a14:m>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𝑡</m:t>
                        </m:r>
                        <m:r>
                          <a:rPr lang="en-US" b="0" i="1" smtClean="0">
                            <a:latin typeface="Cambria Math"/>
                          </a:rPr>
                          <m:t>,</m:t>
                        </m:r>
                        <m:r>
                          <a:rPr lang="en-US" b="0" i="1" smtClean="0">
                            <a:latin typeface="Cambria Math"/>
                          </a:rPr>
                          <m:t>𝑇</m:t>
                        </m:r>
                      </m:sub>
                    </m:sSub>
                  </m:oMath>
                </a14:m>
                <a:r>
                  <a:rPr lang="en-US" dirty="0" smtClean="0"/>
                  <a:t> </a:t>
                </a:r>
                <a:r>
                  <a:rPr lang="en-US" dirty="0"/>
                  <a:t>= theoretically bounded price for a stock-index futures contract at time </a:t>
                </a:r>
                <a:r>
                  <a:rPr lang="en-US" i="1" dirty="0"/>
                  <a:t>t</a:t>
                </a:r>
                <a:r>
                  <a:rPr lang="en-US" dirty="0"/>
                  <a:t>, that matures at time </a:t>
                </a:r>
                <a:r>
                  <a:rPr lang="en-US" i="1" dirty="0"/>
                  <a:t>T</a:t>
                </a:r>
                <a:r>
                  <a:rPr lang="en-US" dirty="0"/>
                  <a:t>, where </a:t>
                </a:r>
                <a:r>
                  <a:rPr lang="en-US" i="1" dirty="0"/>
                  <a:t>T</a:t>
                </a:r>
                <a:r>
                  <a:rPr lang="en-US" dirty="0"/>
                  <a:t> &gt; </a:t>
                </a:r>
                <a:r>
                  <a:rPr lang="en-US" i="1" dirty="0"/>
                  <a:t>t</a:t>
                </a:r>
                <a:r>
                  <a:rPr lang="en-US" dirty="0"/>
                  <a:t>;</a:t>
                </a:r>
              </a:p>
              <a:p>
                <a14:m>
                  <m:oMath xmlns:m="http://schemas.openxmlformats.org/officeDocument/2006/math">
                    <m:sSub>
                      <m:sSubPr>
                        <m:ctrlPr>
                          <a:rPr lang="en-US" i="1" smtClean="0">
                            <a:latin typeface="Cambria Math"/>
                          </a:rPr>
                        </m:ctrlPr>
                      </m:sSubPr>
                      <m:e>
                        <m:r>
                          <a:rPr lang="en-US" b="0" i="1" smtClean="0">
                            <a:latin typeface="Cambria Math"/>
                          </a:rPr>
                          <m:t>𝐵</m:t>
                        </m:r>
                      </m:e>
                      <m:sub>
                        <m:r>
                          <a:rPr lang="en-US" b="0" i="1" smtClean="0">
                            <a:latin typeface="Cambria Math"/>
                          </a:rPr>
                          <m:t>𝑡</m:t>
                        </m:r>
                        <m:r>
                          <a:rPr lang="en-US" b="0" i="1" smtClean="0">
                            <a:latin typeface="Cambria Math"/>
                          </a:rPr>
                          <m:t>,</m:t>
                        </m:r>
                        <m:r>
                          <a:rPr lang="en-US" b="0" i="1" smtClean="0">
                            <a:latin typeface="Cambria Math"/>
                          </a:rPr>
                          <m:t>𝑇</m:t>
                        </m:r>
                      </m:sub>
                    </m:sSub>
                  </m:oMath>
                </a14:m>
                <a:r>
                  <a:rPr lang="en-US" dirty="0" smtClean="0"/>
                  <a:t> </a:t>
                </a:r>
                <a:r>
                  <a:rPr lang="en-US" dirty="0"/>
                  <a:t>= price of a discount bound = </a:t>
                </a:r>
                <a14:m>
                  <m:oMath xmlns:m="http://schemas.openxmlformats.org/officeDocument/2006/math">
                    <m:r>
                      <a:rPr lang="en-US">
                        <a:latin typeface="Cambria Math"/>
                      </a:rPr>
                      <m:t>[</m:t>
                    </m:r>
                    <m:f>
                      <m:fPr>
                        <m:type m:val="lin"/>
                        <m:ctrlPr>
                          <a:rPr lang="en-US" i="1">
                            <a:latin typeface="Cambria Math"/>
                          </a:rPr>
                        </m:ctrlPr>
                      </m:fPr>
                      <m:num>
                        <m:r>
                          <a:rPr lang="en-US" i="1">
                            <a:latin typeface="Cambria Math"/>
                          </a:rPr>
                          <m:t>1</m:t>
                        </m:r>
                      </m:num>
                      <m:den>
                        <m:d>
                          <m:dPr>
                            <m:ctrlPr>
                              <a:rPr lang="en-US" i="1">
                                <a:latin typeface="Cambria Math"/>
                              </a:rPr>
                            </m:ctrlPr>
                          </m:dPr>
                          <m:e>
                            <m:r>
                              <a:rPr lang="en-US" i="1">
                                <a:latin typeface="Cambria Math"/>
                              </a:rPr>
                              <m:t>1+</m:t>
                            </m:r>
                            <m:sSub>
                              <m:sSubPr>
                                <m:ctrlPr>
                                  <a:rPr lang="en-US" i="1">
                                    <a:latin typeface="Cambria Math"/>
                                  </a:rPr>
                                </m:ctrlPr>
                              </m:sSubPr>
                              <m:e>
                                <m:r>
                                  <a:rPr lang="en-US" i="1">
                                    <a:latin typeface="Cambria Math"/>
                                  </a:rPr>
                                  <m:t>𝑅</m:t>
                                </m:r>
                              </m:e>
                              <m:sub>
                                <m:r>
                                  <a:rPr lang="en-US" i="1">
                                    <a:latin typeface="Cambria Math"/>
                                  </a:rPr>
                                  <m:t>𝑓</m:t>
                                </m:r>
                                <m:r>
                                  <a:rPr lang="en-US" i="1">
                                    <a:latin typeface="Cambria Math"/>
                                  </a:rPr>
                                  <m:t>,</m:t>
                                </m:r>
                                <m:r>
                                  <a:rPr lang="en-US" i="1">
                                    <a:latin typeface="Cambria Math"/>
                                  </a:rPr>
                                  <m:t>𝑇</m:t>
                                </m:r>
                                <m:r>
                                  <a:rPr lang="en-US" i="1">
                                    <a:latin typeface="Cambria Math"/>
                                  </a:rPr>
                                  <m:t>−</m:t>
                                </m:r>
                                <m:r>
                                  <a:rPr lang="en-US" i="1">
                                    <a:latin typeface="Cambria Math"/>
                                  </a:rPr>
                                  <m:t>𝑡</m:t>
                                </m:r>
                              </m:sub>
                            </m:sSub>
                          </m:e>
                        </m:d>
                      </m:den>
                    </m:f>
                    <m:r>
                      <a:rPr lang="en-US" i="1">
                        <a:latin typeface="Cambria Math"/>
                      </a:rPr>
                      <m:t>]</m:t>
                    </m:r>
                  </m:oMath>
                </a14:m>
                <a:r>
                  <a:rPr lang="en-US" dirty="0"/>
                  <a:t> .</a:t>
                </a:r>
              </a:p>
              <a:p>
                <a:endParaRPr lang="en-US" dirty="0"/>
              </a:p>
              <a:p>
                <a:pPr marL="0" indent="0">
                  <a:buNone/>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1143000"/>
                <a:ext cx="8839200" cy="5410200"/>
              </a:xfrm>
              <a:blipFill rotWithShape="1">
                <a:blip r:embed="rId3"/>
                <a:stretch>
                  <a:fillRect l="-69" t="-451" b="-9470"/>
                </a:stretch>
              </a:blipFill>
            </p:spPr>
            <p:txBody>
              <a:bodyPr/>
              <a:lstStyle/>
              <a:p>
                <a:r>
                  <a:rPr lang="en-US">
                    <a:noFill/>
                  </a:rPr>
                  <a:t> </a:t>
                </a:r>
              </a:p>
            </p:txBody>
          </p:sp>
        </mc:Fallback>
      </mc:AlternateContent>
      <p:sp>
        <p:nvSpPr>
          <p:cNvPr id="3" name="Title 2"/>
          <p:cNvSpPr>
            <a:spLocks noGrp="1"/>
          </p:cNvSpPr>
          <p:nvPr>
            <p:ph type="title"/>
          </p:nvPr>
        </p:nvSpPr>
        <p:spPr>
          <a:xfrm>
            <a:off x="457200" y="457200"/>
            <a:ext cx="8229600" cy="487363"/>
          </a:xfrm>
        </p:spPr>
        <p:txBody>
          <a:bodyPr/>
          <a:lstStyle/>
          <a:p>
            <a:pPr algn="ctr"/>
            <a:r>
              <a:rPr lang="en-US" sz="3200" dirty="0" smtClean="0"/>
              <a:t>15.4.1 Pricing Stock-Index Futures Contracts</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14804755"/>
              </p:ext>
            </p:extLst>
          </p:nvPr>
        </p:nvGraphicFramePr>
        <p:xfrm>
          <a:off x="2836843" y="2231716"/>
          <a:ext cx="1752600" cy="353347"/>
        </p:xfrm>
        <a:graphic>
          <a:graphicData uri="http://schemas.openxmlformats.org/presentationml/2006/ole">
            <mc:AlternateContent xmlns:mc="http://schemas.openxmlformats.org/markup-compatibility/2006">
              <mc:Choice xmlns:v="urn:schemas-microsoft-com:vml" Requires="v">
                <p:oleObj spid="_x0000_s8207" name="Equation" r:id="rId4" imgW="491368" imgH="241238" progId="Equation.DSMT4">
                  <p:embed/>
                </p:oleObj>
              </mc:Choice>
              <mc:Fallback>
                <p:oleObj name="Equation" r:id="rId4" imgW="491368" imgH="241238"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843" y="2231716"/>
                        <a:ext cx="1752600" cy="353347"/>
                      </a:xfrm>
                      <a:prstGeom prst="rect">
                        <a:avLst/>
                      </a:prstGeom>
                      <a:noFill/>
                    </p:spPr>
                  </p:pic>
                </p:oleObj>
              </mc:Fallback>
            </mc:AlternateContent>
          </a:graphicData>
        </a:graphic>
      </p:graphicFrame>
      <p:sp>
        <p:nvSpPr>
          <p:cNvPr id="6" name="TextBox 5"/>
          <p:cNvSpPr txBox="1"/>
          <p:nvPr/>
        </p:nvSpPr>
        <p:spPr>
          <a:xfrm>
            <a:off x="6205537" y="2369086"/>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(15.14)</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638185313"/>
              </p:ext>
            </p:extLst>
          </p:nvPr>
        </p:nvGraphicFramePr>
        <p:xfrm>
          <a:off x="2362200" y="4076091"/>
          <a:ext cx="2971800" cy="581978"/>
        </p:xfrm>
        <a:graphic>
          <a:graphicData uri="http://schemas.openxmlformats.org/presentationml/2006/ole">
            <mc:AlternateContent xmlns:mc="http://schemas.openxmlformats.org/markup-compatibility/2006">
              <mc:Choice xmlns:v="urn:schemas-microsoft-com:vml" Requires="v">
                <p:oleObj spid="_x0000_s8208" name="Equation" r:id="rId6" imgW="491457" imgH="444451" progId="Equation.DSMT4">
                  <p:embed/>
                </p:oleObj>
              </mc:Choice>
              <mc:Fallback>
                <p:oleObj name="Equation" r:id="rId6" imgW="491457" imgH="444451"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076091"/>
                        <a:ext cx="2971800" cy="581978"/>
                      </a:xfrm>
                      <a:prstGeom prst="rect">
                        <a:avLst/>
                      </a:prstGeom>
                      <a:noFill/>
                    </p:spPr>
                  </p:pic>
                </p:oleObj>
              </mc:Fallback>
            </mc:AlternateContent>
          </a:graphicData>
        </a:graphic>
      </p:graphicFrame>
      <p:sp>
        <p:nvSpPr>
          <p:cNvPr id="9" name="TextBox 8"/>
          <p:cNvSpPr txBox="1"/>
          <p:nvPr/>
        </p:nvSpPr>
        <p:spPr>
          <a:xfrm>
            <a:off x="6205537" y="445770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(15.15)</a:t>
            </a:r>
          </a:p>
        </p:txBody>
      </p:sp>
      <p:sp>
        <p:nvSpPr>
          <p:cNvPr id="10" name="Slide Number Placeholder 9"/>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52</a:t>
            </a:fld>
            <a:endParaRPr lang="en-US">
              <a:solidFill>
                <a:schemeClr val="accent6">
                  <a:lumMod val="20000"/>
                  <a:lumOff val="80000"/>
                </a:schemeClr>
              </a:solidFill>
            </a:endParaRPr>
          </a:p>
        </p:txBody>
      </p:sp>
    </p:spTree>
    <p:extLst>
      <p:ext uri="{BB962C8B-B14F-4D97-AF65-F5344CB8AC3E}">
        <p14:creationId xmlns:p14="http://schemas.microsoft.com/office/powerpoint/2010/main" val="1979974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85800"/>
                <a:ext cx="8305800" cy="5364165"/>
              </a:xfrm>
            </p:spPr>
            <p:txBody>
              <a:bodyPr/>
              <a:lstStyle/>
              <a:p>
                <a:r>
                  <a:rPr lang="en-US" dirty="0" smtClean="0"/>
                  <a:t>There are two steps to be taken to establish the validity of the arbitrage argument behind Equation (15.15).</a:t>
                </a:r>
              </a:p>
              <a:p>
                <a:r>
                  <a:rPr lang="en-US" dirty="0"/>
                  <a:t>The first step is to show that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a:t>
                </a:r>
                <a:r>
                  <a:rPr lang="en-US" dirty="0" smtClean="0"/>
                  <a:t>&lt;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𝐿𝑆</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𝑆𝐹</m:t>
                        </m:r>
                      </m:sub>
                    </m:sSub>
                  </m:oMath>
                </a14:m>
                <a:r>
                  <a:rPr lang="en-US" dirty="0" smtClean="0"/>
                  <a:t>)   </a:t>
                </a:r>
                <a:r>
                  <a:rPr lang="en-US" dirty="0"/>
                  <a:t>(equivalent to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a:t>
                </a:r>
                <a14:m>
                  <m:oMath xmlns:m="http://schemas.openxmlformats.org/officeDocument/2006/math">
                    <m:r>
                      <a:rPr lang="en-US" i="1" dirty="0" smtClean="0">
                        <a:latin typeface="Cambria Math"/>
                        <a:ea typeface="Cambria Math"/>
                      </a:rPr>
                      <m:t>≤</m:t>
                    </m:r>
                  </m:oMath>
                </a14:m>
                <a:r>
                  <a:rPr lang="en-US" dirty="0" smtClean="0"/>
                  <a:t> </a:t>
                </a:r>
                <a:r>
                  <a:rPr lang="en-US" dirty="0"/>
                  <a:t>(</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𝐿𝑆</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𝑆𝐹</m:t>
                        </m:r>
                      </m:sub>
                    </m:sSub>
                  </m:oMath>
                </a14:m>
                <a:r>
                  <a:rPr lang="en-US" dirty="0"/>
                  <a:t>) /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oMath>
                </a14:m>
                <a:r>
                  <a:rPr lang="en-US" dirty="0"/>
                  <a:t>). </a:t>
                </a:r>
                <a:endParaRPr lang="en-US" dirty="0" smtClean="0"/>
              </a:p>
              <a:p>
                <a:r>
                  <a:rPr lang="en-US" dirty="0" smtClean="0"/>
                  <a:t>At time </a:t>
                </a:r>
                <a:r>
                  <a:rPr lang="en-US" i="1" dirty="0"/>
                  <a:t>t</a:t>
                </a:r>
                <a:r>
                  <a:rPr lang="en-US" dirty="0"/>
                  <a:t> the following transactions can be undertaken to guarantee riskless profits. </a:t>
                </a:r>
                <a:endParaRPr lang="en-US" dirty="0" smtClean="0"/>
              </a:p>
              <a:p>
                <a:pPr marL="914400" lvl="1" indent="-457200">
                  <a:buFont typeface="+mj-lt"/>
                  <a:buAutoNum type="arabicPeriod"/>
                </a:pPr>
                <a:r>
                  <a:rPr lang="en-US" dirty="0"/>
                  <a:t>Buy the spot index by investing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a:t>+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𝐿𝑆</m:t>
                        </m:r>
                      </m:sub>
                    </m:sSub>
                  </m:oMath>
                </a14:m>
                <a:r>
                  <a:rPr lang="en-US" dirty="0"/>
                  <a:t>);</a:t>
                </a:r>
              </a:p>
              <a:p>
                <a:pPr marL="914400" lvl="1" indent="-457200">
                  <a:buFont typeface="+mj-lt"/>
                  <a:buAutoNum type="arabicPeriod"/>
                </a:pPr>
                <a:r>
                  <a:rPr lang="en-US" dirty="0"/>
                  <a:t>Sell futures short by incurring $ </a:t>
                </a:r>
                <a14:m>
                  <m:oMath xmlns:m="http://schemas.openxmlformats.org/officeDocument/2006/math">
                    <m:sSub>
                      <m:sSubPr>
                        <m:ctrlPr>
                          <a:rPr lang="en-US" i="1">
                            <a:latin typeface="Cambria Math"/>
                          </a:rPr>
                        </m:ctrlPr>
                      </m:sSubPr>
                      <m:e>
                        <m:r>
                          <a:rPr lang="en-US" i="1">
                            <a:latin typeface="Cambria Math"/>
                          </a:rPr>
                          <m:t>𝐶</m:t>
                        </m:r>
                      </m:e>
                      <m:sub>
                        <m:r>
                          <a:rPr lang="en-US" b="0" i="1" smtClean="0">
                            <a:latin typeface="Cambria Math"/>
                          </a:rPr>
                          <m:t>𝑆𝐹</m:t>
                        </m:r>
                      </m:sub>
                    </m:sSub>
                  </m:oMath>
                </a14:m>
                <a:r>
                  <a:rPr lang="en-US" dirty="0"/>
                  <a:t>.</a:t>
                </a:r>
              </a:p>
              <a:p>
                <a:pPr marL="457200" lvl="1" indent="0">
                  <a:buNone/>
                </a:pPr>
                <a:endParaRPr lang="en-US" dirty="0"/>
              </a:p>
              <a:p>
                <a:r>
                  <a:rPr lang="en-US" dirty="0"/>
                  <a:t>At time </a:t>
                </a:r>
                <a:r>
                  <a:rPr lang="en-US" i="1" dirty="0"/>
                  <a:t>T</a:t>
                </a:r>
                <a:r>
                  <a:rPr lang="en-US" dirty="0"/>
                  <a:t>, cover the short position in the futures by delivering the stock index (assuming this was allowed) and receive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for certain. </a:t>
                </a:r>
                <a:endParaRPr lang="en-US" dirty="0" smtClean="0"/>
              </a:p>
              <a:p>
                <a:r>
                  <a:rPr lang="en-US" dirty="0" smtClean="0"/>
                  <a:t>The </a:t>
                </a:r>
                <a:r>
                  <a:rPr lang="en-US" dirty="0"/>
                  <a:t>present value at time </a:t>
                </a:r>
                <a:r>
                  <a:rPr lang="en-US" i="1" dirty="0"/>
                  <a:t>t</a:t>
                </a:r>
                <a:r>
                  <a:rPr lang="en-US" dirty="0"/>
                  <a:t> for the futures price received at time </a:t>
                </a:r>
                <a:r>
                  <a:rPr lang="en-US" i="1" dirty="0"/>
                  <a:t>T</a:t>
                </a:r>
                <a:r>
                  <a:rPr lang="en-US" dirty="0"/>
                  <a:t> is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Thus, if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r>
                      <a:rPr lang="en-US" i="1">
                        <a:latin typeface="Cambria Math"/>
                      </a:rPr>
                      <m:t> </m:t>
                    </m:r>
                  </m:oMath>
                </a14:m>
                <a:r>
                  <a:rPr lang="en-US" dirty="0"/>
                  <a:t>&gt;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𝐿𝑆</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𝑆𝐹</m:t>
                        </m:r>
                      </m:sub>
                    </m:sSub>
                  </m:oMath>
                </a14:m>
                <a:r>
                  <a:rPr lang="en-US" dirty="0" smtClean="0"/>
                  <a:t> </a:t>
                </a:r>
                <a:r>
                  <a:rPr lang="en-US" dirty="0"/>
                  <a:t>then arbitrage profits would be available.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85800"/>
                <a:ext cx="8305800" cy="5364165"/>
              </a:xfrm>
              <a:blipFill rotWithShape="1">
                <a:blip r:embed="rId2"/>
                <a:stretch>
                  <a:fillRect l="-147" t="-455" r="-808"/>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val="1791752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762000"/>
                <a:ext cx="8305800" cy="5287965"/>
              </a:xfrm>
            </p:spPr>
            <p:txBody>
              <a:bodyPr/>
              <a:lstStyle/>
              <a:p>
                <a:r>
                  <a:rPr lang="en-US" dirty="0" smtClean="0"/>
                  <a:t>The second step is to proof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&lt;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b="0" i="0" smtClean="0">
                        <a:latin typeface="Cambria Math"/>
                      </a:rPr>
                      <m:t>−</m:t>
                    </m:r>
                    <m:sSub>
                      <m:sSubPr>
                        <m:ctrlPr>
                          <a:rPr lang="en-US" i="1">
                            <a:latin typeface="Cambria Math"/>
                          </a:rPr>
                        </m:ctrlPr>
                      </m:sSubPr>
                      <m:e>
                        <m:r>
                          <a:rPr lang="en-US" i="1">
                            <a:latin typeface="Cambria Math"/>
                          </a:rPr>
                          <m:t>𝐶</m:t>
                        </m:r>
                      </m:e>
                      <m:sub>
                        <m:r>
                          <a:rPr lang="en-US" b="0" i="1" smtClean="0">
                            <a:latin typeface="Cambria Math"/>
                          </a:rPr>
                          <m:t>𝑆</m:t>
                        </m:r>
                        <m:r>
                          <a:rPr lang="en-US" i="1">
                            <a:latin typeface="Cambria Math"/>
                          </a:rPr>
                          <m:t>𝑆</m:t>
                        </m:r>
                      </m:sub>
                    </m:sSub>
                    <m:r>
                      <a:rPr lang="en-US" b="0" i="0" smtClean="0">
                        <a:latin typeface="Cambria Math"/>
                      </a:rPr>
                      <m:t>−</m:t>
                    </m:r>
                    <m:sSub>
                      <m:sSubPr>
                        <m:ctrlPr>
                          <a:rPr lang="en-US" i="1">
                            <a:latin typeface="Cambria Math"/>
                          </a:rPr>
                        </m:ctrlPr>
                      </m:sSubPr>
                      <m:e>
                        <m:r>
                          <a:rPr lang="en-US" i="1">
                            <a:latin typeface="Cambria Math"/>
                          </a:rPr>
                          <m:t>𝐶</m:t>
                        </m:r>
                      </m:e>
                      <m:sub>
                        <m:r>
                          <a:rPr lang="en-US" b="0" i="1" smtClean="0">
                            <a:latin typeface="Cambria Math"/>
                          </a:rPr>
                          <m:t>𝐿</m:t>
                        </m:r>
                        <m:r>
                          <a:rPr lang="en-US" i="1">
                            <a:latin typeface="Cambria Math"/>
                          </a:rPr>
                          <m:t>𝐹</m:t>
                        </m:r>
                      </m:sub>
                    </m:sSub>
                  </m:oMath>
                </a14:m>
                <a:r>
                  <a:rPr lang="en-US" dirty="0"/>
                  <a:t>) </a:t>
                </a:r>
                <a:r>
                  <a:rPr lang="en-US" dirty="0" smtClean="0"/>
                  <a:t>by using the following transactions at time </a:t>
                </a:r>
                <a:r>
                  <a:rPr lang="en-US" i="1" dirty="0" smtClean="0"/>
                  <a:t>t</a:t>
                </a:r>
                <a:r>
                  <a:rPr lang="en-US" dirty="0" smtClean="0"/>
                  <a:t> to obtain riskless profits.</a:t>
                </a:r>
                <a:endParaRPr lang="en-US" dirty="0"/>
              </a:p>
              <a:p>
                <a:pPr marL="914400" lvl="1" indent="-457200">
                  <a:buFont typeface="+mj-lt"/>
                  <a:buAutoNum type="arabicPeriod"/>
                </a:pPr>
                <a:r>
                  <a:rPr lang="en-US" dirty="0"/>
                  <a:t>Sell the spot index short. This produces an inflow of $ </a:t>
                </a:r>
                <a14:m>
                  <m:oMath xmlns:m="http://schemas.openxmlformats.org/officeDocument/2006/math">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𝑆𝑆</m:t>
                            </m:r>
                          </m:sub>
                        </m:sSub>
                      </m:e>
                    </m:d>
                  </m:oMath>
                </a14:m>
                <a:r>
                  <a:rPr lang="en-US" dirty="0"/>
                  <a:t>.</a:t>
                </a:r>
              </a:p>
              <a:p>
                <a:pPr marL="914400" lvl="1" indent="-457200">
                  <a:buFont typeface="+mj-lt"/>
                  <a:buAutoNum type="arabicPeriod"/>
                </a:pPr>
                <a:r>
                  <a:rPr lang="en-US" dirty="0"/>
                  <a:t>Buy futures (long position) incurring </a:t>
                </a:r>
                <a14:m>
                  <m:oMath xmlns:m="http://schemas.openxmlformats.org/officeDocument/2006/math">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𝐿𝐹</m:t>
                        </m:r>
                      </m:sub>
                    </m:sSub>
                  </m:oMath>
                </a14:m>
                <a:r>
                  <a:rPr lang="en-US" dirty="0" smtClean="0"/>
                  <a:t>.</a:t>
                </a:r>
              </a:p>
              <a:p>
                <a:pPr marL="457200" lvl="1" indent="0">
                  <a:buNone/>
                </a:pPr>
                <a:endParaRPr lang="en-US" dirty="0" smtClean="0"/>
              </a:p>
              <a:p>
                <a:r>
                  <a:rPr lang="en-US" dirty="0"/>
                  <a:t>At time </a:t>
                </a:r>
                <a:r>
                  <a:rPr lang="en-US" i="1" dirty="0"/>
                  <a:t>T</a:t>
                </a:r>
                <a:r>
                  <a:rPr lang="en-US" dirty="0"/>
                  <a:t>, collect the stock in the futures market by paying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and covering the short position. </a:t>
                </a:r>
                <a:endParaRPr lang="en-US" dirty="0" smtClean="0"/>
              </a:p>
              <a:p>
                <a:r>
                  <a:rPr lang="en-US" dirty="0" smtClean="0"/>
                  <a:t>The </a:t>
                </a:r>
                <a:r>
                  <a:rPr lang="en-US" dirty="0"/>
                  <a:t>inflow at time </a:t>
                </a:r>
                <a:r>
                  <a:rPr lang="en-US" i="1" dirty="0"/>
                  <a:t>t</a:t>
                </a:r>
                <a:r>
                  <a:rPr lang="en-US" dirty="0"/>
                  <a:t> is </a:t>
                </a:r>
                <a14:m>
                  <m:oMath xmlns:m="http://schemas.openxmlformats.org/officeDocument/2006/math">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𝑆𝑆</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𝐿𝐹</m:t>
                            </m:r>
                          </m:sub>
                        </m:sSub>
                      </m:e>
                    </m:d>
                  </m:oMath>
                </a14:m>
                <a:r>
                  <a:rPr lang="en-US" dirty="0"/>
                  <a:t>, and its value at time </a:t>
                </a:r>
                <a:r>
                  <a:rPr lang="en-US" i="1" dirty="0"/>
                  <a:t>T</a:t>
                </a:r>
                <a:r>
                  <a:rPr lang="en-US" dirty="0"/>
                  <a:t> is simply the same amount compounded from </a:t>
                </a:r>
                <a:r>
                  <a:rPr lang="en-US" i="1" dirty="0"/>
                  <a:t>t</a:t>
                </a:r>
                <a:r>
                  <a:rPr lang="en-US" dirty="0"/>
                  <a:t> to </a:t>
                </a:r>
                <a:r>
                  <a:rPr lang="en-US" i="1" dirty="0"/>
                  <a:t>T</a:t>
                </a:r>
                <a:r>
                  <a:rPr lang="en-US" dirty="0"/>
                  <a:t> by</a:t>
                </a:r>
                <a14:m>
                  <m:oMath xmlns:m="http://schemas.openxmlformats.org/officeDocument/2006/math">
                    <m:r>
                      <a:rPr lang="en-US" b="0" i="0" smtClean="0">
                        <a:latin typeface="Cambria Math"/>
                      </a:rPr>
                      <m:t> </m:t>
                    </m:r>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oMath>
                </a14:m>
                <a:r>
                  <a:rPr lang="en-US" dirty="0" smtClean="0"/>
                  <a:t>.</a:t>
                </a:r>
                <a:r>
                  <a:rPr lang="en-US" dirty="0"/>
                  <a:t> </a:t>
                </a:r>
                <a:endParaRPr lang="en-US" dirty="0" smtClean="0"/>
              </a:p>
              <a:p>
                <a:r>
                  <a:rPr lang="en-US" dirty="0" smtClean="0"/>
                  <a:t>The </a:t>
                </a:r>
                <a:r>
                  <a:rPr lang="en-US" dirty="0"/>
                  <a:t>outflow at time </a:t>
                </a:r>
                <a:r>
                  <a:rPr lang="en-US" i="1" dirty="0"/>
                  <a:t>T</a:t>
                </a:r>
                <a:r>
                  <a:rPr lang="en-US" dirty="0"/>
                  <a:t> is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so, if </a:t>
                </a:r>
                <a14:m>
                  <m:oMath xmlns:m="http://schemas.openxmlformats.org/officeDocument/2006/math">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𝑆𝑆</m:t>
                            </m:r>
                          </m:sub>
                        </m:sSub>
                        <m:r>
                          <a:rPr lang="en-US">
                            <a:latin typeface="Cambria Math"/>
                          </a:rPr>
                          <m:t>−</m:t>
                        </m:r>
                        <m:sSub>
                          <m:sSubPr>
                            <m:ctrlPr>
                              <a:rPr lang="en-US" i="1">
                                <a:latin typeface="Cambria Math"/>
                              </a:rPr>
                            </m:ctrlPr>
                          </m:sSubPr>
                          <m:e>
                            <m:r>
                              <a:rPr lang="en-US" i="1">
                                <a:latin typeface="Cambria Math"/>
                              </a:rPr>
                              <m:t>𝐶</m:t>
                            </m:r>
                          </m:e>
                          <m:sub>
                            <m:r>
                              <a:rPr lang="en-US" i="1">
                                <a:latin typeface="Cambria Math"/>
                              </a:rPr>
                              <m:t>𝐿𝐹</m:t>
                            </m:r>
                          </m:sub>
                        </m:sSub>
                      </m:e>
                    </m:d>
                  </m:oMath>
                </a14:m>
                <a:r>
                  <a:rPr lang="en-US" dirty="0"/>
                  <a:t>/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r>
                          <a:rPr lang="en-US">
                            <a:latin typeface="Cambria Math"/>
                          </a:rPr>
                          <m:t>,</m:t>
                        </m:r>
                        <m:r>
                          <a:rPr lang="en-US" i="1">
                            <a:latin typeface="Cambria Math"/>
                          </a:rPr>
                          <m:t>𝑇</m:t>
                        </m:r>
                      </m:sub>
                    </m:sSub>
                  </m:oMath>
                </a14:m>
                <a:r>
                  <a:rPr lang="en-US" dirty="0"/>
                  <a:t>&gt;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t>, then arbitrage profits can be made. Therefore, efficient markets infer that the opposite condition is true.</a:t>
                </a:r>
              </a:p>
              <a:p>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762000"/>
                <a:ext cx="8305800" cy="5287965"/>
              </a:xfrm>
              <a:blipFill rotWithShape="1">
                <a:blip r:embed="rId2"/>
                <a:stretch>
                  <a:fillRect l="-147" t="-461" r="-1322"/>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val="534722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19100" y="990600"/>
                <a:ext cx="8305800" cy="4876800"/>
              </a:xfrm>
            </p:spPr>
            <p:txBody>
              <a:bodyPr/>
              <a:lstStyle/>
              <a:p>
                <a:r>
                  <a:rPr lang="en-US" dirty="0" smtClean="0"/>
                  <a:t>To adjust the bounds for dividends paid out by the stocks in the spot index, simply subtract their discounted value from each side of the boundaries.</a:t>
                </a:r>
              </a:p>
              <a:p>
                <a:r>
                  <a:rPr lang="en-US" dirty="0"/>
                  <a:t>Assuming that dividends </a:t>
                </a:r>
                <a:r>
                  <a:rPr lang="en-US" i="1" dirty="0"/>
                  <a:t>d</a:t>
                </a:r>
                <a:r>
                  <a:rPr lang="en-US" dirty="0"/>
                  <a:t> are </a:t>
                </a:r>
                <a:r>
                  <a:rPr lang="en-US" dirty="0" err="1"/>
                  <a:t>nonstochastic</a:t>
                </a:r>
                <a:r>
                  <a:rPr lang="en-US" dirty="0"/>
                  <a:t> and paid out at known futures periods, such that , their value can be discounted back to the present by a discount factor of </a:t>
                </a:r>
                <a14:m>
                  <m:oMath xmlns:m="http://schemas.openxmlformats.org/officeDocument/2006/math">
                    <m:sSub>
                      <m:sSubPr>
                        <m:ctrlPr>
                          <a:rPr lang="en-US" i="1" smtClean="0">
                            <a:latin typeface="Cambria Math"/>
                          </a:rPr>
                        </m:ctrlPr>
                      </m:sSubPr>
                      <m:e>
                        <m:r>
                          <a:rPr lang="en-US" b="0" i="1" smtClean="0">
                            <a:latin typeface="Cambria Math"/>
                          </a:rPr>
                          <m:t>𝐵</m:t>
                        </m:r>
                      </m:e>
                      <m:sub>
                        <m:r>
                          <a:rPr lang="en-US" b="0" i="1" smtClean="0">
                            <a:latin typeface="Cambria Math"/>
                          </a:rPr>
                          <m:t>𝑡</m:t>
                        </m:r>
                        <m:r>
                          <a:rPr lang="en-US" b="0" i="1" smtClean="0">
                            <a:latin typeface="Cambria Math"/>
                          </a:rPr>
                          <m:t>,</m:t>
                        </m:r>
                        <m:r>
                          <a:rPr lang="en-US" b="0" i="1" smtClean="0">
                            <a:latin typeface="Cambria Math"/>
                          </a:rPr>
                          <m:t>𝑡</m:t>
                        </m:r>
                        <m:r>
                          <a:rPr lang="en-US" b="0" i="1" smtClean="0">
                            <a:latin typeface="Cambria Math"/>
                          </a:rPr>
                          <m:t>+</m:t>
                        </m:r>
                        <m:r>
                          <a:rPr lang="en-US" b="0" i="1" smtClean="0">
                            <a:latin typeface="Cambria Math"/>
                          </a:rPr>
                          <m:t>𝑇</m:t>
                        </m:r>
                      </m:sub>
                    </m:sSub>
                  </m:oMath>
                </a14:m>
                <a:r>
                  <a:rPr lang="en-US" dirty="0" smtClean="0"/>
                  <a:t>.</a:t>
                </a:r>
              </a:p>
              <a:p>
                <a:r>
                  <a:rPr lang="en-US" dirty="0"/>
                  <a:t>Summing the present value of all future dividends paid by the spot index between </a:t>
                </a:r>
                <a:r>
                  <a:rPr lang="en-US" i="1" dirty="0"/>
                  <a:t>t</a:t>
                </a:r>
                <a:r>
                  <a:rPr lang="en-US" dirty="0"/>
                  <a:t> and </a:t>
                </a:r>
                <a:r>
                  <a:rPr lang="en-US" i="1" dirty="0"/>
                  <a:t>T</a:t>
                </a:r>
                <a:r>
                  <a:rPr lang="en-US" dirty="0"/>
                  <a:t>, the pricing boundary conditions can be adjusted downward in Equation (15.15</a:t>
                </a:r>
                <a:r>
                  <a:rPr lang="en-US" dirty="0" smtClean="0"/>
                  <a:t>):</a:t>
                </a:r>
              </a:p>
              <a:p>
                <a:endParaRPr lang="en-US" dirty="0"/>
              </a:p>
              <a:p>
                <a:endParaRPr lang="en-US" dirty="0" smtClean="0"/>
              </a:p>
              <a:p>
                <a:endParaRPr lang="en-US" dirty="0"/>
              </a:p>
              <a:p>
                <a:r>
                  <a:rPr lang="en-US" dirty="0" smtClean="0"/>
                  <a:t>Figure 15.13 and 15.14 show how well the price for S&amp;P 500 futures contract maturing in June 1982 followed the boundary conditions in Equation (15.16).</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19100" y="990600"/>
                <a:ext cx="8305800" cy="4876800"/>
              </a:xfrm>
              <a:blipFill rotWithShape="1">
                <a:blip r:embed="rId3"/>
                <a:stretch>
                  <a:fillRect l="-147" t="-500" r="-80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08872413"/>
              </p:ext>
            </p:extLst>
          </p:nvPr>
        </p:nvGraphicFramePr>
        <p:xfrm>
          <a:off x="1371600" y="3895093"/>
          <a:ext cx="5638800" cy="876876"/>
        </p:xfrm>
        <a:graphic>
          <a:graphicData uri="http://schemas.openxmlformats.org/presentationml/2006/ole">
            <mc:AlternateContent xmlns:mc="http://schemas.openxmlformats.org/markup-compatibility/2006">
              <mc:Choice xmlns:v="urn:schemas-microsoft-com:vml" Requires="v">
                <p:oleObj spid="_x0000_s9225" name="Equation" r:id="rId4" imgW="491489" imgH="491489" progId="Equation.DSMT4">
                  <p:embed/>
                </p:oleObj>
              </mc:Choice>
              <mc:Fallback>
                <p:oleObj name="Equation" r:id="rId4" imgW="491489" imgH="49148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95093"/>
                        <a:ext cx="5638800" cy="876876"/>
                      </a:xfrm>
                      <a:prstGeom prst="rect">
                        <a:avLst/>
                      </a:prstGeom>
                      <a:noFill/>
                    </p:spPr>
                  </p:pic>
                </p:oleObj>
              </mc:Fallback>
            </mc:AlternateContent>
          </a:graphicData>
        </a:graphic>
      </p:graphicFrame>
      <p:sp>
        <p:nvSpPr>
          <p:cNvPr id="6" name="TextBox 5"/>
          <p:cNvSpPr txBox="1"/>
          <p:nvPr/>
        </p:nvSpPr>
        <p:spPr>
          <a:xfrm>
            <a:off x="7391400" y="4015190"/>
            <a:ext cx="847725"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(15.16)</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55</a:t>
            </a:fld>
            <a:endParaRPr lang="en-US">
              <a:solidFill>
                <a:schemeClr val="accent6">
                  <a:lumMod val="20000"/>
                  <a:lumOff val="80000"/>
                </a:schemeClr>
              </a:solidFill>
            </a:endParaRPr>
          </a:p>
        </p:txBody>
      </p:sp>
    </p:spTree>
    <p:extLst>
      <p:ext uri="{BB962C8B-B14F-4D97-AF65-F5344CB8AC3E}">
        <p14:creationId xmlns:p14="http://schemas.microsoft.com/office/powerpoint/2010/main" val="3921067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30000" contrast="72000"/>
            <a:extLst>
              <a:ext uri="{28A0092B-C50C-407E-A947-70E740481C1C}">
                <a14:useLocalDpi xmlns:a14="http://schemas.microsoft.com/office/drawing/2010/main" val="0"/>
              </a:ext>
            </a:extLst>
          </a:blip>
          <a:srcRect t="9332"/>
          <a:stretch>
            <a:fillRect/>
          </a:stretch>
        </p:blipFill>
        <p:spPr bwMode="auto">
          <a:xfrm>
            <a:off x="1472069" y="1058241"/>
            <a:ext cx="5867399" cy="39469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28800" y="448641"/>
            <a:ext cx="5153939" cy="609600"/>
          </a:xfrm>
          <a:prstGeom prst="rect">
            <a:avLst/>
          </a:prstGeom>
        </p:spPr>
        <p:txBody>
          <a:bodyPr vert="horz" wrap="square" lIns="91440" tIns="45720" rIns="91440" bIns="45720" rtlCol="0" anchor="ctr">
            <a:normAutofit fontScale="92500"/>
          </a:bodyPr>
          <a:lstStyle/>
          <a:p>
            <a:pPr marL="0" marR="0" indent="0" algn="ctr" defTabSz="914400" rtl="0" eaLnBrk="1" fontAlgn="auto" latinLnBrk="0" hangingPunct="1">
              <a:lnSpc>
                <a:spcPct val="120000"/>
              </a:lnSpc>
              <a:spcBef>
                <a:spcPct val="0"/>
              </a:spcBef>
              <a:spcAft>
                <a:spcPts val="0"/>
              </a:spcAft>
              <a:buClrTx/>
              <a:buSzTx/>
              <a:buFontTx/>
              <a:buNone/>
              <a:tabLst/>
            </a:pPr>
            <a:r>
              <a:rPr lang="en-US" sz="1400" dirty="0" smtClean="0">
                <a:solidFill>
                  <a:schemeClr val="accent1"/>
                </a:solidFill>
                <a:latin typeface="Times New Roman" pitchFamily="18" charset="0"/>
                <a:ea typeface="+mj-ea"/>
                <a:cs typeface="Times New Roman" pitchFamily="18" charset="0"/>
              </a:rPr>
              <a:t>Figure 15.13 Futures Prices and Bounds for S&amp;P 500 Contracts Maturing June 1982</a:t>
            </a:r>
            <a:r>
              <a:rPr lang="en-US" sz="1500" dirty="0" smtClean="0">
                <a:solidFill>
                  <a:schemeClr val="accent1"/>
                </a:solidFill>
                <a:latin typeface="Times New Roman" pitchFamily="18" charset="0"/>
                <a:ea typeface="+mj-ea"/>
                <a:cs typeface="Times New Roman" pitchFamily="18" charset="0"/>
              </a:rPr>
              <a:t>: Zero Use of Proceeds, Adjustments for Dividends.</a:t>
            </a:r>
            <a:endParaRPr lang="en-US" sz="1900" dirty="0" smtClean="0">
              <a:solidFill>
                <a:schemeClr val="accent1"/>
              </a:solidFill>
              <a:latin typeface="Times New Roman" pitchFamily="18" charset="0"/>
              <a:ea typeface="+mj-ea"/>
              <a:cs typeface="Times New Roman" pitchFamily="18" charset="0"/>
            </a:endParaRPr>
          </a:p>
        </p:txBody>
      </p:sp>
      <p:sp>
        <p:nvSpPr>
          <p:cNvPr id="4" name="TextBox 3"/>
          <p:cNvSpPr txBox="1"/>
          <p:nvPr/>
        </p:nvSpPr>
        <p:spPr>
          <a:xfrm>
            <a:off x="990600" y="5257800"/>
            <a:ext cx="7162800" cy="1066800"/>
          </a:xfrm>
          <a:prstGeom prst="rect">
            <a:avLst/>
          </a:prstGeom>
        </p:spPr>
        <p:txBody>
          <a:bodyPr vert="horz" wrap="square" lIns="91440" tIns="45720" rIns="91440" bIns="45720" rtlCol="0" anchor="ctr">
            <a:normAutofit/>
          </a:bodyPr>
          <a:lstStyle/>
          <a:p>
            <a:pPr marL="342900" marR="0" indent="-342900" algn="ctr" defTabSz="914400" rtl="0" eaLnBrk="1" fontAlgn="auto" latinLnBrk="0" hangingPunct="1">
              <a:lnSpc>
                <a:spcPct val="100000"/>
              </a:lnSpc>
              <a:spcBef>
                <a:spcPct val="0"/>
              </a:spcBef>
              <a:spcAft>
                <a:spcPts val="0"/>
              </a:spcAft>
              <a:buClrTx/>
              <a:buSzTx/>
              <a:buFont typeface="Arial" pitchFamily="34" charset="0"/>
              <a:buChar char="•"/>
              <a:tabLst/>
            </a:pPr>
            <a:r>
              <a:rPr lang="en-US" sz="2000" noProof="0" dirty="0" smtClean="0">
                <a:solidFill>
                  <a:schemeClr val="accent1"/>
                </a:solidFill>
                <a:latin typeface="Perpetua" pitchFamily="18" charset="0"/>
                <a:ea typeface="+mj-ea"/>
                <a:cs typeface="+mj-cs"/>
              </a:rPr>
              <a:t>Figure 15.13 assumes that zero percent of any proceeds from a short sale of the spot index was available for use.</a:t>
            </a:r>
            <a:endParaRPr kumimoji="0" lang="en-US" sz="20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56</a:t>
            </a:fld>
            <a:endParaRPr lang="en-US">
              <a:solidFill>
                <a:schemeClr val="accent6">
                  <a:lumMod val="20000"/>
                  <a:lumOff val="80000"/>
                </a:schemeClr>
              </a:solidFill>
            </a:endParaRPr>
          </a:p>
        </p:txBody>
      </p:sp>
    </p:spTree>
    <p:extLst>
      <p:ext uri="{BB962C8B-B14F-4D97-AF65-F5344CB8AC3E}">
        <p14:creationId xmlns:p14="http://schemas.microsoft.com/office/powerpoint/2010/main" val="2821958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18000" contrast="54000"/>
            <a:extLst>
              <a:ext uri="{28A0092B-C50C-407E-A947-70E740481C1C}">
                <a14:useLocalDpi xmlns:a14="http://schemas.microsoft.com/office/drawing/2010/main" val="0"/>
              </a:ext>
            </a:extLst>
          </a:blip>
          <a:srcRect t="8023"/>
          <a:stretch>
            <a:fillRect/>
          </a:stretch>
        </p:blipFill>
        <p:spPr bwMode="auto">
          <a:xfrm>
            <a:off x="1675125" y="1366331"/>
            <a:ext cx="5267325" cy="3724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31819" y="756731"/>
            <a:ext cx="5153939" cy="609600"/>
          </a:xfrm>
          <a:prstGeom prst="rect">
            <a:avLst/>
          </a:prstGeom>
        </p:spPr>
        <p:txBody>
          <a:bodyPr vert="horz" wrap="square" lIns="91440" tIns="45720" rIns="91440" bIns="45720" rtlCol="0" anchor="ctr">
            <a:normAutofit fontScale="92500"/>
          </a:bodyPr>
          <a:lstStyle/>
          <a:p>
            <a:pPr marL="0" marR="0" indent="0" algn="ctr" defTabSz="914400" rtl="0" eaLnBrk="1" fontAlgn="auto" latinLnBrk="0" hangingPunct="1">
              <a:lnSpc>
                <a:spcPct val="120000"/>
              </a:lnSpc>
              <a:spcBef>
                <a:spcPct val="0"/>
              </a:spcBef>
              <a:spcAft>
                <a:spcPts val="0"/>
              </a:spcAft>
              <a:buClrTx/>
              <a:buSzTx/>
              <a:buFontTx/>
              <a:buNone/>
              <a:tabLst/>
            </a:pPr>
            <a:r>
              <a:rPr lang="en-US" sz="1400" dirty="0" smtClean="0">
                <a:solidFill>
                  <a:schemeClr val="accent1"/>
                </a:solidFill>
                <a:latin typeface="Times New Roman" pitchFamily="18" charset="0"/>
                <a:ea typeface="+mj-ea"/>
                <a:cs typeface="Times New Roman" pitchFamily="18" charset="0"/>
              </a:rPr>
              <a:t>Figure 15.14 Futures Prices and Bounds for S&amp;P 500 Contracts Maturing June 1982</a:t>
            </a:r>
            <a:r>
              <a:rPr lang="en-US" sz="1500" dirty="0" smtClean="0">
                <a:solidFill>
                  <a:schemeClr val="accent1"/>
                </a:solidFill>
                <a:latin typeface="Times New Roman" pitchFamily="18" charset="0"/>
                <a:ea typeface="+mj-ea"/>
                <a:cs typeface="Times New Roman" pitchFamily="18" charset="0"/>
              </a:rPr>
              <a:t>: Half Use of Proceeds, No Adjustments of Dividends</a:t>
            </a:r>
            <a:endParaRPr lang="en-US" sz="1900" dirty="0" smtClean="0">
              <a:solidFill>
                <a:schemeClr val="accent1"/>
              </a:solidFill>
              <a:latin typeface="Times New Roman" pitchFamily="18" charset="0"/>
              <a:ea typeface="+mj-ea"/>
              <a:cs typeface="Times New Roman" pitchFamily="18" charset="0"/>
            </a:endParaRPr>
          </a:p>
        </p:txBody>
      </p:sp>
      <p:sp>
        <p:nvSpPr>
          <p:cNvPr id="6" name="TextBox 5"/>
          <p:cNvSpPr txBox="1"/>
          <p:nvPr/>
        </p:nvSpPr>
        <p:spPr>
          <a:xfrm>
            <a:off x="990600" y="5257800"/>
            <a:ext cx="7162800" cy="1066800"/>
          </a:xfrm>
          <a:prstGeom prst="rect">
            <a:avLst/>
          </a:prstGeom>
        </p:spPr>
        <p:txBody>
          <a:bodyPr vert="horz" wrap="square" lIns="91440" tIns="45720" rIns="91440" bIns="45720" rtlCol="0" anchor="ctr">
            <a:normAutofit/>
          </a:bodyPr>
          <a:lstStyle/>
          <a:p>
            <a:pPr marL="342900" marR="0" indent="-342900" algn="ctr" defTabSz="914400" rtl="0" eaLnBrk="1" fontAlgn="auto" latinLnBrk="0" hangingPunct="1">
              <a:lnSpc>
                <a:spcPct val="100000"/>
              </a:lnSpc>
              <a:spcBef>
                <a:spcPct val="0"/>
              </a:spcBef>
              <a:spcAft>
                <a:spcPts val="0"/>
              </a:spcAft>
              <a:buClrTx/>
              <a:buSzTx/>
              <a:buFont typeface="Arial" pitchFamily="34" charset="0"/>
              <a:buChar char="•"/>
              <a:tabLst/>
            </a:pPr>
            <a:r>
              <a:rPr lang="en-US" sz="2000" noProof="0" dirty="0" smtClean="0">
                <a:solidFill>
                  <a:schemeClr val="accent1"/>
                </a:solidFill>
                <a:latin typeface="Perpetua" pitchFamily="18" charset="0"/>
                <a:ea typeface="+mj-ea"/>
                <a:cs typeface="+mj-cs"/>
              </a:rPr>
              <a:t>Figure 15.14 assumes that 50% of such proceeds should be used by the investor for reinvestment.</a:t>
            </a:r>
            <a:endParaRPr kumimoji="0" lang="en-US" sz="20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57</a:t>
            </a:fld>
            <a:endParaRPr lang="en-US">
              <a:solidFill>
                <a:schemeClr val="accent6">
                  <a:lumMod val="20000"/>
                  <a:lumOff val="80000"/>
                </a:schemeClr>
              </a:solidFill>
            </a:endParaRPr>
          </a:p>
        </p:txBody>
      </p:sp>
    </p:spTree>
    <p:extLst>
      <p:ext uri="{BB962C8B-B14F-4D97-AF65-F5344CB8AC3E}">
        <p14:creationId xmlns:p14="http://schemas.microsoft.com/office/powerpoint/2010/main" val="2618912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05800" cy="6096000"/>
          </a:xfrm>
        </p:spPr>
        <p:txBody>
          <a:bodyPr>
            <a:normAutofit/>
          </a:bodyPr>
          <a:lstStyle/>
          <a:p>
            <a:r>
              <a:rPr lang="en-US" dirty="0"/>
              <a:t>An analysis of the components in Equation (15.16) can help discern how the futures price should be affected by a change in any one of the variables. </a:t>
            </a:r>
          </a:p>
          <a:p>
            <a:pPr algn="ctr"/>
            <a:r>
              <a:rPr lang="en-US" dirty="0"/>
              <a:t> As the price of a discount bond increases or equivalently, interest rate falls, the futures price will increase.						</a:t>
            </a:r>
          </a:p>
          <a:p>
            <a:r>
              <a:rPr lang="en-US" dirty="0"/>
              <a:t> As the underlying spot price increases so will the futures price. </a:t>
            </a:r>
            <a:endParaRPr lang="en-US" dirty="0" smtClean="0"/>
          </a:p>
          <a:p>
            <a:endParaRPr lang="en-US" dirty="0"/>
          </a:p>
          <a:p>
            <a:endParaRPr lang="en-US" dirty="0" smtClean="0"/>
          </a:p>
          <a:p>
            <a:r>
              <a:rPr lang="en-US" dirty="0"/>
              <a:t>As future dividend payments are expected to increase the futures price declines</a:t>
            </a:r>
            <a:r>
              <a:rPr lang="en-US" dirty="0" smtClean="0"/>
              <a:t>.</a:t>
            </a:r>
            <a:r>
              <a:rPr lang="en-US" dirty="0"/>
              <a:t> </a:t>
            </a:r>
          </a:p>
          <a:p>
            <a:endParaRPr lang="en-US" dirty="0"/>
          </a:p>
          <a:p>
            <a:r>
              <a:rPr lang="en-US" dirty="0" smtClean="0"/>
              <a:t>As </a:t>
            </a:r>
            <a:r>
              <a:rPr lang="en-US" dirty="0"/>
              <a:t>relevant transaction costs rise, the futures price will fall.	(15.17d)</a:t>
            </a:r>
          </a:p>
          <a:p>
            <a:endParaRPr lang="en-US" dirty="0" smtClean="0"/>
          </a:p>
          <a:p>
            <a:endParaRPr lang="en-US" dirty="0"/>
          </a:p>
          <a:p>
            <a:r>
              <a:rPr lang="en-US" dirty="0"/>
              <a:t>If more than one of the denominator variables changes at the same time, the expression cannot be generalized for the resulting effect on the futures price.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12665124"/>
              </p:ext>
            </p:extLst>
          </p:nvPr>
        </p:nvGraphicFramePr>
        <p:xfrm>
          <a:off x="4267200" y="1524000"/>
          <a:ext cx="838200" cy="659567"/>
        </p:xfrm>
        <a:graphic>
          <a:graphicData uri="http://schemas.openxmlformats.org/presentationml/2006/ole">
            <mc:AlternateContent xmlns:mc="http://schemas.openxmlformats.org/markup-compatibility/2006">
              <mc:Choice xmlns:v="urn:schemas-microsoft-com:vml" Requires="v">
                <p:oleObj spid="_x0000_s12317" name="Equation" r:id="rId3" imgW="491368" imgH="457073" progId="Equation.DSMT4">
                  <p:embed/>
                </p:oleObj>
              </mc:Choice>
              <mc:Fallback>
                <p:oleObj name="Equation" r:id="rId3" imgW="491368" imgH="45707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838200" cy="65956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96494773"/>
              </p:ext>
            </p:extLst>
          </p:nvPr>
        </p:nvGraphicFramePr>
        <p:xfrm>
          <a:off x="4334493" y="2667000"/>
          <a:ext cx="838200" cy="645826"/>
        </p:xfrm>
        <a:graphic>
          <a:graphicData uri="http://schemas.openxmlformats.org/presentationml/2006/ole">
            <mc:AlternateContent xmlns:mc="http://schemas.openxmlformats.org/markup-compatibility/2006">
              <mc:Choice xmlns:v="urn:schemas-microsoft-com:vml" Requires="v">
                <p:oleObj spid="_x0000_s12318" name="Equation" r:id="rId5" imgW="491247" imgH="444262" progId="Equation.DSMT4">
                  <p:embed/>
                </p:oleObj>
              </mc:Choice>
              <mc:Fallback>
                <p:oleObj name="Equation" r:id="rId5" imgW="491247" imgH="44426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493" y="2667000"/>
                        <a:ext cx="838200" cy="645826"/>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21153331"/>
              </p:ext>
            </p:extLst>
          </p:nvPr>
        </p:nvGraphicFramePr>
        <p:xfrm>
          <a:off x="4367610" y="3810000"/>
          <a:ext cx="850605" cy="609600"/>
        </p:xfrm>
        <a:graphic>
          <a:graphicData uri="http://schemas.openxmlformats.org/presentationml/2006/ole">
            <mc:AlternateContent xmlns:mc="http://schemas.openxmlformats.org/markup-compatibility/2006">
              <mc:Choice xmlns:v="urn:schemas-microsoft-com:vml" Requires="v">
                <p:oleObj spid="_x0000_s12319" name="Equation" r:id="rId7" imgW="491255" imgH="406188" progId="Equation.DSMT4">
                  <p:embed/>
                </p:oleObj>
              </mc:Choice>
              <mc:Fallback>
                <p:oleObj name="Equation" r:id="rId7" imgW="491255" imgH="406188"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7610" y="3810000"/>
                        <a:ext cx="850605" cy="6096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325740097"/>
              </p:ext>
            </p:extLst>
          </p:nvPr>
        </p:nvGraphicFramePr>
        <p:xfrm>
          <a:off x="4365630" y="4953000"/>
          <a:ext cx="850605" cy="609600"/>
        </p:xfrm>
        <a:graphic>
          <a:graphicData uri="http://schemas.openxmlformats.org/presentationml/2006/ole">
            <mc:AlternateContent xmlns:mc="http://schemas.openxmlformats.org/markup-compatibility/2006">
              <mc:Choice xmlns:v="urn:schemas-microsoft-com:vml" Requires="v">
                <p:oleObj spid="_x0000_s12320" name="Equation" r:id="rId9" imgW="491255" imgH="406188" progId="Equation.DSMT4">
                  <p:embed/>
                </p:oleObj>
              </mc:Choice>
              <mc:Fallback>
                <p:oleObj name="Equation" r:id="rId9" imgW="491255" imgH="406188"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5630" y="4953000"/>
                        <a:ext cx="850605" cy="609600"/>
                      </a:xfrm>
                      <a:prstGeom prst="rect">
                        <a:avLst/>
                      </a:prstGeom>
                      <a:noFill/>
                    </p:spPr>
                  </p:pic>
                </p:oleObj>
              </mc:Fallback>
            </mc:AlternateContent>
          </a:graphicData>
        </a:graphic>
      </p:graphicFrame>
      <p:sp>
        <p:nvSpPr>
          <p:cNvPr id="12" name="TextBox 11"/>
          <p:cNvSpPr txBox="1"/>
          <p:nvPr/>
        </p:nvSpPr>
        <p:spPr>
          <a:xfrm>
            <a:off x="5181599" y="1972788"/>
            <a:ext cx="12954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(15.17a)</a:t>
            </a:r>
          </a:p>
        </p:txBody>
      </p:sp>
      <p:sp>
        <p:nvSpPr>
          <p:cNvPr id="13" name="TextBox 12"/>
          <p:cNvSpPr txBox="1"/>
          <p:nvPr/>
        </p:nvSpPr>
        <p:spPr>
          <a:xfrm>
            <a:off x="5405436" y="3065318"/>
            <a:ext cx="1071563"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(15.17b)</a:t>
            </a:r>
          </a:p>
        </p:txBody>
      </p:sp>
      <p:sp>
        <p:nvSpPr>
          <p:cNvPr id="14" name="TextBox 13"/>
          <p:cNvSpPr txBox="1"/>
          <p:nvPr/>
        </p:nvSpPr>
        <p:spPr>
          <a:xfrm>
            <a:off x="5405435" y="4191000"/>
            <a:ext cx="1071563"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(15.17c)</a:t>
            </a:r>
          </a:p>
        </p:txBody>
      </p:sp>
      <p:sp>
        <p:nvSpPr>
          <p:cNvPr id="15" name="TextBox 14"/>
          <p:cNvSpPr txBox="1"/>
          <p:nvPr/>
        </p:nvSpPr>
        <p:spPr>
          <a:xfrm>
            <a:off x="5406427" y="5295900"/>
            <a:ext cx="1070573"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(15.17d)</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58</a:t>
            </a:fld>
            <a:endParaRPr lang="en-US">
              <a:solidFill>
                <a:schemeClr val="accent6">
                  <a:lumMod val="20000"/>
                  <a:lumOff val="80000"/>
                </a:schemeClr>
              </a:solidFill>
            </a:endParaRPr>
          </a:p>
        </p:txBody>
      </p:sp>
    </p:spTree>
    <p:extLst>
      <p:ext uri="{BB962C8B-B14F-4D97-AF65-F5344CB8AC3E}">
        <p14:creationId xmlns:p14="http://schemas.microsoft.com/office/powerpoint/2010/main" val="808429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this example an institutional investor is going to use S&amp;P 500 stock-index futures contracts to hedge an expected market decline over the coming month. Assume the following: </a:t>
            </a:r>
            <a:endParaRPr lang="en-US" dirty="0" smtClean="0"/>
          </a:p>
          <a:p>
            <a:pPr marL="860425" lvl="2" indent="0">
              <a:buNone/>
            </a:pPr>
            <a:r>
              <a:rPr lang="en-US" dirty="0" smtClean="0"/>
              <a:t>(</a:t>
            </a:r>
            <a:r>
              <a:rPr lang="en-US" dirty="0"/>
              <a:t>1) the S&amp;P 500 stock index is an exact proxy of the composition of the investor’s stock portfolio, </a:t>
            </a:r>
            <a:endParaRPr lang="en-US" dirty="0" smtClean="0"/>
          </a:p>
          <a:p>
            <a:pPr marL="860425" lvl="2" indent="0">
              <a:buNone/>
            </a:pPr>
            <a:r>
              <a:rPr lang="en-US" dirty="0" smtClean="0"/>
              <a:t>(2) no transaction costs are involved in entering or exiting either market, and </a:t>
            </a:r>
          </a:p>
          <a:p>
            <a:pPr marL="860425" lvl="2" indent="0">
              <a:buNone/>
            </a:pPr>
            <a:r>
              <a:rPr lang="en-US" dirty="0" smtClean="0"/>
              <a:t>(</a:t>
            </a:r>
            <a:r>
              <a:rPr lang="en-US" dirty="0"/>
              <a:t>3) that the investor uses the Howard–</a:t>
            </a:r>
            <a:r>
              <a:rPr lang="en-US" dirty="0" err="1"/>
              <a:t>D’Antonio</a:t>
            </a:r>
            <a:r>
              <a:rPr lang="en-US" dirty="0"/>
              <a:t> hedge ratio equation [Chapter 14, Equation (14.15)] to determine how many futures contracts to sell. </a:t>
            </a:r>
            <a:endParaRPr lang="en-US" dirty="0" smtClean="0"/>
          </a:p>
          <a:p>
            <a:r>
              <a:rPr lang="en-US" dirty="0" smtClean="0"/>
              <a:t>The </a:t>
            </a:r>
            <a:r>
              <a:rPr lang="en-US" dirty="0"/>
              <a:t>figures used to compute the hedge ratio are from daily data over a two-month period. </a:t>
            </a:r>
          </a:p>
          <a:p>
            <a:endParaRPr lang="en-US" dirty="0"/>
          </a:p>
        </p:txBody>
      </p:sp>
      <p:sp>
        <p:nvSpPr>
          <p:cNvPr id="3" name="Title 2"/>
          <p:cNvSpPr>
            <a:spLocks noGrp="1"/>
          </p:cNvSpPr>
          <p:nvPr>
            <p:ph type="title"/>
          </p:nvPr>
        </p:nvSpPr>
        <p:spPr/>
        <p:txBody>
          <a:bodyPr/>
          <a:lstStyle/>
          <a:p>
            <a:r>
              <a:rPr lang="en-US" dirty="0" smtClean="0"/>
              <a:t>Sample Problem 15.8</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59</a:t>
            </a:fld>
            <a:endParaRPr lang="en-US">
              <a:solidFill>
                <a:schemeClr val="accent6">
                  <a:lumMod val="20000"/>
                  <a:lumOff val="80000"/>
                </a:schemeClr>
              </a:solidFill>
            </a:endParaRPr>
          </a:p>
        </p:txBody>
      </p:sp>
    </p:spTree>
    <p:extLst>
      <p:ext uri="{BB962C8B-B14F-4D97-AF65-F5344CB8AC3E}">
        <p14:creationId xmlns:p14="http://schemas.microsoft.com/office/powerpoint/2010/main" val="23163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2362200"/>
          </a:xfrm>
        </p:spPr>
        <p:txBody>
          <a:bodyPr/>
          <a:lstStyle/>
          <a:p>
            <a:r>
              <a:rPr lang="en-US" b="1" dirty="0" smtClean="0"/>
              <a:t>Speculators</a:t>
            </a:r>
            <a:r>
              <a:rPr lang="en-US" dirty="0"/>
              <a:t> </a:t>
            </a:r>
            <a:r>
              <a:rPr lang="en-US" dirty="0" smtClean="0"/>
              <a:t>buy the futures contracts from the farmer on the chance that prices would actually rise and now fall as expected.</a:t>
            </a:r>
          </a:p>
          <a:p>
            <a:r>
              <a:rPr lang="en-US" dirty="0" smtClean="0"/>
              <a:t>Speculators contributes to the functioning of futures markets in two invaluable ways:</a:t>
            </a:r>
          </a:p>
          <a:p>
            <a:pPr marL="914400" lvl="1" indent="-457200">
              <a:buFont typeface="+mj-lt"/>
              <a:buAutoNum type="arabicPeriod"/>
            </a:pPr>
            <a:r>
              <a:rPr lang="en-US" dirty="0" smtClean="0"/>
              <a:t>Risk transference</a:t>
            </a:r>
          </a:p>
          <a:p>
            <a:pPr marL="914400" lvl="1" indent="-457200">
              <a:buFont typeface="+mj-lt"/>
              <a:buAutoNum type="arabicPeriod"/>
            </a:pPr>
            <a:r>
              <a:rPr lang="en-US" dirty="0" smtClean="0"/>
              <a:t>Liquidity</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2111497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5943600"/>
              </a:xfrm>
            </p:spPr>
            <p:txBody>
              <a:bodyPr>
                <a:normAutofit fontScale="92500"/>
              </a:bodyPr>
              <a:lstStyle/>
              <a:p>
                <a:pPr>
                  <a:lnSpc>
                    <a:spcPct val="110000"/>
                  </a:lnSpc>
                </a:pPr>
                <a:r>
                  <a:rPr lang="en-US" dirty="0" smtClean="0"/>
                  <a:t>The first step is to calculate the hedge ratio and corresponding hedging effectiveness measure. So, using the following figures:</a:t>
                </a:r>
              </a:p>
              <a:p>
                <a:pPr marL="0" indent="0">
                  <a:lnSpc>
                    <a:spcPct val="110000"/>
                  </a:lnSpc>
                  <a:buNone/>
                </a:pPr>
                <a:r>
                  <a:rPr lang="en-US" dirty="0"/>
                  <a:t>	</a:t>
                </a:r>
                <a:r>
                  <a:rPr lang="en-US" i="1" dirty="0"/>
                  <a:t>i   </a:t>
                </a:r>
                <a:r>
                  <a:rPr lang="en-US" dirty="0"/>
                  <a:t>= 0.10 (the risk-free rate on 13-week T-bills);</a:t>
                </a:r>
              </a:p>
              <a:p>
                <a:pPr marL="0" indent="0">
                  <a:lnSpc>
                    <a:spcPct val="110000"/>
                  </a:lnSpc>
                  <a:buNone/>
                </a:pPr>
                <a:r>
                  <a:rPr lang="en-US" dirty="0"/>
                  <a:t>	 </a:t>
                </a: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𝑟</m:t>
                            </m:r>
                          </m:e>
                        </m:acc>
                      </m:e>
                      <m:sub>
                        <m:r>
                          <a:rPr lang="en-US" b="0" i="1" smtClean="0">
                            <a:latin typeface="Cambria Math"/>
                          </a:rPr>
                          <m:t>𝑓</m:t>
                        </m:r>
                      </m:sub>
                    </m:sSub>
                  </m:oMath>
                </a14:m>
                <a:r>
                  <a:rPr lang="en-US" dirty="0" smtClean="0"/>
                  <a:t> </a:t>
                </a:r>
                <a:r>
                  <a:rPr lang="en-US" dirty="0"/>
                  <a:t>= 0.2241 (average daily return, annualized, for the nearby futures);</a:t>
                </a:r>
              </a:p>
              <a:p>
                <a:pPr marL="0" indent="0">
                  <a:lnSpc>
                    <a:spcPct val="110000"/>
                  </a:lnSpc>
                  <a:buNone/>
                </a:pPr>
                <a:r>
                  <a:rPr lang="en-US" dirty="0"/>
                  <a:t>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𝑟</m:t>
                            </m:r>
                          </m:e>
                        </m:acc>
                      </m:e>
                      <m:sub>
                        <m:r>
                          <a:rPr lang="en-US" b="0" i="1" smtClean="0">
                            <a:latin typeface="Cambria Math"/>
                          </a:rPr>
                          <m:t>𝑠</m:t>
                        </m:r>
                      </m:sub>
                    </m:sSub>
                  </m:oMath>
                </a14:m>
                <a:r>
                  <a:rPr lang="en-US" dirty="0"/>
                  <a:t>  = 0.2025 (average daily return, annualized, for the S&amp;P 500 index);</a:t>
                </a:r>
              </a:p>
              <a:p>
                <a:pPr marL="0" indent="0">
                  <a:lnSpc>
                    <a:spcPct val="110000"/>
                  </a:lnSpc>
                  <a:buNone/>
                </a:pPr>
                <a:r>
                  <a:rPr lang="en-US" dirty="0"/>
                  <a:t>	 </a:t>
                </a:r>
                <a14:m>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𝑓</m:t>
                        </m:r>
                      </m:sub>
                    </m:sSub>
                  </m:oMath>
                </a14:m>
                <a:r>
                  <a:rPr lang="en-US" dirty="0" smtClean="0"/>
                  <a:t> </a:t>
                </a:r>
                <a:r>
                  <a:rPr lang="en-US" dirty="0"/>
                  <a:t>= 0.1851 (standard deviation of daily returns on the nearby futures);</a:t>
                </a:r>
              </a:p>
              <a:p>
                <a:pPr marL="0" indent="0">
                  <a:lnSpc>
                    <a:spcPct val="110000"/>
                  </a:lnSpc>
                  <a:buNone/>
                </a:pPr>
                <a:r>
                  <a:rPr lang="en-US" dirty="0"/>
                  <a:t>	</a:t>
                </a:r>
                <a14:m>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𝑠</m:t>
                        </m:r>
                      </m:sub>
                    </m:sSub>
                  </m:oMath>
                </a14:m>
                <a:r>
                  <a:rPr lang="en-US" dirty="0" smtClean="0"/>
                  <a:t>  </a:t>
                </a:r>
                <a:r>
                  <a:rPr lang="en-US" dirty="0"/>
                  <a:t>= 0.0792 (standard deviation of daily returns on the S&amp;P 500 index);</a:t>
                </a:r>
              </a:p>
              <a:p>
                <a:pPr marL="0" indent="0">
                  <a:lnSpc>
                    <a:spcPct val="110000"/>
                  </a:lnSpc>
                  <a:buNone/>
                </a:pPr>
                <a:r>
                  <a:rPr lang="en-US" dirty="0"/>
                  <a:t>	ρ = 0.9815 (correlation coefficient among the returns on the S&amp;P 500 index </a:t>
                </a:r>
                <a:r>
                  <a:rPr lang="en-US" dirty="0" smtClean="0"/>
                  <a:t>and </a:t>
                </a:r>
                <a:r>
                  <a:rPr lang="en-US" dirty="0"/>
                  <a:t>nearby S&amp;P 500 futures contract);</a:t>
                </a:r>
              </a:p>
              <a:p>
                <a:pPr marL="0" indent="0">
                  <a:lnSpc>
                    <a:spcPct val="110000"/>
                  </a:lnSpc>
                  <a:buNone/>
                </a:pPr>
                <a:r>
                  <a:rPr lang="en-US" dirty="0"/>
                  <a:t>	π =  = 2.3371;</a:t>
                </a:r>
              </a:p>
              <a:p>
                <a:pPr marL="0" indent="0">
                  <a:lnSpc>
                    <a:spcPct val="110000"/>
                  </a:lnSpc>
                  <a:buNone/>
                </a:pPr>
                <a:r>
                  <a:rPr lang="en-US" dirty="0"/>
                  <a:t>	</a:t>
                </a:r>
                <a:r>
                  <a:rPr lang="en-US" i="1" dirty="0"/>
                  <a:t>r  </a:t>
                </a:r>
                <a:r>
                  <a:rPr lang="en-US" dirty="0"/>
                  <a:t>=  = 2.1863;</a:t>
                </a:r>
              </a:p>
              <a:p>
                <a:pPr marL="0" indent="0">
                  <a:lnSpc>
                    <a:spcPct val="110000"/>
                  </a:lnSpc>
                  <a:buNone/>
                </a:pPr>
                <a:r>
                  <a:rPr lang="en-US" dirty="0"/>
                  <a:t>	λ = α/π = 0.9355 (risk–return relative);</a:t>
                </a:r>
              </a:p>
              <a:p>
                <a:pPr marL="0" indent="0">
                  <a:lnSpc>
                    <a:spcPct val="110000"/>
                  </a:lnSpc>
                  <a:buNone/>
                </a:pPr>
                <a:r>
                  <a:rPr lang="en-US" dirty="0"/>
                  <a:t>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𝑓</m:t>
                        </m:r>
                      </m:sub>
                    </m:sSub>
                  </m:oMath>
                </a14:m>
                <a:r>
                  <a:rPr lang="en-US" dirty="0" smtClean="0"/>
                  <a:t>  </a:t>
                </a:r>
                <a:r>
                  <a:rPr lang="en-US" dirty="0"/>
                  <a:t>= 167.60 (current futures price for September contract);</a:t>
                </a:r>
              </a:p>
              <a:p>
                <a:pPr marL="0" indent="0">
                  <a:lnSpc>
                    <a:spcPct val="110000"/>
                  </a:lnSpc>
                  <a:buNone/>
                </a:pPr>
                <a:r>
                  <a:rPr lang="en-US" dirty="0"/>
                  <a:t>	 </a:t>
                </a:r>
                <a14:m>
                  <m:oMath xmlns:m="http://schemas.openxmlformats.org/officeDocument/2006/math">
                    <m:sSub>
                      <m:sSubPr>
                        <m:ctrlPr>
                          <a:rPr lang="en-US" i="1">
                            <a:latin typeface="Cambria Math"/>
                          </a:rPr>
                        </m:ctrlPr>
                      </m:sSubPr>
                      <m:e>
                        <m:r>
                          <a:rPr lang="en-US" i="1">
                            <a:latin typeface="Cambria Math"/>
                          </a:rPr>
                          <m:t>𝑃</m:t>
                        </m:r>
                      </m:e>
                      <m:sub>
                        <m:r>
                          <a:rPr lang="en-US" b="0" i="1" smtClean="0">
                            <a:latin typeface="Cambria Math"/>
                          </a:rPr>
                          <m:t>𝑠</m:t>
                        </m:r>
                      </m:sub>
                    </m:sSub>
                  </m:oMath>
                </a14:m>
                <a:r>
                  <a:rPr lang="en-US" dirty="0"/>
                  <a:t>  = 165.54 (current value of S&amp;P 500 index); and</a:t>
                </a:r>
              </a:p>
              <a:p>
                <a:pPr marL="0" indent="0">
                  <a:lnSpc>
                    <a:spcPct val="110000"/>
                  </a:lnSpc>
                  <a:buNone/>
                </a:pPr>
                <a:r>
                  <a:rPr lang="en-US" dirty="0"/>
                  <a:t>	γ =  = 1.0124.</a:t>
                </a:r>
              </a:p>
              <a:p>
                <a:pPr>
                  <a:lnSpc>
                    <a:spcPct val="110000"/>
                  </a:lnSpc>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943600"/>
              </a:xfrm>
              <a:blipFill rotWithShape="1">
                <a:blip r:embed="rId2"/>
                <a:stretch>
                  <a:fillRect l="-734" t="-410"/>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60</a:t>
            </a:fld>
            <a:endParaRPr lang="en-US">
              <a:solidFill>
                <a:schemeClr val="accent6">
                  <a:lumMod val="20000"/>
                  <a:lumOff val="80000"/>
                </a:schemeClr>
              </a:solidFill>
            </a:endParaRPr>
          </a:p>
        </p:txBody>
      </p:sp>
    </p:spTree>
    <p:extLst>
      <p:ext uri="{BB962C8B-B14F-4D97-AF65-F5344CB8AC3E}">
        <p14:creationId xmlns:p14="http://schemas.microsoft.com/office/powerpoint/2010/main" val="2480926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516565"/>
          </a:xfrm>
        </p:spPr>
        <p:txBody>
          <a:bodyPr/>
          <a:lstStyle/>
          <a:p>
            <a:r>
              <a:rPr lang="en-US" dirty="0" smtClean="0"/>
              <a:t>Hedge ratio is</a:t>
            </a:r>
          </a:p>
          <a:p>
            <a:endParaRPr lang="en-US" dirty="0"/>
          </a:p>
          <a:p>
            <a:pPr marL="0" indent="0">
              <a:buNone/>
            </a:pPr>
            <a:r>
              <a:rPr lang="en-US" dirty="0" smtClean="0"/>
              <a:t>                                                                                                    = 1.0284</a:t>
            </a:r>
          </a:p>
          <a:p>
            <a:pPr marL="0" indent="0">
              <a:buNone/>
            </a:pPr>
            <a:endParaRPr lang="en-US" dirty="0" smtClean="0"/>
          </a:p>
          <a:p>
            <a:r>
              <a:rPr lang="en-US" dirty="0"/>
              <a:t>Assuming the investor’s stock portfolio is 100  the value of the S&amp;P 500 index, the investor should sell 24 futures contracts to hedge the portfolio. </a:t>
            </a:r>
            <a:endParaRPr lang="en-US" dirty="0" smtClean="0"/>
          </a:p>
          <a:p>
            <a:r>
              <a:rPr lang="en-US" dirty="0" smtClean="0"/>
              <a:t>Based </a:t>
            </a:r>
            <a:r>
              <a:rPr lang="en-US" dirty="0"/>
              <a:t>on the past risk–return relationship between the futures and the spot markets, the institutional investor can expect to enhance the excess return to risk on his or her portfolio by 2.8% over the hedging period [(1.0284 − 1)  100%]. </a:t>
            </a:r>
            <a:endParaRPr lang="en-US" dirty="0" smtClean="0"/>
          </a:p>
          <a:p>
            <a:r>
              <a:rPr lang="en-US" dirty="0" smtClean="0"/>
              <a:t>Utilizing </a:t>
            </a:r>
            <a:r>
              <a:rPr lang="en-US" dirty="0"/>
              <a:t>the Howard and </a:t>
            </a:r>
            <a:r>
              <a:rPr lang="en-US" dirty="0" err="1"/>
              <a:t>D’Antonio</a:t>
            </a:r>
            <a:r>
              <a:rPr lang="en-US" dirty="0"/>
              <a:t> hedging strategy, the loss on the spot position was reduced by 38%. </a:t>
            </a:r>
          </a:p>
          <a:p>
            <a:pPr marL="0" indent="0">
              <a:buNone/>
            </a:pPr>
            <a:endParaRPr lang="en-US"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58420830"/>
              </p:ext>
            </p:extLst>
          </p:nvPr>
        </p:nvGraphicFramePr>
        <p:xfrm>
          <a:off x="1219200" y="1066800"/>
          <a:ext cx="5562600" cy="709811"/>
        </p:xfrm>
        <a:graphic>
          <a:graphicData uri="http://schemas.openxmlformats.org/presentationml/2006/ole">
            <mc:AlternateContent xmlns:mc="http://schemas.openxmlformats.org/markup-compatibility/2006">
              <mc:Choice xmlns:v="urn:schemas-microsoft-com:vml" Requires="v">
                <p:oleObj spid="_x0000_s13320" name="Equation" r:id="rId3" imgW="491489" imgH="469890" progId="Equation.DSMT4">
                  <p:embed/>
                </p:oleObj>
              </mc:Choice>
              <mc:Fallback>
                <p:oleObj name="Equation" r:id="rId3" imgW="491489" imgH="469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66800"/>
                        <a:ext cx="5562600" cy="709811"/>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61</a:t>
            </a:fld>
            <a:endParaRPr lang="en-US">
              <a:solidFill>
                <a:schemeClr val="accent6">
                  <a:lumMod val="20000"/>
                  <a:lumOff val="80000"/>
                </a:schemeClr>
              </a:solidFill>
            </a:endParaRPr>
          </a:p>
        </p:txBody>
      </p:sp>
    </p:spTree>
    <p:extLst>
      <p:ext uri="{BB962C8B-B14F-4D97-AF65-F5344CB8AC3E}">
        <p14:creationId xmlns:p14="http://schemas.microsoft.com/office/powerpoint/2010/main" val="2390085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685800"/>
          </a:xfrm>
        </p:spPr>
        <p:txBody>
          <a:bodyPr/>
          <a:lstStyle/>
          <a:p>
            <a:r>
              <a:rPr lang="en-US" dirty="0" smtClean="0"/>
              <a:t>Table 15.4 Summarizes the transactions and hedging results</a:t>
            </a:r>
            <a:endParaRPr lang="en-US" dirty="0"/>
          </a:p>
        </p:txBody>
      </p:sp>
      <p:pic>
        <p:nvPicPr>
          <p:cNvPr id="14339" name="Picture 3"/>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a:stretch>
            <a:fillRect/>
          </a:stretch>
        </p:blipFill>
        <p:spPr bwMode="auto">
          <a:xfrm>
            <a:off x="1840674" y="991405"/>
            <a:ext cx="5398325" cy="5505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8998" y="5658717"/>
            <a:ext cx="1828800" cy="838200"/>
          </a:xfrm>
          <a:prstGeom prst="rect">
            <a:avLst/>
          </a:prstGeom>
        </p:spPr>
        <p:txBody>
          <a:bodyPr vert="horz" wrap="square" lIns="91440" tIns="45720" rIns="91440" bIns="45720" rtlCol="0" anchor="ctr">
            <a:normAutofit fontScale="85000" lnSpcReduction="20000"/>
          </a:bodyPr>
          <a:lstStyle/>
          <a:p>
            <a:pPr marL="0" marR="0" indent="0" algn="ctr" defTabSz="914400" rtl="0" eaLnBrk="1" fontAlgn="auto" latinLnBrk="0" hangingPunct="1">
              <a:lnSpc>
                <a:spcPct val="120000"/>
              </a:lnSpc>
              <a:spcBef>
                <a:spcPct val="0"/>
              </a:spcBef>
              <a:spcAft>
                <a:spcPts val="0"/>
              </a:spcAft>
              <a:buClrTx/>
              <a:buSzTx/>
              <a:buFontTx/>
              <a:buNone/>
              <a:tabLst/>
            </a:pPr>
            <a:r>
              <a:rPr lang="en-US" sz="1900" dirty="0" smtClean="0">
                <a:solidFill>
                  <a:schemeClr val="accent1"/>
                </a:solidFill>
                <a:latin typeface="Times New Roman" pitchFamily="18" charset="0"/>
                <a:ea typeface="+mj-ea"/>
                <a:cs typeface="Times New Roman" pitchFamily="18" charset="0"/>
              </a:rPr>
              <a:t>Table 15.4 Transactions and Results</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62</a:t>
            </a:fld>
            <a:endParaRPr lang="en-US">
              <a:solidFill>
                <a:schemeClr val="accent6">
                  <a:lumMod val="20000"/>
                  <a:lumOff val="80000"/>
                </a:schemeClr>
              </a:solidFill>
            </a:endParaRPr>
          </a:p>
        </p:txBody>
      </p:sp>
    </p:spTree>
    <p:extLst>
      <p:ext uri="{BB962C8B-B14F-4D97-AF65-F5344CB8AC3E}">
        <p14:creationId xmlns:p14="http://schemas.microsoft.com/office/powerpoint/2010/main" val="2820157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rise in program trading based on a comparatively narrow blue-chip stock-market barometer, the </a:t>
            </a:r>
            <a:r>
              <a:rPr lang="en-US" b="1" dirty="0" smtClean="0"/>
              <a:t>Major Market Index (MMI), </a:t>
            </a:r>
            <a:r>
              <a:rPr lang="en-US" dirty="0" smtClean="0"/>
              <a:t>is said to be fueling the volatile price swings in the stock market, a case of the tail wagging the dog.</a:t>
            </a:r>
          </a:p>
          <a:p>
            <a:r>
              <a:rPr lang="en-US" dirty="0"/>
              <a:t>The MMI is a price-weighted index of 20 very actively traded stocks, 16 of which are included in the Dow Jones 30 Industrials</a:t>
            </a:r>
            <a:r>
              <a:rPr lang="en-US" dirty="0" smtClean="0"/>
              <a:t>.</a:t>
            </a:r>
          </a:p>
          <a:p>
            <a:r>
              <a:rPr lang="en-US" dirty="0"/>
              <a:t>Basically, program trading is taking a position (long or short) in a portfolio of stocks comprising the index and simultaneously taking an opposite position in the index-futures contracts</a:t>
            </a:r>
            <a:r>
              <a:rPr lang="en-US" dirty="0" smtClean="0"/>
              <a:t>.</a:t>
            </a:r>
          </a:p>
          <a:p>
            <a:r>
              <a:rPr lang="en-US" dirty="0"/>
              <a:t>The objective of the program trade is to create a risk-free position that earns a return in excess of the currently available risk-free return.</a:t>
            </a:r>
          </a:p>
        </p:txBody>
      </p:sp>
      <p:sp>
        <p:nvSpPr>
          <p:cNvPr id="3" name="Title 2"/>
          <p:cNvSpPr>
            <a:spLocks noGrp="1"/>
          </p:cNvSpPr>
          <p:nvPr>
            <p:ph type="title"/>
          </p:nvPr>
        </p:nvSpPr>
        <p:spPr>
          <a:xfrm>
            <a:off x="457200" y="533400"/>
            <a:ext cx="8229600" cy="639763"/>
          </a:xfrm>
        </p:spPr>
        <p:txBody>
          <a:bodyPr/>
          <a:lstStyle/>
          <a:p>
            <a:pPr algn="ctr"/>
            <a:r>
              <a:rPr lang="en-US" dirty="0" smtClean="0"/>
              <a:t>15.4.2 Stock-Index Futures: Does the Tail Wag the Dog?</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63</a:t>
            </a:fld>
            <a:endParaRPr lang="en-US">
              <a:solidFill>
                <a:schemeClr val="accent6">
                  <a:lumMod val="20000"/>
                  <a:lumOff val="80000"/>
                </a:schemeClr>
              </a:solidFill>
            </a:endParaRPr>
          </a:p>
        </p:txBody>
      </p:sp>
    </p:spTree>
    <p:extLst>
      <p:ext uri="{BB962C8B-B14F-4D97-AF65-F5344CB8AC3E}">
        <p14:creationId xmlns:p14="http://schemas.microsoft.com/office/powerpoint/2010/main" val="2683600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0"/>
            <a:ext cx="8305800" cy="2603665"/>
          </a:xfrm>
        </p:spPr>
        <p:txBody>
          <a:bodyPr>
            <a:normAutofit/>
          </a:bodyPr>
          <a:lstStyle/>
          <a:p>
            <a:r>
              <a:rPr lang="en-US" dirty="0"/>
              <a:t>Using intraday spot and futures prices of the CBT’s MMI over the period August 1984 to August 1986, </a:t>
            </a:r>
            <a:r>
              <a:rPr lang="en-US" dirty="0" err="1"/>
              <a:t>Finnerty</a:t>
            </a:r>
            <a:r>
              <a:rPr lang="en-US" dirty="0"/>
              <a:t> and Park (19871 provide the following and subsequent spot-price changes (Table </a:t>
            </a:r>
            <a:r>
              <a:rPr lang="en-US" dirty="0" smtClean="0"/>
              <a:t>15.5).</a:t>
            </a:r>
          </a:p>
          <a:p>
            <a:r>
              <a:rPr lang="en-US" dirty="0"/>
              <a:t>A majority of the contracts studied showed a significant relationship between the change in the futures price and the subsequent change in the index. </a:t>
            </a:r>
            <a:endParaRPr lang="en-US" dirty="0" smtClean="0"/>
          </a:p>
          <a:p>
            <a:r>
              <a:rPr lang="en-US" dirty="0" smtClean="0"/>
              <a:t>This </a:t>
            </a:r>
            <a:r>
              <a:rPr lang="en-US" dirty="0"/>
              <a:t>supports the notion that the tail is wagging the dog</a:t>
            </a:r>
            <a:r>
              <a:rPr lang="en-US" dirty="0" smtClean="0"/>
              <a:t>.</a:t>
            </a:r>
          </a:p>
          <a:p>
            <a:r>
              <a:rPr lang="en-US" dirty="0"/>
              <a:t>This result was present for both the Maxi and the regular MMI contracts.</a:t>
            </a:r>
          </a:p>
        </p:txBody>
      </p:sp>
      <p:pic>
        <p:nvPicPr>
          <p:cNvPr id="16386" name="Picture 2"/>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t="16351"/>
          <a:stretch>
            <a:fillRect/>
          </a:stretch>
        </p:blipFill>
        <p:spPr bwMode="auto">
          <a:xfrm>
            <a:off x="1752600" y="457200"/>
            <a:ext cx="5267325" cy="3276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39000" y="304800"/>
            <a:ext cx="1524000" cy="3581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20000"/>
              </a:lnSpc>
              <a:spcBef>
                <a:spcPct val="0"/>
              </a:spcBef>
              <a:spcAft>
                <a:spcPts val="0"/>
              </a:spcAft>
              <a:buClrTx/>
              <a:buSzTx/>
              <a:buFontTx/>
              <a:buNone/>
              <a:tabLst/>
            </a:pPr>
            <a:r>
              <a:rPr lang="en-US" sz="1400" dirty="0" smtClean="0">
                <a:solidFill>
                  <a:schemeClr val="accent1"/>
                </a:solidFill>
                <a:latin typeface="Times New Roman" pitchFamily="18" charset="0"/>
                <a:ea typeface="+mj-ea"/>
                <a:cs typeface="Times New Roman" pitchFamily="18" charset="0"/>
              </a:rPr>
              <a:t>Table 15.5 Linkage between Futures-Price Changes and Subsequent Spot-Price Changes.</a:t>
            </a:r>
            <a:endParaRPr lang="en-US" sz="1900" dirty="0" smtClean="0">
              <a:solidFill>
                <a:schemeClr val="accent1"/>
              </a:solidFill>
              <a:latin typeface="Times New Roman" pitchFamily="18" charset="0"/>
              <a:ea typeface="+mj-ea"/>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64</a:t>
            </a:fld>
            <a:endParaRPr lang="en-US">
              <a:solidFill>
                <a:schemeClr val="accent6">
                  <a:lumMod val="20000"/>
                  <a:lumOff val="80000"/>
                </a:schemeClr>
              </a:solidFill>
            </a:endParaRPr>
          </a:p>
        </p:txBody>
      </p:sp>
    </p:spTree>
    <p:extLst>
      <p:ext uri="{BB962C8B-B14F-4D97-AF65-F5344CB8AC3E}">
        <p14:creationId xmlns:p14="http://schemas.microsoft.com/office/powerpoint/2010/main" val="320021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5334000"/>
          </a:xfrm>
        </p:spPr>
        <p:txBody>
          <a:bodyPr>
            <a:normAutofit/>
          </a:bodyPr>
          <a:lstStyle/>
          <a:p>
            <a:r>
              <a:rPr lang="en-US" dirty="0"/>
              <a:t>In one sense, uncertainty and risk are equivalent; thus the more uncertain something is, the more risky it is</a:t>
            </a:r>
            <a:r>
              <a:rPr lang="en-US" dirty="0" smtClean="0"/>
              <a:t>.</a:t>
            </a:r>
          </a:p>
          <a:p>
            <a:r>
              <a:rPr lang="en-US" dirty="0"/>
              <a:t>The futures markets evolved to alleviate one particular kind of risk that associated with unexpected price changes</a:t>
            </a:r>
            <a:r>
              <a:rPr lang="en-US" dirty="0" smtClean="0"/>
              <a:t>.</a:t>
            </a:r>
          </a:p>
          <a:p>
            <a:r>
              <a:rPr lang="en-US" dirty="0"/>
              <a:t>The purpose of this chapter has been to help explain what futures contracts are, how markets for them operate, and most important, how they can be applied to the hedging of price risk for securities</a:t>
            </a:r>
            <a:r>
              <a:rPr lang="en-US" dirty="0" smtClean="0"/>
              <a:t>.</a:t>
            </a:r>
          </a:p>
          <a:p>
            <a:r>
              <a:rPr lang="en-US" dirty="0" smtClean="0"/>
              <a:t>The </a:t>
            </a:r>
            <a:r>
              <a:rPr lang="en-US" dirty="0"/>
              <a:t>general methodology for using futures to reduce price risk (or equivalently, interest-rate risk) should seem quite straightforward. </a:t>
            </a:r>
            <a:endParaRPr lang="en-US" dirty="0" smtClean="0"/>
          </a:p>
          <a:p>
            <a:r>
              <a:rPr lang="en-US" dirty="0"/>
              <a:t>We can long the spot commodity or instrument, and sell or short the related futures contract to lock in a price (or rate). </a:t>
            </a:r>
            <a:endParaRPr lang="en-US" dirty="0" smtClean="0"/>
          </a:p>
          <a:p>
            <a:r>
              <a:rPr lang="en-US" dirty="0"/>
              <a:t>Nevertheless, exactly how to determine the appropriate hedge ratio and evaluate the effectiveness of the hedge has no all-conclusive answer.</a:t>
            </a:r>
          </a:p>
        </p:txBody>
      </p:sp>
      <p:sp>
        <p:nvSpPr>
          <p:cNvPr id="3" name="Title 2"/>
          <p:cNvSpPr>
            <a:spLocks noGrp="1"/>
          </p:cNvSpPr>
          <p:nvPr>
            <p:ph type="title"/>
          </p:nvPr>
        </p:nvSpPr>
        <p:spPr/>
        <p:txBody>
          <a:bodyPr/>
          <a:lstStyle/>
          <a:p>
            <a:r>
              <a:rPr lang="en-US" dirty="0" smtClean="0"/>
              <a:t>15.5 Summary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65</a:t>
            </a:fld>
            <a:endParaRPr lang="en-US">
              <a:solidFill>
                <a:schemeClr val="accent6">
                  <a:lumMod val="20000"/>
                  <a:lumOff val="80000"/>
                </a:schemeClr>
              </a:solidFill>
            </a:endParaRPr>
          </a:p>
        </p:txBody>
      </p:sp>
    </p:spTree>
    <p:extLst>
      <p:ext uri="{BB962C8B-B14F-4D97-AF65-F5344CB8AC3E}">
        <p14:creationId xmlns:p14="http://schemas.microsoft.com/office/powerpoint/2010/main" val="109757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10837"/>
            <a:ext cx="4267200" cy="1570363"/>
          </a:xfrm>
        </p:spPr>
        <p:txBody>
          <a:bodyPr/>
          <a:lstStyle/>
          <a:p>
            <a:r>
              <a:rPr lang="en-US" dirty="0" smtClean="0"/>
              <a:t>15.2 </a:t>
            </a:r>
            <a:br>
              <a:rPr lang="en-US" dirty="0" smtClean="0"/>
            </a:br>
            <a:r>
              <a:rPr lang="en-US" dirty="0" smtClean="0"/>
              <a:t>Futures Quotations</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49174" t="30920" r="21294" b="7562"/>
          <a:stretch>
            <a:fillRect/>
          </a:stretch>
        </p:blipFill>
        <p:spPr bwMode="auto">
          <a:xfrm>
            <a:off x="4572000" y="304800"/>
            <a:ext cx="4448175" cy="5981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638800" y="6210300"/>
            <a:ext cx="2743200" cy="3429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15.1 Futures Prices Data</a:t>
            </a:r>
          </a:p>
        </p:txBody>
      </p:sp>
      <p:sp>
        <p:nvSpPr>
          <p:cNvPr id="7" name="Content Placeholder 1"/>
          <p:cNvSpPr>
            <a:spLocks noGrp="1"/>
          </p:cNvSpPr>
          <p:nvPr>
            <p:ph idx="1"/>
          </p:nvPr>
        </p:nvSpPr>
        <p:spPr>
          <a:xfrm>
            <a:off x="381000" y="2895600"/>
            <a:ext cx="4114800" cy="1401765"/>
          </a:xfrm>
        </p:spPr>
        <p:txBody>
          <a:bodyPr>
            <a:normAutofit fontScale="85000" lnSpcReduction="10000"/>
          </a:bodyPr>
          <a:lstStyle/>
          <a:p>
            <a:r>
              <a:rPr lang="en-US" dirty="0" smtClean="0"/>
              <a:t>To find certain future contract, for example corn future,  click the item “Core, Oats, Rice” under agriculture here</a:t>
            </a:r>
          </a:p>
          <a:p>
            <a:endParaRPr lang="en-US" b="1" dirty="0" smtClean="0"/>
          </a:p>
        </p:txBody>
      </p:sp>
      <p:cxnSp>
        <p:nvCxnSpPr>
          <p:cNvPr id="24" name="Elbow Connector 23"/>
          <p:cNvCxnSpPr/>
          <p:nvPr/>
        </p:nvCxnSpPr>
        <p:spPr>
          <a:xfrm flipV="1">
            <a:off x="3200400" y="1527740"/>
            <a:ext cx="2514600" cy="2286000"/>
          </a:xfrm>
          <a:prstGeom prst="bentConnector3">
            <a:avLst>
              <a:gd name="adj1" fmla="val 141467"/>
            </a:avLst>
          </a:prstGeom>
          <a:ln w="381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322770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l="20459" t="41956" r="31337" b="12241"/>
          <a:stretch>
            <a:fillRect/>
          </a:stretch>
        </p:blipFill>
        <p:spPr bwMode="auto">
          <a:xfrm>
            <a:off x="152402" y="381000"/>
            <a:ext cx="8836024" cy="274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t="7874"/>
          <a:stretch>
            <a:fillRect/>
          </a:stretch>
        </p:blipFill>
        <p:spPr bwMode="auto">
          <a:xfrm>
            <a:off x="152401" y="3124200"/>
            <a:ext cx="4806537" cy="3359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a:spLocks noGrp="1"/>
          </p:cNvSpPr>
          <p:nvPr>
            <p:ph idx="1"/>
          </p:nvPr>
        </p:nvSpPr>
        <p:spPr>
          <a:xfrm>
            <a:off x="5029200" y="3067050"/>
            <a:ext cx="3959226" cy="3790950"/>
          </a:xfrm>
        </p:spPr>
        <p:txBody>
          <a:bodyPr>
            <a:normAutofit fontScale="85000" lnSpcReduction="10000"/>
          </a:bodyPr>
          <a:lstStyle/>
          <a:p>
            <a:pPr>
              <a:lnSpc>
                <a:spcPct val="120000"/>
              </a:lnSpc>
            </a:pPr>
            <a:r>
              <a:rPr lang="en-US" dirty="0" smtClean="0"/>
              <a:t>Then obtain the corn future price in the figure above.</a:t>
            </a:r>
          </a:p>
          <a:p>
            <a:pPr>
              <a:lnSpc>
                <a:spcPct val="120000"/>
              </a:lnSpc>
            </a:pPr>
            <a:r>
              <a:rPr lang="en-US" dirty="0" smtClean="0"/>
              <a:t>Table 15.2 shows useful definitions for future contracts.</a:t>
            </a:r>
          </a:p>
          <a:p>
            <a:pPr>
              <a:lnSpc>
                <a:spcPct val="120000"/>
              </a:lnSpc>
            </a:pPr>
            <a:r>
              <a:rPr lang="en-US" dirty="0" smtClean="0"/>
              <a:t>Commodity trade is corn</a:t>
            </a:r>
          </a:p>
          <a:p>
            <a:pPr>
              <a:lnSpc>
                <a:spcPct val="120000"/>
              </a:lnSpc>
            </a:pPr>
            <a:r>
              <a:rPr lang="en-US" dirty="0" smtClean="0"/>
              <a:t>Exchange refers to the place where the futures contracts are traded</a:t>
            </a:r>
          </a:p>
          <a:p>
            <a:pPr>
              <a:lnSpc>
                <a:spcPct val="120000"/>
              </a:lnSpc>
            </a:pPr>
            <a:r>
              <a:rPr lang="en-US" dirty="0" smtClean="0"/>
              <a:t>Contract size refers to the amount of spot commodity that the contract represent</a:t>
            </a:r>
          </a:p>
          <a:p>
            <a:pPr>
              <a:lnSpc>
                <a:spcPct val="120000"/>
              </a:lnSpc>
            </a:pPr>
            <a:r>
              <a:rPr lang="en-US" dirty="0" smtClean="0"/>
              <a:t>The price is the manner in which the prices are quoted</a:t>
            </a:r>
            <a:endParaRPr lang="en-US" dirty="0"/>
          </a:p>
        </p:txBody>
      </p:sp>
      <p:sp>
        <p:nvSpPr>
          <p:cNvPr id="5" name="TextBox 4"/>
          <p:cNvSpPr txBox="1"/>
          <p:nvPr/>
        </p:nvSpPr>
        <p:spPr>
          <a:xfrm>
            <a:off x="5562600" y="2971800"/>
            <a:ext cx="2743200" cy="9525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1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15.2 Corn Future Prices</a:t>
            </a:r>
          </a:p>
        </p:txBody>
      </p:sp>
      <p:sp>
        <p:nvSpPr>
          <p:cNvPr id="6" name="TextBox 5"/>
          <p:cNvSpPr txBox="1"/>
          <p:nvPr/>
        </p:nvSpPr>
        <p:spPr>
          <a:xfrm>
            <a:off x="838200" y="6210300"/>
            <a:ext cx="2743200" cy="3429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1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15.2 Future Terms</a:t>
            </a: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117395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1219200"/>
          </a:xfrm>
        </p:spPr>
        <p:txBody>
          <a:bodyPr/>
          <a:lstStyle/>
          <a:p>
            <a:r>
              <a:rPr lang="en-US" b="1" dirty="0" smtClean="0"/>
              <a:t>Financial futures</a:t>
            </a:r>
            <a:r>
              <a:rPr lang="en-US" dirty="0" smtClean="0"/>
              <a:t> are standardized futures contracts whose market prices are established through open outcry and hand signals in regulated commodity exchange.</a:t>
            </a:r>
          </a:p>
        </p:txBody>
      </p:sp>
      <p:sp>
        <p:nvSpPr>
          <p:cNvPr id="3" name="Title 2"/>
          <p:cNvSpPr>
            <a:spLocks noGrp="1"/>
          </p:cNvSpPr>
          <p:nvPr>
            <p:ph type="title"/>
          </p:nvPr>
        </p:nvSpPr>
        <p:spPr/>
        <p:txBody>
          <a:bodyPr/>
          <a:lstStyle/>
          <a:p>
            <a:r>
              <a:rPr lang="en-US" dirty="0" smtClean="0"/>
              <a:t>15.3 Financial Futures</a:t>
            </a:r>
            <a:endParaRPr lang="en-US" dirty="0"/>
          </a:p>
        </p:txBody>
      </p:sp>
      <p:sp>
        <p:nvSpPr>
          <p:cNvPr id="4" name="Title 2"/>
          <p:cNvSpPr txBox="1">
            <a:spLocks/>
          </p:cNvSpPr>
          <p:nvPr/>
        </p:nvSpPr>
        <p:spPr>
          <a:xfrm>
            <a:off x="381000" y="30480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a:lstStyle>
          <a:p>
            <a:pPr algn="ctr"/>
            <a:r>
              <a:rPr lang="en-US" sz="3200" b="0" i="1" dirty="0" smtClean="0"/>
              <a:t>15.3.1 Currency Futures</a:t>
            </a:r>
            <a:endParaRPr lang="en-US" sz="3200" b="0" i="1" dirty="0"/>
          </a:p>
        </p:txBody>
      </p:sp>
      <p:sp>
        <p:nvSpPr>
          <p:cNvPr id="5" name="Content Placeholder 1"/>
          <p:cNvSpPr txBox="1">
            <a:spLocks/>
          </p:cNvSpPr>
          <p:nvPr/>
        </p:nvSpPr>
        <p:spPr>
          <a:xfrm>
            <a:off x="457200" y="3810000"/>
            <a:ext cx="8305800" cy="14859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Tx/>
              <a:buSzPct val="70000"/>
              <a:buFont typeface="Arial" pitchFamily="34" charset="0"/>
              <a:buChar char="•"/>
              <a:defRPr sz="2000" b="0" kern="1200">
                <a:solidFill>
                  <a:schemeClr val="accent1"/>
                </a:solidFill>
                <a:latin typeface="Times New Roman" pitchFamily="18" charset="0"/>
                <a:ea typeface="+mn-ea"/>
                <a:cs typeface="Times New Roman" pitchFamily="18" charset="0"/>
              </a:defRPr>
            </a:lvl1pPr>
            <a:lvl2pPr marL="684213" indent="-227013" algn="l" defTabSz="914400" rtl="0" eaLnBrk="1" latinLnBrk="0" hangingPunct="1">
              <a:lnSpc>
                <a:spcPts val="26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87438" indent="-173038" algn="l" defTabSz="914400" rtl="0" eaLnBrk="1" latinLnBrk="0" hangingPunct="1">
              <a:lnSpc>
                <a:spcPts val="2600"/>
              </a:lnSpc>
              <a:spcBef>
                <a:spcPct val="20000"/>
              </a:spcBef>
              <a:buClrTx/>
              <a:buSzPct val="70000"/>
              <a:buFont typeface="Arial" pitchFamily="34" charset="0"/>
              <a:buChar char="•"/>
              <a:defRPr sz="1800" kern="1200">
                <a:solidFill>
                  <a:schemeClr val="accent1"/>
                </a:solidFill>
                <a:latin typeface="Times New Roman" pitchFamily="18" charset="0"/>
                <a:ea typeface="+mn-ea"/>
                <a:cs typeface="Times New Roman" pitchFamily="18" charset="0"/>
              </a:defRPr>
            </a:lvl3pPr>
            <a:lvl4pPr marL="1541463" indent="-169863" algn="l" defTabSz="914400" rtl="0" eaLnBrk="1" latinLnBrk="0" hangingPunct="1">
              <a:lnSpc>
                <a:spcPts val="2600"/>
              </a:lnSpc>
              <a:spcBef>
                <a:spcPct val="20000"/>
              </a:spcBef>
              <a:buClrTx/>
              <a:buSzPct val="70000"/>
              <a:buFont typeface="Arial" pitchFamily="34" charset="0"/>
              <a:buChar char="•"/>
              <a:defRPr sz="1600" kern="1200">
                <a:solidFill>
                  <a:schemeClr val="accent1"/>
                </a:solidFill>
                <a:latin typeface="Times New Roman" pitchFamily="18" charset="0"/>
                <a:ea typeface="+mn-ea"/>
                <a:cs typeface="Times New Roman" pitchFamily="18" charset="0"/>
              </a:defRPr>
            </a:lvl4pPr>
            <a:lvl5pPr marL="2001838" indent="-173038" algn="l" defTabSz="914400" rtl="0" eaLnBrk="1" latinLnBrk="0" hangingPunct="1">
              <a:lnSpc>
                <a:spcPts val="2600"/>
              </a:lnSpc>
              <a:spcBef>
                <a:spcPct val="20000"/>
              </a:spcBef>
              <a:buClrTx/>
              <a:buSzPct val="70000"/>
              <a:buFont typeface="Arial" pitchFamily="34" charset="0"/>
              <a:buChar char="•"/>
              <a:defRPr sz="14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Currency futures </a:t>
            </a:r>
            <a:r>
              <a:rPr lang="en-US" dirty="0" smtClean="0"/>
              <a:t>contracts promises future delivery of a standard amount of a foreign currency at a specified time, place, and price. </a:t>
            </a:r>
          </a:p>
          <a:p>
            <a:r>
              <a:rPr lang="en-US" dirty="0" smtClean="0"/>
              <a:t>It can be used to hedge foreign-exchange risk for investors and firms involved in the import and export business.</a:t>
            </a:r>
          </a:p>
        </p:txBody>
      </p:sp>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2738808770"/>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1022</TotalTime>
  <Words>6322</Words>
  <Application>Microsoft Office PowerPoint</Application>
  <PresentationFormat>On-screen Show (4:3)</PresentationFormat>
  <Paragraphs>528</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Book Powerpoint FINAL</vt:lpstr>
      <vt:lpstr>Equation</vt:lpstr>
      <vt:lpstr>MathType 6.0 Equation</vt:lpstr>
      <vt:lpstr>Chapter 15  Commodity Futures, Financial Futures, and Stock-Index Futures</vt:lpstr>
      <vt:lpstr>Outline</vt:lpstr>
      <vt:lpstr>PowerPoint Presentation</vt:lpstr>
      <vt:lpstr>15.1 Commodity Futures</vt:lpstr>
      <vt:lpstr>Sample Problem 15.1</vt:lpstr>
      <vt:lpstr>PowerPoint Presentation</vt:lpstr>
      <vt:lpstr>15.2  Futures Quotations</vt:lpstr>
      <vt:lpstr>PowerPoint Presentation</vt:lpstr>
      <vt:lpstr>15.3 Financial Futures</vt:lpstr>
      <vt:lpstr>15.3.1.1 Evolution</vt:lpstr>
      <vt:lpstr>15.3.1.2 Advantages</vt:lpstr>
      <vt:lpstr>PowerPoint Presentation</vt:lpstr>
      <vt:lpstr>PowerPoint Presentation</vt:lpstr>
      <vt:lpstr>PowerPoint Presentation</vt:lpstr>
      <vt:lpstr>15.3.1.3 Pricing Currency Futures</vt:lpstr>
      <vt:lpstr>Sample Problem 15.2</vt:lpstr>
      <vt:lpstr>PowerPoint Presentation</vt:lpstr>
      <vt:lpstr>Sample Problem 15.3</vt:lpstr>
      <vt:lpstr>PowerPoint Presentation</vt:lpstr>
      <vt:lpstr>PowerPoint Presentation</vt:lpstr>
      <vt:lpstr>15.3.2 The Traditional Theory of International Party</vt:lpstr>
      <vt:lpstr>15.3.2.1 Interest-Rate Parity</vt:lpstr>
      <vt:lpstr>15.3.2.2 Purchasing-Power Parity</vt:lpstr>
      <vt:lpstr>15.3.2.3 Fisherian Relation</vt:lpstr>
      <vt:lpstr>15.3.2.4 Forward Parity</vt:lpstr>
      <vt:lpstr>Sample Problem 15.4</vt:lpstr>
      <vt:lpstr>15.3.3 Interest-Rate Futures</vt:lpstr>
      <vt:lpstr>15.3.4 U.S. Treasury Debt Futures</vt:lpstr>
      <vt:lpstr>15.3.4.1 Characteristics of T-Bill Futures</vt:lpstr>
      <vt:lpstr>PowerPoint Presentation</vt:lpstr>
      <vt:lpstr>15.3.4.2 Pricing T-Bill Futures Contracts</vt:lpstr>
      <vt:lpstr>PowerPoint Presentation</vt:lpstr>
      <vt:lpstr>PowerPoint Presentation</vt:lpstr>
      <vt:lpstr>PowerPoint Presentation</vt:lpstr>
      <vt:lpstr>PowerPoint Presentation</vt:lpstr>
      <vt:lpstr>Sample Problem 15.5</vt:lpstr>
      <vt:lpstr>PowerPoint Presentation</vt:lpstr>
      <vt:lpstr>PowerPoint Presentation</vt:lpstr>
      <vt:lpstr>15.4.3 Characteristics of T-Note and T-Bond Futures</vt:lpstr>
      <vt:lpstr>PowerPoint Presentation</vt:lpstr>
      <vt:lpstr>15.3.5 The Eurodollar Futures Market</vt:lpstr>
      <vt:lpstr>PowerPoint Presentation</vt:lpstr>
      <vt:lpstr>PowerPoint Presentation</vt:lpstr>
      <vt:lpstr>15.3.5.2 Eurodollar Futures</vt:lpstr>
      <vt:lpstr>PowerPoint Presentation</vt:lpstr>
      <vt:lpstr>Sample Problem 15.7</vt:lpstr>
      <vt:lpstr>PowerPoint Presentation</vt:lpstr>
      <vt:lpstr>15.4 Stock-Index Futures</vt:lpstr>
      <vt:lpstr>PowerPoint Presentation</vt:lpstr>
      <vt:lpstr>PowerPoint Presentation</vt:lpstr>
      <vt:lpstr>PowerPoint Presentation</vt:lpstr>
      <vt:lpstr>15.4.1 Pricing Stock-Index Futures Contracts</vt:lpstr>
      <vt:lpstr>PowerPoint Presentation</vt:lpstr>
      <vt:lpstr>PowerPoint Presentation</vt:lpstr>
      <vt:lpstr>PowerPoint Presentation</vt:lpstr>
      <vt:lpstr>PowerPoint Presentation</vt:lpstr>
      <vt:lpstr>PowerPoint Presentation</vt:lpstr>
      <vt:lpstr>PowerPoint Presentation</vt:lpstr>
      <vt:lpstr>Sample Problem 15.8</vt:lpstr>
      <vt:lpstr>PowerPoint Presentation</vt:lpstr>
      <vt:lpstr>PowerPoint Presentation</vt:lpstr>
      <vt:lpstr>PowerPoint Presentation</vt:lpstr>
      <vt:lpstr>15.4.2 Stock-Index Futures: Does the Tail Wag the Dog?</vt:lpstr>
      <vt:lpstr>PowerPoint Presentation</vt:lpstr>
      <vt:lpstr>15.5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82</cp:revision>
  <dcterms:created xsi:type="dcterms:W3CDTF">2012-10-22T17:28:15Z</dcterms:created>
  <dcterms:modified xsi:type="dcterms:W3CDTF">2013-01-22T19:10:33Z</dcterms:modified>
</cp:coreProperties>
</file>