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39"/>
  </p:notesMasterIdLst>
  <p:sldIdLst>
    <p:sldId id="257" r:id="rId2"/>
    <p:sldId id="258" r:id="rId3"/>
    <p:sldId id="306" r:id="rId4"/>
    <p:sldId id="262" r:id="rId5"/>
    <p:sldId id="295" r:id="rId6"/>
    <p:sldId id="259" r:id="rId7"/>
    <p:sldId id="260" r:id="rId8"/>
    <p:sldId id="261" r:id="rId9"/>
    <p:sldId id="297" r:id="rId10"/>
    <p:sldId id="307" r:id="rId11"/>
    <p:sldId id="299" r:id="rId12"/>
    <p:sldId id="264" r:id="rId13"/>
    <p:sldId id="265" r:id="rId14"/>
    <p:sldId id="266" r:id="rId15"/>
    <p:sldId id="267" r:id="rId16"/>
    <p:sldId id="268" r:id="rId17"/>
    <p:sldId id="269" r:id="rId18"/>
    <p:sldId id="308" r:id="rId19"/>
    <p:sldId id="270" r:id="rId20"/>
    <p:sldId id="271" r:id="rId21"/>
    <p:sldId id="300" r:id="rId22"/>
    <p:sldId id="309" r:id="rId23"/>
    <p:sldId id="310" r:id="rId24"/>
    <p:sldId id="311" r:id="rId25"/>
    <p:sldId id="312" r:id="rId26"/>
    <p:sldId id="313" r:id="rId27"/>
    <p:sldId id="314" r:id="rId28"/>
    <p:sldId id="293" r:id="rId29"/>
    <p:sldId id="294" r:id="rId30"/>
    <p:sldId id="301" r:id="rId31"/>
    <p:sldId id="279" r:id="rId32"/>
    <p:sldId id="280" r:id="rId33"/>
    <p:sldId id="315" r:id="rId34"/>
    <p:sldId id="281" r:id="rId35"/>
    <p:sldId id="282" r:id="rId36"/>
    <p:sldId id="278" r:id="rId37"/>
    <p:sldId id="283" r:id="rId38"/>
  </p:sldIdLst>
  <p:sldSz cx="9144000" cy="6858000" type="screen4x3"/>
  <p:notesSz cx="6881813" cy="92964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8" autoAdjust="0"/>
    <p:restoredTop sz="90986" autoAdjust="0"/>
  </p:normalViewPr>
  <p:slideViewPr>
    <p:cSldViewPr>
      <p:cViewPr>
        <p:scale>
          <a:sx n="70" d="100"/>
          <a:sy n="70" d="100"/>
        </p:scale>
        <p:origin x="-1170" y="-7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41.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4" Type="http://schemas.openxmlformats.org/officeDocument/2006/relationships/image" Target="../media/image76.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5" Type="http://schemas.openxmlformats.org/officeDocument/2006/relationships/image" Target="../media/image82.wmf"/><Relationship Id="rId4" Type="http://schemas.openxmlformats.org/officeDocument/2006/relationships/image" Target="../media/image81.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84.wmf"/><Relationship Id="rId1" Type="http://schemas.openxmlformats.org/officeDocument/2006/relationships/image" Target="../media/image8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4" Type="http://schemas.openxmlformats.org/officeDocument/2006/relationships/image" Target="../media/image68.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4" Type="http://schemas.openxmlformats.org/officeDocument/2006/relationships/image" Target="../media/image94.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4" Type="http://schemas.openxmlformats.org/officeDocument/2006/relationships/image" Target="../media/image98.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101.wmf"/><Relationship Id="rId1" Type="http://schemas.openxmlformats.org/officeDocument/2006/relationships/image" Target="../media/image100.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07.wmf"/><Relationship Id="rId1" Type="http://schemas.openxmlformats.org/officeDocument/2006/relationships/image" Target="../media/image10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115.wmf"/><Relationship Id="rId3" Type="http://schemas.openxmlformats.org/officeDocument/2006/relationships/image" Target="../media/image110.wmf"/><Relationship Id="rId7" Type="http://schemas.openxmlformats.org/officeDocument/2006/relationships/image" Target="../media/image114.wmf"/><Relationship Id="rId2" Type="http://schemas.openxmlformats.org/officeDocument/2006/relationships/image" Target="../media/image109.wmf"/><Relationship Id="rId1" Type="http://schemas.openxmlformats.org/officeDocument/2006/relationships/image" Target="../media/image108.wmf"/><Relationship Id="rId6" Type="http://schemas.openxmlformats.org/officeDocument/2006/relationships/image" Target="../media/image113.wmf"/><Relationship Id="rId5" Type="http://schemas.openxmlformats.org/officeDocument/2006/relationships/image" Target="../media/image112.wmf"/><Relationship Id="rId4" Type="http://schemas.openxmlformats.org/officeDocument/2006/relationships/image" Target="../media/image1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5.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8291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smtClean="0"/>
            </a:lvl1pPr>
          </a:lstStyle>
          <a:p>
            <a:pPr>
              <a:defRPr/>
            </a:pPr>
            <a:endParaRPr lang="en-US" altLang="zh-TW"/>
          </a:p>
        </p:txBody>
      </p:sp>
      <p:sp>
        <p:nvSpPr>
          <p:cNvPr id="47107" name="Rectangle 3"/>
          <p:cNvSpPr>
            <a:spLocks noGrp="1" noChangeArrowheads="1"/>
          </p:cNvSpPr>
          <p:nvPr>
            <p:ph type="dt" idx="1"/>
          </p:nvPr>
        </p:nvSpPr>
        <p:spPr bwMode="auto">
          <a:xfrm>
            <a:off x="3897313" y="0"/>
            <a:ext cx="2982912"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smtClean="0"/>
            </a:lvl1pPr>
          </a:lstStyle>
          <a:p>
            <a:pPr>
              <a:defRPr/>
            </a:pPr>
            <a:endParaRPr lang="en-US" altLang="zh-TW"/>
          </a:p>
        </p:txBody>
      </p:sp>
      <p:sp>
        <p:nvSpPr>
          <p:cNvPr id="53252" name="Rectangle 4"/>
          <p:cNvSpPr>
            <a:spLocks noGrp="1" noRot="1" noChangeAspect="1" noChangeArrowheads="1" noTextEdit="1"/>
          </p:cNvSpPr>
          <p:nvPr>
            <p:ph type="sldImg" idx="2"/>
          </p:nvPr>
        </p:nvSpPr>
        <p:spPr bwMode="auto">
          <a:xfrm>
            <a:off x="1117600" y="698500"/>
            <a:ext cx="4646613" cy="3486150"/>
          </a:xfrm>
          <a:prstGeom prst="rect">
            <a:avLst/>
          </a:prstGeom>
          <a:noFill/>
          <a:ln w="9525">
            <a:solidFill>
              <a:srgbClr val="000000"/>
            </a:solidFill>
            <a:miter lim="800000"/>
            <a:headEnd/>
            <a:tailEnd/>
          </a:ln>
        </p:spPr>
      </p:sp>
      <p:sp>
        <p:nvSpPr>
          <p:cNvPr id="47109" name="Rectangle 5"/>
          <p:cNvSpPr>
            <a:spLocks noGrp="1" noChangeArrowheads="1"/>
          </p:cNvSpPr>
          <p:nvPr>
            <p:ph type="body" sz="quarter" idx="3"/>
          </p:nvPr>
        </p:nvSpPr>
        <p:spPr bwMode="auto">
          <a:xfrm>
            <a:off x="688975" y="4416425"/>
            <a:ext cx="5505450" cy="418147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7110" name="Rectangle 6"/>
          <p:cNvSpPr>
            <a:spLocks noGrp="1" noChangeArrowheads="1"/>
          </p:cNvSpPr>
          <p:nvPr>
            <p:ph type="ftr" sz="quarter" idx="4"/>
          </p:nvPr>
        </p:nvSpPr>
        <p:spPr bwMode="auto">
          <a:xfrm>
            <a:off x="0" y="8831263"/>
            <a:ext cx="298291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smtClean="0"/>
            </a:lvl1pPr>
          </a:lstStyle>
          <a:p>
            <a:pPr>
              <a:defRPr/>
            </a:pPr>
            <a:endParaRPr lang="en-US" altLang="zh-TW"/>
          </a:p>
        </p:txBody>
      </p:sp>
      <p:sp>
        <p:nvSpPr>
          <p:cNvPr id="47111" name="Rectangle 7"/>
          <p:cNvSpPr>
            <a:spLocks noGrp="1" noChangeArrowheads="1"/>
          </p:cNvSpPr>
          <p:nvPr>
            <p:ph type="sldNum" sz="quarter" idx="5"/>
          </p:nvPr>
        </p:nvSpPr>
        <p:spPr bwMode="auto">
          <a:xfrm>
            <a:off x="3897313" y="8831263"/>
            <a:ext cx="2982912"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smtClean="0"/>
            </a:lvl1pPr>
          </a:lstStyle>
          <a:p>
            <a:pPr>
              <a:defRPr/>
            </a:pPr>
            <a:fld id="{50505AAF-A7C7-45A5-B36F-F666437BFCD3}" type="slidenum">
              <a:rPr lang="en-US" altLang="zh-TW"/>
              <a:pPr>
                <a:defRPr/>
              </a:pPr>
              <a:t>‹#›</a:t>
            </a:fld>
            <a:endParaRPr lang="en-US" altLang="zh-TW"/>
          </a:p>
        </p:txBody>
      </p:sp>
    </p:spTree>
    <p:extLst>
      <p:ext uri="{BB962C8B-B14F-4D97-AF65-F5344CB8AC3E}">
        <p14:creationId xmlns:p14="http://schemas.microsoft.com/office/powerpoint/2010/main" val="23513156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668A5D7-E6C3-4F5A-84CC-64D2E5B64F90}" type="slidenum">
              <a:rPr lang="en-US" altLang="zh-TW"/>
              <a:pPr/>
              <a:t>1</a:t>
            </a:fld>
            <a:endParaRPr lang="en-US" altLang="zh-TW"/>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EBF70D9-B80B-41C9-98AF-FE4B68CA2A8A}" type="slidenum">
              <a:rPr lang="en-US" altLang="zh-TW"/>
              <a:pPr/>
              <a:t>13</a:t>
            </a:fld>
            <a:endParaRPr lang="en-US" altLang="zh-TW"/>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446FB07-D909-41BA-A81B-9AB33E51185E}" type="slidenum">
              <a:rPr lang="en-US" altLang="zh-TW"/>
              <a:pPr/>
              <a:t>14</a:t>
            </a:fld>
            <a:endParaRPr lang="en-US" altLang="zh-TW"/>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BD1D7E0-3EA0-40F5-848F-5F364988477D}" type="slidenum">
              <a:rPr lang="en-US" altLang="zh-TW"/>
              <a:pPr/>
              <a:t>15</a:t>
            </a:fld>
            <a:endParaRPr lang="en-US" altLang="zh-TW"/>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D52F66B-E70B-4E48-9BF9-522735E7B5AE}" type="slidenum">
              <a:rPr lang="en-US" altLang="zh-TW"/>
              <a:pPr/>
              <a:t>16</a:t>
            </a:fld>
            <a:endParaRPr lang="en-US" altLang="zh-TW"/>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437655-0E82-490A-B84C-702FD05A5583}" type="slidenum">
              <a:rPr lang="en-US" altLang="zh-TW"/>
              <a:pPr/>
              <a:t>17</a:t>
            </a:fld>
            <a:endParaRPr lang="en-US" altLang="zh-TW"/>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BF1DCE95-77E0-47A4-B99C-44FDAA2FFC1A}" type="slidenum">
              <a:rPr lang="en-US" altLang="zh-TW"/>
              <a:pPr/>
              <a:t>19</a:t>
            </a:fld>
            <a:endParaRPr lang="en-US" altLang="zh-TW"/>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2709829-5CE8-4A60-82D7-1182ADEFC39D}" type="slidenum">
              <a:rPr lang="en-US" altLang="zh-TW"/>
              <a:pPr/>
              <a:t>20</a:t>
            </a:fld>
            <a:endParaRPr lang="en-US" altLang="zh-TW"/>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FD86971-6A51-4330-A6E5-E5C4F55A06F0}" type="slidenum">
              <a:rPr lang="en-US" altLang="zh-TW"/>
              <a:pPr/>
              <a:t>21</a:t>
            </a:fld>
            <a:endParaRPr lang="en-US" altLang="zh-TW"/>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B7467AB-C772-4209-9314-35C2165D137B}" type="slidenum">
              <a:rPr lang="en-US" altLang="zh-TW"/>
              <a:pPr/>
              <a:t>28</a:t>
            </a:fld>
            <a:endParaRPr lang="en-US" altLang="zh-TW"/>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C558C876-0443-4043-A9BD-A8186B16B4D2}" type="slidenum">
              <a:rPr lang="en-US" altLang="zh-TW"/>
              <a:pPr/>
              <a:t>29</a:t>
            </a:fld>
            <a:endParaRPr lang="en-US" altLang="zh-TW"/>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EB7C8C3-DD6C-4A18-94B7-DBC83BA125F1}" type="slidenum">
              <a:rPr lang="en-US" altLang="zh-TW"/>
              <a:pPr/>
              <a:t>2</a:t>
            </a:fld>
            <a:endParaRPr lang="en-US" altLang="zh-TW"/>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74D2B257-6A41-4ED2-87CA-B34D5E621DD4}" type="slidenum">
              <a:rPr lang="en-US" altLang="zh-TW"/>
              <a:pPr/>
              <a:t>31</a:t>
            </a:fld>
            <a:endParaRPr lang="en-US" altLang="zh-TW"/>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1BC3F5E1-29D1-461C-B35A-24C2A102B3DC}" type="slidenum">
              <a:rPr lang="en-US" altLang="zh-TW"/>
              <a:pPr/>
              <a:t>32</a:t>
            </a:fld>
            <a:endParaRPr lang="en-US" altLang="zh-TW"/>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94D8DA67-00D7-4AC0-94AB-49D2B7B27BEA}" type="slidenum">
              <a:rPr lang="en-US" altLang="zh-TW"/>
              <a:pPr/>
              <a:t>34</a:t>
            </a:fld>
            <a:endParaRPr lang="en-US" altLang="zh-TW"/>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4E33E10F-2836-4BC0-9242-89C580CE68CC}" type="slidenum">
              <a:rPr lang="en-US" altLang="zh-TW"/>
              <a:pPr/>
              <a:t>35</a:t>
            </a:fld>
            <a:endParaRPr lang="en-US" altLang="zh-TW"/>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E706E10-8ECC-41E8-A8BA-48305D523022}" type="slidenum">
              <a:rPr lang="en-US" altLang="zh-TW"/>
              <a:pPr/>
              <a:t>36</a:t>
            </a:fld>
            <a:endParaRPr lang="en-US" altLang="zh-TW"/>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01019646-12A9-495A-94CD-479994035254}" type="slidenum">
              <a:rPr lang="en-US" altLang="zh-TW"/>
              <a:pPr/>
              <a:t>37</a:t>
            </a:fld>
            <a:endParaRPr lang="en-US" altLang="zh-TW"/>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CC82858-62EB-46B9-AB73-3E1A15C2A3C6}" type="slidenum">
              <a:rPr lang="en-US" altLang="zh-TW"/>
              <a:pPr/>
              <a:t>4</a:t>
            </a:fld>
            <a:endParaRPr lang="en-US" altLang="zh-TW"/>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4F40C82-674B-4ED3-8C93-B9521763A883}" type="slidenum">
              <a:rPr lang="en-US" altLang="zh-TW"/>
              <a:pPr/>
              <a:t>5</a:t>
            </a:fld>
            <a:endParaRPr lang="en-US" altLang="zh-TW"/>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09E3544-81E7-457A-A6FE-DF33629C7C01}" type="slidenum">
              <a:rPr lang="en-US" altLang="zh-TW"/>
              <a:pPr/>
              <a:t>6</a:t>
            </a:fld>
            <a:endParaRPr lang="en-US" altLang="zh-TW"/>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BC46CE2-4F7B-469C-A23E-7FB6FF1829C9}" type="slidenum">
              <a:rPr lang="en-US" altLang="zh-TW"/>
              <a:pPr/>
              <a:t>7</a:t>
            </a:fld>
            <a:endParaRPr lang="en-US" altLang="zh-TW"/>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19F2564-289C-4296-904F-941B25AB21CA}" type="slidenum">
              <a:rPr lang="en-US" altLang="zh-TW"/>
              <a:pPr/>
              <a:t>8</a:t>
            </a:fld>
            <a:endParaRPr lang="en-US" altLang="zh-TW"/>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4C8C07E-F287-4822-A46F-D09D2D45B8FD}" type="slidenum">
              <a:rPr lang="en-US" altLang="zh-TW"/>
              <a:pPr/>
              <a:t>11</a:t>
            </a:fld>
            <a:endParaRPr lang="en-US" altLang="zh-TW"/>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A424B084-0712-4129-BE64-632ABA5FD668}" type="slidenum">
              <a:rPr lang="en-US" altLang="zh-TW"/>
              <a:pPr/>
              <a:t>12</a:t>
            </a:fld>
            <a:endParaRPr lang="en-US" altLang="zh-TW"/>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print">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8" y="764705"/>
            <a:ext cx="4572000" cy="5382322"/>
          </a:xfrm>
        </p:spPr>
        <p:txBody>
          <a:bodyPr anchor="ctr" anchorCtr="0"/>
          <a:lstStyle>
            <a:lvl1pPr algn="ctr">
              <a:defRPr>
                <a:solidFill>
                  <a:schemeClr val="accent6">
                    <a:lumMod val="20000"/>
                    <a:lumOff val="80000"/>
                  </a:schemeClr>
                </a:solidFill>
              </a:defRPr>
            </a:lvl1pPr>
          </a:lstStyle>
          <a:p>
            <a:r>
              <a:rPr lang="en-US" altLang="zh-TW"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76200" y="6638075"/>
            <a:ext cx="2133600" cy="365125"/>
          </a:xfrm>
          <a:prstGeom prst="rect">
            <a:avLst/>
          </a:prstGeom>
        </p:spPr>
        <p:txBody>
          <a:bodyPr/>
          <a:lstStyle/>
          <a:p>
            <a:pPr>
              <a:defRPr/>
            </a:pPr>
            <a:fld id="{A119AFE5-DC84-488F-A289-79A53F5CB485}" type="slidenum">
              <a:rPr lang="en-US" altLang="zh-TW" smtClean="0"/>
              <a:pPr>
                <a:defRPr/>
              </a:pPr>
              <a:t>‹#›</a:t>
            </a:fld>
            <a:endParaRPr lang="en-US" altLang="zh-TW"/>
          </a:p>
        </p:txBody>
      </p:sp>
      <p:sp>
        <p:nvSpPr>
          <p:cNvPr id="6" name="Footer Placeholder 5"/>
          <p:cNvSpPr>
            <a:spLocks noGrp="1"/>
          </p:cNvSpPr>
          <p:nvPr>
            <p:ph type="ftr" sz="quarter" idx="11"/>
          </p:nvPr>
        </p:nvSpPr>
        <p:spPr>
          <a:xfrm>
            <a:off x="6248400" y="6653837"/>
            <a:ext cx="2895600" cy="365125"/>
          </a:xfrm>
          <a:prstGeom prst="rect">
            <a:avLst/>
          </a:prstGeom>
        </p:spPr>
        <p:txBody>
          <a:bodyPr/>
          <a:lstStyle/>
          <a:p>
            <a:pPr>
              <a:defRPr/>
            </a:pPr>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12" name="Slide Number Placeholder 11"/>
          <p:cNvSpPr>
            <a:spLocks noGrp="1"/>
          </p:cNvSpPr>
          <p:nvPr>
            <p:ph type="sldNum" sz="quarter" idx="14"/>
          </p:nvPr>
        </p:nvSpPr>
        <p:spPr>
          <a:xfrm>
            <a:off x="76200" y="6638075"/>
            <a:ext cx="2133600" cy="365125"/>
          </a:xfrm>
          <a:prstGeom prst="rect">
            <a:avLst/>
          </a:prstGeom>
        </p:spPr>
        <p:txBody>
          <a:bodyPr/>
          <a:lstStyle/>
          <a:p>
            <a:pPr>
              <a:defRPr/>
            </a:pPr>
            <a:fld id="{55B355D1-2C66-42A0-BAB5-F4162F9791D2}" type="slidenum">
              <a:rPr lang="en-US" altLang="zh-TW" smtClean="0"/>
              <a:pPr>
                <a:defRPr/>
              </a:pPr>
              <a:t>‹#›</a:t>
            </a:fld>
            <a:endParaRPr lang="en-US" altLang="zh-TW"/>
          </a:p>
        </p:txBody>
      </p:sp>
      <p:sp>
        <p:nvSpPr>
          <p:cNvPr id="13" name="Footer Placeholder 12"/>
          <p:cNvSpPr>
            <a:spLocks noGrp="1"/>
          </p:cNvSpPr>
          <p:nvPr>
            <p:ph type="ftr" sz="quarter" idx="15"/>
          </p:nvPr>
        </p:nvSpPr>
        <p:spPr>
          <a:xfrm>
            <a:off x="6248400" y="6653837"/>
            <a:ext cx="2895600" cy="365125"/>
          </a:xfrm>
          <a:prstGeom prst="rect">
            <a:avLst/>
          </a:prstGeom>
        </p:spPr>
        <p:txBody>
          <a:bodyPr/>
          <a:lstStyle/>
          <a:p>
            <a:pPr>
              <a:defRPr/>
            </a:pPr>
            <a:endParaRPr lang="en-US" altLang="zh-TW"/>
          </a:p>
        </p:txBody>
      </p:sp>
      <p:sp>
        <p:nvSpPr>
          <p:cNvPr id="14" name="Title 13"/>
          <p:cNvSpPr>
            <a:spLocks noGrp="1"/>
          </p:cNvSpPr>
          <p:nvPr>
            <p:ph type="title"/>
          </p:nvPr>
        </p:nvSpPr>
        <p:spPr/>
        <p:txBody>
          <a:bodyPr/>
          <a:lstStyle/>
          <a:p>
            <a:r>
              <a:rPr lang="en-US" altLang="zh-TW"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altLang="zh-TW"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8" name="Slide Number Placeholder 7"/>
          <p:cNvSpPr>
            <a:spLocks noGrp="1"/>
          </p:cNvSpPr>
          <p:nvPr>
            <p:ph type="sldNum" sz="quarter" idx="10"/>
          </p:nvPr>
        </p:nvSpPr>
        <p:spPr>
          <a:xfrm>
            <a:off x="76200" y="6638075"/>
            <a:ext cx="2133600" cy="365125"/>
          </a:xfrm>
          <a:prstGeom prst="rect">
            <a:avLst/>
          </a:prstGeom>
        </p:spPr>
        <p:txBody>
          <a:bodyPr/>
          <a:lstStyle/>
          <a:p>
            <a:pPr>
              <a:defRPr/>
            </a:pPr>
            <a:fld id="{EA7BE8E7-A63A-432B-8FF1-01A0F25DA39E}" type="slidenum">
              <a:rPr lang="en-US" altLang="zh-TW" smtClean="0"/>
              <a:pPr>
                <a:defRPr/>
              </a:pPr>
              <a:t>‹#›</a:t>
            </a:fld>
            <a:endParaRPr lang="en-US" altLang="zh-TW"/>
          </a:p>
        </p:txBody>
      </p:sp>
      <p:sp>
        <p:nvSpPr>
          <p:cNvPr id="9" name="Footer Placeholder 8"/>
          <p:cNvSpPr>
            <a:spLocks noGrp="1"/>
          </p:cNvSpPr>
          <p:nvPr>
            <p:ph type="ftr" sz="quarter" idx="11"/>
          </p:nvPr>
        </p:nvSpPr>
        <p:spPr>
          <a:xfrm>
            <a:off x="6248400" y="6653837"/>
            <a:ext cx="2895600" cy="365125"/>
          </a:xfrm>
          <a:prstGeom prst="rect">
            <a:avLst/>
          </a:prstGeom>
        </p:spPr>
        <p:txBody>
          <a:bodyPr/>
          <a:lstStyle/>
          <a:p>
            <a:pPr>
              <a:defRPr/>
            </a:pPr>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altLang="zh-TW"/>
          </a:p>
        </p:txBody>
      </p:sp>
      <p:sp>
        <p:nvSpPr>
          <p:cNvPr id="5" name="Footer Placeholder 4"/>
          <p:cNvSpPr>
            <a:spLocks noGrp="1"/>
          </p:cNvSpPr>
          <p:nvPr>
            <p:ph type="ftr" sz="quarter" idx="11"/>
          </p:nvPr>
        </p:nvSpPr>
        <p:spPr>
          <a:xfrm>
            <a:off x="6248400" y="6653837"/>
            <a:ext cx="2895600" cy="365125"/>
          </a:xfrm>
          <a:prstGeom prst="rect">
            <a:avLst/>
          </a:prstGeom>
        </p:spPr>
        <p:txBody>
          <a:bodyPr/>
          <a:lstStyle/>
          <a:p>
            <a:pPr>
              <a:defRPr/>
            </a:pPr>
            <a:endParaRPr lang="en-US" altLang="zh-TW"/>
          </a:p>
        </p:txBody>
      </p:sp>
      <p:sp>
        <p:nvSpPr>
          <p:cNvPr id="6" name="Slide Number Placeholder 5"/>
          <p:cNvSpPr>
            <a:spLocks noGrp="1"/>
          </p:cNvSpPr>
          <p:nvPr>
            <p:ph type="sldNum" sz="quarter" idx="12"/>
          </p:nvPr>
        </p:nvSpPr>
        <p:spPr>
          <a:xfrm>
            <a:off x="76200" y="6638075"/>
            <a:ext cx="2133600" cy="365125"/>
          </a:xfrm>
          <a:prstGeom prst="rect">
            <a:avLst/>
          </a:prstGeom>
        </p:spPr>
        <p:txBody>
          <a:bodyPr/>
          <a:lstStyle/>
          <a:p>
            <a:pPr>
              <a:defRPr/>
            </a:pPr>
            <a:fld id="{55B355D1-2C66-42A0-BAB5-F4162F9791D2}" type="slidenum">
              <a:rPr lang="en-US" altLang="zh-TW" smtClean="0"/>
              <a:pPr>
                <a:defRPr/>
              </a:pPr>
              <a:t>‹#›</a:t>
            </a:fld>
            <a:endParaRPr lang="en-US" altLang="zh-TW"/>
          </a:p>
        </p:txBody>
      </p:sp>
    </p:spTree>
    <p:extLst>
      <p:ext uri="{BB962C8B-B14F-4D97-AF65-F5344CB8AC3E}">
        <p14:creationId xmlns:p14="http://schemas.microsoft.com/office/powerpoint/2010/main" val="326648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normAutofit/>
          </a:bodyPr>
          <a:lstStyle>
            <a:lvl1pPr marL="173038" indent="-173038">
              <a:lnSpc>
                <a:spcPts val="2600"/>
              </a:lnSpc>
              <a:buFont typeface="Arial" pitchFamily="34" charset="0"/>
              <a:buChar char="•"/>
              <a:defRPr sz="2000" b="0"/>
            </a:lvl1pPr>
            <a:lvl2pPr marL="684213" indent="-227013">
              <a:lnSpc>
                <a:spcPts val="2600"/>
              </a:lnSpc>
              <a:defRPr sz="2000"/>
            </a:lvl2pPr>
            <a:lvl3pPr marL="1087438" indent="-173038">
              <a:lnSpc>
                <a:spcPts val="2600"/>
              </a:lnSpc>
              <a:defRPr sz="2000"/>
            </a:lvl3pPr>
            <a:lvl4pPr marL="1541463" indent="-169863">
              <a:lnSpc>
                <a:spcPts val="2600"/>
              </a:lnSpc>
              <a:defRPr sz="2000"/>
            </a:lvl4pPr>
            <a:lvl5pPr marL="2001838" indent="-173038">
              <a:lnSpc>
                <a:spcPts val="2600"/>
              </a:lnSpc>
              <a:defRPr sz="2000"/>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6" name="Title 15"/>
          <p:cNvSpPr>
            <a:spLocks noGrp="1"/>
          </p:cNvSpPr>
          <p:nvPr>
            <p:ph type="title"/>
          </p:nvPr>
        </p:nvSpPr>
        <p:spPr/>
        <p:txBody>
          <a:bodyPr/>
          <a:lstStyle/>
          <a:p>
            <a:r>
              <a:rPr lang="en-US" altLang="zh-TW"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6248400" y="6653837"/>
            <a:ext cx="2895600" cy="365125"/>
          </a:xfrm>
          <a:prstGeom prst="rect">
            <a:avLst/>
          </a:prstGeom>
        </p:spPr>
        <p:txBody>
          <a:bodyPr/>
          <a:lstStyle/>
          <a:p>
            <a:pPr>
              <a:defRPr/>
            </a:pPr>
            <a:endParaRPr lang="en-US" altLang="zh-TW"/>
          </a:p>
        </p:txBody>
      </p:sp>
      <p:sp>
        <p:nvSpPr>
          <p:cNvPr id="4" name="Slide Number Placeholder 3"/>
          <p:cNvSpPr>
            <a:spLocks noGrp="1"/>
          </p:cNvSpPr>
          <p:nvPr>
            <p:ph type="sldNum" sz="quarter" idx="11"/>
          </p:nvPr>
        </p:nvSpPr>
        <p:spPr>
          <a:xfrm>
            <a:off x="76200" y="6638075"/>
            <a:ext cx="2133600" cy="365125"/>
          </a:xfrm>
          <a:prstGeom prst="rect">
            <a:avLst/>
          </a:prstGeom>
        </p:spPr>
        <p:txBody>
          <a:bodyPr/>
          <a:lstStyle/>
          <a:p>
            <a:pPr>
              <a:defRPr/>
            </a:pPr>
            <a:fld id="{55B355D1-2C66-42A0-BAB5-F4162F9791D2}" type="slidenum">
              <a:rPr lang="en-US" altLang="zh-TW" smtClean="0"/>
              <a:pPr>
                <a:defRPr/>
              </a:pPr>
              <a:t>‹#›</a:t>
            </a:fld>
            <a:endParaRPr lang="en-US" altLang="zh-TW"/>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7" name="Title 6"/>
          <p:cNvSpPr>
            <a:spLocks noGrp="1"/>
          </p:cNvSpPr>
          <p:nvPr>
            <p:ph type="title"/>
          </p:nvPr>
        </p:nvSpPr>
        <p:spPr/>
        <p:txBody>
          <a:bodyPr/>
          <a:lstStyle/>
          <a:p>
            <a:r>
              <a:rPr lang="en-US" altLang="zh-TW"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10" name="Slide Number Placeholder 9"/>
          <p:cNvSpPr>
            <a:spLocks noGrp="1"/>
          </p:cNvSpPr>
          <p:nvPr>
            <p:ph type="sldNum" sz="quarter" idx="10"/>
          </p:nvPr>
        </p:nvSpPr>
        <p:spPr>
          <a:xfrm>
            <a:off x="76200" y="6638075"/>
            <a:ext cx="2133600" cy="365125"/>
          </a:xfrm>
          <a:prstGeom prst="rect">
            <a:avLst/>
          </a:prstGeom>
        </p:spPr>
        <p:txBody>
          <a:bodyPr/>
          <a:lstStyle/>
          <a:p>
            <a:pPr>
              <a:defRPr/>
            </a:pPr>
            <a:fld id="{FFD06E08-4371-45BD-81C1-BA6E9A406972}" type="slidenum">
              <a:rPr lang="en-US" altLang="zh-TW" smtClean="0"/>
              <a:pPr>
                <a:defRPr/>
              </a:pPr>
              <a:t>‹#›</a:t>
            </a:fld>
            <a:endParaRPr lang="en-US" altLang="zh-TW"/>
          </a:p>
        </p:txBody>
      </p:sp>
      <p:sp>
        <p:nvSpPr>
          <p:cNvPr id="11" name="Footer Placeholder 10"/>
          <p:cNvSpPr>
            <a:spLocks noGrp="1"/>
          </p:cNvSpPr>
          <p:nvPr>
            <p:ph type="ftr" sz="quarter" idx="11"/>
          </p:nvPr>
        </p:nvSpPr>
        <p:spPr>
          <a:xfrm>
            <a:off x="6248400" y="6653837"/>
            <a:ext cx="2895600" cy="365125"/>
          </a:xfrm>
          <a:prstGeom prst="rect">
            <a:avLst/>
          </a:prstGeom>
        </p:spPr>
        <p:txBody>
          <a:bodyPr/>
          <a:lstStyle/>
          <a:p>
            <a:pPr>
              <a:defRPr/>
            </a:pPr>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9" name="Slide Number Placeholder 8"/>
          <p:cNvSpPr>
            <a:spLocks noGrp="1"/>
          </p:cNvSpPr>
          <p:nvPr>
            <p:ph type="sldNum" sz="quarter" idx="14"/>
          </p:nvPr>
        </p:nvSpPr>
        <p:spPr>
          <a:xfrm>
            <a:off x="76200" y="6638075"/>
            <a:ext cx="2133600" cy="365125"/>
          </a:xfrm>
          <a:prstGeom prst="rect">
            <a:avLst/>
          </a:prstGeom>
        </p:spPr>
        <p:txBody>
          <a:bodyPr/>
          <a:lstStyle/>
          <a:p>
            <a:pPr>
              <a:defRPr/>
            </a:pPr>
            <a:fld id="{55B355D1-2C66-42A0-BAB5-F4162F9791D2}" type="slidenum">
              <a:rPr lang="en-US" altLang="zh-TW" smtClean="0"/>
              <a:pPr>
                <a:defRPr/>
              </a:pPr>
              <a:t>‹#›</a:t>
            </a:fld>
            <a:endParaRPr lang="en-US" altLang="zh-TW"/>
          </a:p>
        </p:txBody>
      </p:sp>
      <p:sp>
        <p:nvSpPr>
          <p:cNvPr id="10" name="Footer Placeholder 9"/>
          <p:cNvSpPr>
            <a:spLocks noGrp="1"/>
          </p:cNvSpPr>
          <p:nvPr>
            <p:ph type="ftr" sz="quarter" idx="15"/>
          </p:nvPr>
        </p:nvSpPr>
        <p:spPr>
          <a:xfrm>
            <a:off x="6248400" y="6653837"/>
            <a:ext cx="2895600" cy="365125"/>
          </a:xfrm>
          <a:prstGeom prst="rect">
            <a:avLst/>
          </a:prstGeom>
        </p:spPr>
        <p:txBody>
          <a:bodyPr/>
          <a:lstStyle/>
          <a:p>
            <a:pPr>
              <a:defRPr/>
            </a:pPr>
            <a:endParaRPr lang="en-US" altLang="zh-TW"/>
          </a:p>
        </p:txBody>
      </p:sp>
      <p:sp>
        <p:nvSpPr>
          <p:cNvPr id="12" name="Title 11"/>
          <p:cNvSpPr>
            <a:spLocks noGrp="1"/>
          </p:cNvSpPr>
          <p:nvPr>
            <p:ph type="title"/>
          </p:nvPr>
        </p:nvSpPr>
        <p:spPr/>
        <p:txBody>
          <a:bodyPr/>
          <a:lstStyle/>
          <a:p>
            <a:r>
              <a:rPr lang="en-US" altLang="zh-TW"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6248400" y="6653837"/>
            <a:ext cx="2895600" cy="365125"/>
          </a:xfrm>
          <a:prstGeom prst="rect">
            <a:avLst/>
          </a:prstGeom>
        </p:spPr>
        <p:txBody>
          <a:bodyPr/>
          <a:lstStyle/>
          <a:p>
            <a:pPr>
              <a:defRPr/>
            </a:pPr>
            <a:endParaRPr lang="en-US" altLang="zh-TW"/>
          </a:p>
        </p:txBody>
      </p:sp>
      <p:sp>
        <p:nvSpPr>
          <p:cNvPr id="4" name="Slide Number Placeholder 3"/>
          <p:cNvSpPr>
            <a:spLocks noGrp="1"/>
          </p:cNvSpPr>
          <p:nvPr>
            <p:ph type="sldNum" sz="quarter" idx="11"/>
          </p:nvPr>
        </p:nvSpPr>
        <p:spPr>
          <a:xfrm>
            <a:off x="76200" y="6638075"/>
            <a:ext cx="2133600" cy="365125"/>
          </a:xfrm>
          <a:prstGeom prst="rect">
            <a:avLst/>
          </a:prstGeom>
        </p:spPr>
        <p:txBody>
          <a:bodyPr/>
          <a:lstStyle/>
          <a:p>
            <a:pPr>
              <a:defRPr/>
            </a:pPr>
            <a:fld id="{55B355D1-2C66-42A0-BAB5-F4162F9791D2}" type="slidenum">
              <a:rPr lang="en-US" altLang="zh-TW" smtClean="0"/>
              <a:pPr>
                <a:defRPr/>
              </a:pPr>
              <a:t>‹#›</a:t>
            </a:fld>
            <a:endParaRPr lang="en-US" altLang="zh-TW"/>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1" name="Title 10"/>
          <p:cNvSpPr>
            <a:spLocks noGrp="1"/>
          </p:cNvSpPr>
          <p:nvPr>
            <p:ph type="title"/>
          </p:nvPr>
        </p:nvSpPr>
        <p:spPr/>
        <p:txBody>
          <a:bodyPr/>
          <a:lstStyle/>
          <a:p>
            <a:r>
              <a:rPr lang="en-US" altLang="zh-TW"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6248400" y="6653837"/>
            <a:ext cx="2895600" cy="365125"/>
          </a:xfrm>
          <a:prstGeom prst="rect">
            <a:avLst/>
          </a:prstGeom>
        </p:spPr>
        <p:txBody>
          <a:bodyPr/>
          <a:lstStyle/>
          <a:p>
            <a:pPr>
              <a:defRPr/>
            </a:pPr>
            <a:endParaRPr lang="en-US" altLang="zh-TW"/>
          </a:p>
        </p:txBody>
      </p:sp>
      <p:sp>
        <p:nvSpPr>
          <p:cNvPr id="4" name="Slide Number Placeholder 3"/>
          <p:cNvSpPr>
            <a:spLocks noGrp="1"/>
          </p:cNvSpPr>
          <p:nvPr>
            <p:ph type="sldNum" sz="quarter" idx="11"/>
          </p:nvPr>
        </p:nvSpPr>
        <p:spPr>
          <a:xfrm>
            <a:off x="76200" y="6638075"/>
            <a:ext cx="2133600" cy="365125"/>
          </a:xfrm>
          <a:prstGeom prst="rect">
            <a:avLst/>
          </a:prstGeom>
        </p:spPr>
        <p:txBody>
          <a:bodyPr/>
          <a:lstStyle/>
          <a:p>
            <a:pPr>
              <a:defRPr/>
            </a:pPr>
            <a:fld id="{55B355D1-2C66-42A0-BAB5-F4162F9791D2}" type="slidenum">
              <a:rPr lang="en-US" altLang="zh-TW" smtClean="0"/>
              <a:pPr>
                <a:defRPr/>
              </a:pPr>
              <a:t>‹#›</a:t>
            </a:fld>
            <a:endParaRPr lang="en-US" altLang="zh-TW"/>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9" name="Title 18"/>
          <p:cNvSpPr>
            <a:spLocks noGrp="1"/>
          </p:cNvSpPr>
          <p:nvPr>
            <p:ph type="title"/>
          </p:nvPr>
        </p:nvSpPr>
        <p:spPr/>
        <p:txBody>
          <a:bodyPr/>
          <a:lstStyle/>
          <a:p>
            <a:r>
              <a:rPr lang="en-US" altLang="zh-TW"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10" name="Slide Number Placeholder 9"/>
          <p:cNvSpPr>
            <a:spLocks noGrp="1"/>
          </p:cNvSpPr>
          <p:nvPr>
            <p:ph type="sldNum" sz="quarter" idx="14"/>
          </p:nvPr>
        </p:nvSpPr>
        <p:spPr>
          <a:xfrm>
            <a:off x="76200" y="6638075"/>
            <a:ext cx="2133600" cy="365125"/>
          </a:xfrm>
          <a:prstGeom prst="rect">
            <a:avLst/>
          </a:prstGeom>
        </p:spPr>
        <p:txBody>
          <a:bodyPr/>
          <a:lstStyle/>
          <a:p>
            <a:pPr>
              <a:defRPr/>
            </a:pPr>
            <a:fld id="{55B355D1-2C66-42A0-BAB5-F4162F9791D2}" type="slidenum">
              <a:rPr lang="en-US" altLang="zh-TW" smtClean="0"/>
              <a:pPr>
                <a:defRPr/>
              </a:pPr>
              <a:t>‹#›</a:t>
            </a:fld>
            <a:endParaRPr lang="en-US" altLang="zh-TW"/>
          </a:p>
        </p:txBody>
      </p:sp>
      <p:sp>
        <p:nvSpPr>
          <p:cNvPr id="11" name="Footer Placeholder 10"/>
          <p:cNvSpPr>
            <a:spLocks noGrp="1"/>
          </p:cNvSpPr>
          <p:nvPr>
            <p:ph type="ftr" sz="quarter" idx="15"/>
          </p:nvPr>
        </p:nvSpPr>
        <p:spPr>
          <a:xfrm>
            <a:off x="6248400" y="6653837"/>
            <a:ext cx="2895600" cy="365125"/>
          </a:xfrm>
          <a:prstGeom prst="rect">
            <a:avLst/>
          </a:prstGeom>
        </p:spPr>
        <p:txBody>
          <a:bodyPr/>
          <a:lstStyle/>
          <a:p>
            <a:pPr>
              <a:defRPr/>
            </a:pPr>
            <a:endParaRPr lang="en-US" altLang="zh-TW"/>
          </a:p>
        </p:txBody>
      </p:sp>
      <p:sp>
        <p:nvSpPr>
          <p:cNvPr id="17" name="Title 16"/>
          <p:cNvSpPr>
            <a:spLocks noGrp="1"/>
          </p:cNvSpPr>
          <p:nvPr>
            <p:ph type="title"/>
          </p:nvPr>
        </p:nvSpPr>
        <p:spPr/>
        <p:txBody>
          <a:bodyPr/>
          <a:lstStyle/>
          <a:p>
            <a:r>
              <a:rPr lang="en-US" altLang="zh-TW"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a:xfrm>
            <a:off x="76200" y="6638075"/>
            <a:ext cx="2133600" cy="365125"/>
          </a:xfrm>
          <a:prstGeom prst="rect">
            <a:avLst/>
          </a:prstGeom>
        </p:spPr>
        <p:txBody>
          <a:bodyPr/>
          <a:lstStyle/>
          <a:p>
            <a:pPr>
              <a:defRPr/>
            </a:pPr>
            <a:fld id="{55B355D1-2C66-42A0-BAB5-F4162F9791D2}" type="slidenum">
              <a:rPr lang="en-US" altLang="zh-TW" smtClean="0"/>
              <a:pPr>
                <a:defRPr/>
              </a:pPr>
              <a:t>‹#›</a:t>
            </a:fld>
            <a:endParaRPr lang="en-US" altLang="zh-TW"/>
          </a:p>
        </p:txBody>
      </p:sp>
      <p:sp>
        <p:nvSpPr>
          <p:cNvPr id="10" name="Footer Placeholder 9"/>
          <p:cNvSpPr>
            <a:spLocks noGrp="1"/>
          </p:cNvSpPr>
          <p:nvPr>
            <p:ph type="ftr" sz="quarter" idx="15"/>
          </p:nvPr>
        </p:nvSpPr>
        <p:spPr>
          <a:xfrm>
            <a:off x="6248400" y="6653837"/>
            <a:ext cx="2895600" cy="365125"/>
          </a:xfrm>
          <a:prstGeom prst="rect">
            <a:avLst/>
          </a:prstGeom>
        </p:spPr>
        <p:txBody>
          <a:bodyPr/>
          <a:lstStyle/>
          <a:p>
            <a:pPr>
              <a:defRPr/>
            </a:pPr>
            <a:endParaRPr lang="en-US" altLang="zh-TW"/>
          </a:p>
        </p:txBody>
      </p:sp>
      <p:sp>
        <p:nvSpPr>
          <p:cNvPr id="13" name="Title 12"/>
          <p:cNvSpPr>
            <a:spLocks noGrp="1"/>
          </p:cNvSpPr>
          <p:nvPr>
            <p:ph type="title"/>
          </p:nvPr>
        </p:nvSpPr>
        <p:spPr/>
        <p:txBody>
          <a:bodyPr/>
          <a:lstStyle/>
          <a:p>
            <a:r>
              <a:rPr lang="en-US" altLang="zh-TW"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altLang="zh-TW"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hf hdr="0" ftr="0" dt="0"/>
  <p:txStyles>
    <p:titleStyle>
      <a:lvl1pPr algn="l" defTabSz="914400" rtl="0" eaLnBrk="1" latinLnBrk="0" hangingPunct="1">
        <a:spcBef>
          <a:spcPct val="0"/>
        </a:spcBef>
        <a:buNone/>
        <a:defRPr sz="3600" b="1" kern="1200" baseline="0">
          <a:solidFill>
            <a:schemeClr val="accent1"/>
          </a:solidFill>
          <a:latin typeface="Times New Roman" pitchFamily="18" charset="0"/>
          <a:ea typeface="+mj-ea"/>
          <a:cs typeface="Times New Roman" pitchFamily="18" charset="0"/>
        </a:defRPr>
      </a:lvl1pPr>
    </p:titleStyle>
    <p:bodyStyle>
      <a:lvl1pPr marL="173038" indent="-173038" algn="l" defTabSz="914400" rtl="0" eaLnBrk="1" latinLnBrk="0" hangingPunct="1">
        <a:lnSpc>
          <a:spcPct val="100000"/>
        </a:lnSpc>
        <a:spcBef>
          <a:spcPct val="20000"/>
        </a:spcBef>
        <a:buClrTx/>
        <a:buSzPct val="70000"/>
        <a:buFont typeface="Arial" pitchFamily="34" charset="0"/>
        <a:buChar char="•"/>
        <a:defRPr sz="2000" kern="1200">
          <a:solidFill>
            <a:schemeClr val="accent1"/>
          </a:solidFill>
          <a:latin typeface="Times New Roman" pitchFamily="18" charset="0"/>
          <a:ea typeface="+mn-ea"/>
          <a:cs typeface="Times New Roman" pitchFamily="18" charset="0"/>
        </a:defRPr>
      </a:lvl1pPr>
      <a:lvl2pPr marL="627063" indent="-169863" algn="l" defTabSz="914400" rtl="0" eaLnBrk="1" latinLnBrk="0" hangingPunct="1">
        <a:lnSpc>
          <a:spcPct val="100000"/>
        </a:lnSpc>
        <a:spcBef>
          <a:spcPct val="20000"/>
        </a:spcBef>
        <a:buClrTx/>
        <a:buSzPct val="70000"/>
        <a:buFont typeface="Arial" pitchFamily="34" charset="0"/>
        <a:buChar char="•"/>
        <a:defRPr sz="2000" kern="1200">
          <a:solidFill>
            <a:schemeClr val="accent1"/>
          </a:solidFill>
          <a:latin typeface="Times New Roman" pitchFamily="18" charset="0"/>
          <a:ea typeface="+mn-ea"/>
          <a:cs typeface="Times New Roman" pitchFamily="18" charset="0"/>
        </a:defRPr>
      </a:lvl2pPr>
      <a:lvl3pPr marL="1030288" indent="-115888" algn="l" defTabSz="914400" rtl="0" eaLnBrk="1" latinLnBrk="0" hangingPunct="1">
        <a:lnSpc>
          <a:spcPct val="100000"/>
        </a:lnSpc>
        <a:spcBef>
          <a:spcPct val="20000"/>
        </a:spcBef>
        <a:buClrTx/>
        <a:buSzPct val="70000"/>
        <a:buFont typeface="Arial" pitchFamily="34" charset="0"/>
        <a:buChar char="•"/>
        <a:defRPr sz="2000" kern="1200">
          <a:solidFill>
            <a:schemeClr val="accent1"/>
          </a:solidFill>
          <a:latin typeface="Times New Roman" pitchFamily="18" charset="0"/>
          <a:ea typeface="+mn-ea"/>
          <a:cs typeface="Times New Roman" pitchFamily="18" charset="0"/>
        </a:defRPr>
      </a:lvl3pPr>
      <a:lvl4pPr marL="1482725" indent="-111125" algn="l" defTabSz="914400" rtl="0" eaLnBrk="1" latinLnBrk="0" hangingPunct="1">
        <a:lnSpc>
          <a:spcPct val="100000"/>
        </a:lnSpc>
        <a:spcBef>
          <a:spcPct val="20000"/>
        </a:spcBef>
        <a:buClrTx/>
        <a:buSzPct val="70000"/>
        <a:buFont typeface="Arial" pitchFamily="34" charset="0"/>
        <a:buChar char="•"/>
        <a:defRPr sz="2000" kern="1200">
          <a:solidFill>
            <a:schemeClr val="accent1"/>
          </a:solidFill>
          <a:latin typeface="Times New Roman" pitchFamily="18" charset="0"/>
          <a:ea typeface="+mn-ea"/>
          <a:cs typeface="Times New Roman" pitchFamily="18" charset="0"/>
        </a:defRPr>
      </a:lvl4pPr>
      <a:lvl5pPr marL="1944688" indent="-115888" algn="l" defTabSz="914400" rtl="0" eaLnBrk="1" latinLnBrk="0" hangingPunct="1">
        <a:lnSpc>
          <a:spcPct val="100000"/>
        </a:lnSpc>
        <a:spcBef>
          <a:spcPct val="20000"/>
        </a:spcBef>
        <a:buClrTx/>
        <a:buSzPct val="70000"/>
        <a:buFont typeface="Arial" pitchFamily="34" charset="0"/>
        <a:buChar char="•"/>
        <a:defRPr sz="2000" kern="1200">
          <a:solidFill>
            <a:schemeClr val="accent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4.wmf"/><Relationship Id="rId5" Type="http://schemas.openxmlformats.org/officeDocument/2006/relationships/oleObject" Target="../embeddings/oleObject32.bin"/><Relationship Id="rId4" Type="http://schemas.openxmlformats.org/officeDocument/2006/relationships/image" Target="../media/image33.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39.wmf"/><Relationship Id="rId3" Type="http://schemas.openxmlformats.org/officeDocument/2006/relationships/notesSlide" Target="../notesSlides/notesSlide8.xml"/><Relationship Id="rId7" Type="http://schemas.openxmlformats.org/officeDocument/2006/relationships/image" Target="../media/image36.wmf"/><Relationship Id="rId12"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4.bin"/><Relationship Id="rId11" Type="http://schemas.openxmlformats.org/officeDocument/2006/relationships/image" Target="../media/image38.wmf"/><Relationship Id="rId5" Type="http://schemas.openxmlformats.org/officeDocument/2006/relationships/image" Target="../media/image35.wmf"/><Relationship Id="rId15" Type="http://schemas.openxmlformats.org/officeDocument/2006/relationships/image" Target="../media/image40.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37.wmf"/><Relationship Id="rId14" Type="http://schemas.openxmlformats.org/officeDocument/2006/relationships/oleObject" Target="../embeddings/oleObject38.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9.xml"/><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40.bin"/><Relationship Id="rId5" Type="http://schemas.openxmlformats.org/officeDocument/2006/relationships/image" Target="../media/image41.wmf"/><Relationship Id="rId4" Type="http://schemas.openxmlformats.org/officeDocument/2006/relationships/oleObject" Target="../embeddings/oleObject39.bin"/><Relationship Id="rId9" Type="http://schemas.openxmlformats.org/officeDocument/2006/relationships/image" Target="../media/image43.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notesSlide" Target="../notesSlides/notesSlide10.xml"/><Relationship Id="rId7" Type="http://schemas.openxmlformats.org/officeDocument/2006/relationships/image" Target="../media/image45.wmf"/><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oleObject" Target="../embeddings/oleObject43.bin"/><Relationship Id="rId5" Type="http://schemas.openxmlformats.org/officeDocument/2006/relationships/image" Target="../media/image44.wmf"/><Relationship Id="rId4" Type="http://schemas.openxmlformats.org/officeDocument/2006/relationships/oleObject" Target="../embeddings/oleObject42.bin"/><Relationship Id="rId9" Type="http://schemas.openxmlformats.org/officeDocument/2006/relationships/image" Target="../media/image46.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notesSlide" Target="../notesSlides/notesSlide11.xml"/><Relationship Id="rId7"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6.bin"/><Relationship Id="rId5" Type="http://schemas.openxmlformats.org/officeDocument/2006/relationships/image" Target="../media/image47.wmf"/><Relationship Id="rId4" Type="http://schemas.openxmlformats.org/officeDocument/2006/relationships/oleObject" Target="../embeddings/oleObject45.bin"/><Relationship Id="rId9" Type="http://schemas.openxmlformats.org/officeDocument/2006/relationships/image" Target="../media/image49.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50.wmf"/><Relationship Id="rId4" Type="http://schemas.openxmlformats.org/officeDocument/2006/relationships/oleObject" Target="../embeddings/oleObject48.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notesSlide" Target="../notesSlides/notesSlide13.xml"/><Relationship Id="rId7"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50.bin"/><Relationship Id="rId5" Type="http://schemas.openxmlformats.org/officeDocument/2006/relationships/image" Target="../media/image51.wmf"/><Relationship Id="rId4" Type="http://schemas.openxmlformats.org/officeDocument/2006/relationships/oleObject" Target="../embeddings/oleObject49.bin"/><Relationship Id="rId9" Type="http://schemas.openxmlformats.org/officeDocument/2006/relationships/image" Target="../media/image53.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5.png"/><Relationship Id="rId5" Type="http://schemas.openxmlformats.org/officeDocument/2006/relationships/image" Target="../media/image54.wmf"/><Relationship Id="rId4" Type="http://schemas.openxmlformats.org/officeDocument/2006/relationships/oleObject" Target="../embeddings/oleObject52.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image" Target="../media/image58.png"/><Relationship Id="rId7"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53.bin"/><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57.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notesSlide" Target="../notesSlides/notesSlide15.xml"/><Relationship Id="rId7"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56.bin"/><Relationship Id="rId5" Type="http://schemas.openxmlformats.org/officeDocument/2006/relationships/image" Target="../media/image61.wmf"/><Relationship Id="rId4" Type="http://schemas.openxmlformats.org/officeDocument/2006/relationships/oleObject" Target="../embeddings/oleObject55.bin"/><Relationship Id="rId9" Type="http://schemas.openxmlformats.org/officeDocument/2006/relationships/image" Target="../media/image6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67.wmf"/><Relationship Id="rId3" Type="http://schemas.openxmlformats.org/officeDocument/2006/relationships/notesSlide" Target="../notesSlides/notesSlide16.xml"/><Relationship Id="rId7" Type="http://schemas.openxmlformats.org/officeDocument/2006/relationships/image" Target="../media/image64.wmf"/><Relationship Id="rId12"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59.bin"/><Relationship Id="rId11" Type="http://schemas.openxmlformats.org/officeDocument/2006/relationships/image" Target="../media/image66.wmf"/><Relationship Id="rId5" Type="http://schemas.openxmlformats.org/officeDocument/2006/relationships/image" Target="../media/image41.wmf"/><Relationship Id="rId15" Type="http://schemas.openxmlformats.org/officeDocument/2006/relationships/image" Target="../media/image68.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65.wmf"/><Relationship Id="rId14" Type="http://schemas.openxmlformats.org/officeDocument/2006/relationships/oleObject" Target="../embeddings/oleObject6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69.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65.bin"/><Relationship Id="rId5" Type="http://schemas.openxmlformats.org/officeDocument/2006/relationships/image" Target="../media/image68.wmf"/><Relationship Id="rId4" Type="http://schemas.openxmlformats.org/officeDocument/2006/relationships/oleObject" Target="../embeddings/oleObject64.bin"/></Relationships>
</file>

<file path=ppt/slides/_rels/slide22.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66.bin"/><Relationship Id="rId7"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71.wmf"/><Relationship Id="rId5" Type="http://schemas.openxmlformats.org/officeDocument/2006/relationships/oleObject" Target="../embeddings/oleObject67.bin"/><Relationship Id="rId4" Type="http://schemas.openxmlformats.org/officeDocument/2006/relationships/image" Target="../media/image70.wmf"/></Relationships>
</file>

<file path=ppt/slides/_rels/slide23.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69.bin"/><Relationship Id="rId7" Type="http://schemas.openxmlformats.org/officeDocument/2006/relationships/oleObject" Target="../embeddings/oleObject71.bin"/><Relationship Id="rId2" Type="http://schemas.openxmlformats.org/officeDocument/2006/relationships/slideLayout" Target="../slideLayouts/slideLayout13.xml"/><Relationship Id="rId1" Type="http://schemas.openxmlformats.org/officeDocument/2006/relationships/vmlDrawing" Target="../drawings/vmlDrawing20.vml"/><Relationship Id="rId6" Type="http://schemas.openxmlformats.org/officeDocument/2006/relationships/image" Target="../media/image74.wmf"/><Relationship Id="rId11" Type="http://schemas.openxmlformats.org/officeDocument/2006/relationships/image" Target="../media/image77.jpeg"/><Relationship Id="rId5" Type="http://schemas.openxmlformats.org/officeDocument/2006/relationships/oleObject" Target="../embeddings/oleObject70.bin"/><Relationship Id="rId10" Type="http://schemas.openxmlformats.org/officeDocument/2006/relationships/image" Target="../media/image76.wmf"/><Relationship Id="rId4" Type="http://schemas.openxmlformats.org/officeDocument/2006/relationships/image" Target="../media/image73.wmf"/><Relationship Id="rId9" Type="http://schemas.openxmlformats.org/officeDocument/2006/relationships/oleObject" Target="../embeddings/oleObject72.bin"/></Relationships>
</file>

<file path=ppt/slides/_rels/slide24.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oleObject" Target="../embeddings/oleObject73.bin"/><Relationship Id="rId7" Type="http://schemas.openxmlformats.org/officeDocument/2006/relationships/oleObject" Target="../embeddings/oleObject75.bin"/><Relationship Id="rId12" Type="http://schemas.openxmlformats.org/officeDocument/2006/relationships/image" Target="../media/image82.wmf"/><Relationship Id="rId2" Type="http://schemas.openxmlformats.org/officeDocument/2006/relationships/slideLayout" Target="../slideLayouts/slideLayout13.xml"/><Relationship Id="rId1" Type="http://schemas.openxmlformats.org/officeDocument/2006/relationships/vmlDrawing" Target="../drawings/vmlDrawing21.vml"/><Relationship Id="rId6" Type="http://schemas.openxmlformats.org/officeDocument/2006/relationships/image" Target="../media/image79.wmf"/><Relationship Id="rId11" Type="http://schemas.openxmlformats.org/officeDocument/2006/relationships/oleObject" Target="../embeddings/oleObject77.bin"/><Relationship Id="rId5" Type="http://schemas.openxmlformats.org/officeDocument/2006/relationships/oleObject" Target="../embeddings/oleObject74.bin"/><Relationship Id="rId10" Type="http://schemas.openxmlformats.org/officeDocument/2006/relationships/image" Target="../media/image81.wmf"/><Relationship Id="rId4" Type="http://schemas.openxmlformats.org/officeDocument/2006/relationships/image" Target="../media/image78.wmf"/><Relationship Id="rId9" Type="http://schemas.openxmlformats.org/officeDocument/2006/relationships/oleObject" Target="../embeddings/oleObject76.bin"/></Relationships>
</file>

<file path=ppt/slides/_rels/slide25.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78.bin"/><Relationship Id="rId7" Type="http://schemas.openxmlformats.org/officeDocument/2006/relationships/oleObject" Target="../embeddings/oleObject80.bin"/><Relationship Id="rId2" Type="http://schemas.openxmlformats.org/officeDocument/2006/relationships/slideLayout" Target="../slideLayouts/slideLayout13.xml"/><Relationship Id="rId1" Type="http://schemas.openxmlformats.org/officeDocument/2006/relationships/vmlDrawing" Target="../drawings/vmlDrawing22.vml"/><Relationship Id="rId6" Type="http://schemas.openxmlformats.org/officeDocument/2006/relationships/image" Target="../media/image84.wmf"/><Relationship Id="rId5" Type="http://schemas.openxmlformats.org/officeDocument/2006/relationships/oleObject" Target="../embeddings/oleObject79.bin"/><Relationship Id="rId4" Type="http://schemas.openxmlformats.org/officeDocument/2006/relationships/image" Target="../media/image83.wmf"/></Relationships>
</file>

<file path=ppt/slides/_rels/slide26.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81.bin"/><Relationship Id="rId7"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86.wmf"/><Relationship Id="rId5" Type="http://schemas.openxmlformats.org/officeDocument/2006/relationships/oleObject" Target="../embeddings/oleObject82.bin"/><Relationship Id="rId4" Type="http://schemas.openxmlformats.org/officeDocument/2006/relationships/image" Target="../media/image85.wmf"/></Relationships>
</file>

<file path=ppt/slides/_rels/slide27.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oleObject" Target="../embeddings/oleObject84.bin"/><Relationship Id="rId7"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89.wmf"/><Relationship Id="rId5" Type="http://schemas.openxmlformats.org/officeDocument/2006/relationships/oleObject" Target="../embeddings/oleObject85.bin"/><Relationship Id="rId10" Type="http://schemas.openxmlformats.org/officeDocument/2006/relationships/image" Target="../media/image68.wmf"/><Relationship Id="rId4" Type="http://schemas.openxmlformats.org/officeDocument/2006/relationships/image" Target="../media/image88.wmf"/><Relationship Id="rId9" Type="http://schemas.openxmlformats.org/officeDocument/2006/relationships/oleObject" Target="../embeddings/oleObject87.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90.bin"/><Relationship Id="rId3" Type="http://schemas.openxmlformats.org/officeDocument/2006/relationships/notesSlide" Target="../notesSlides/notesSlide18.xml"/><Relationship Id="rId7" Type="http://schemas.openxmlformats.org/officeDocument/2006/relationships/image" Target="../media/image92.wmf"/><Relationship Id="rId12" Type="http://schemas.openxmlformats.org/officeDocument/2006/relationships/image" Target="../media/image94.wmf"/><Relationship Id="rId2" Type="http://schemas.openxmlformats.org/officeDocument/2006/relationships/slideLayout" Target="../slideLayouts/slideLayout13.xml"/><Relationship Id="rId1" Type="http://schemas.openxmlformats.org/officeDocument/2006/relationships/vmlDrawing" Target="../drawings/vmlDrawing25.vml"/><Relationship Id="rId6" Type="http://schemas.openxmlformats.org/officeDocument/2006/relationships/oleObject" Target="../embeddings/oleObject89.bin"/><Relationship Id="rId11" Type="http://schemas.openxmlformats.org/officeDocument/2006/relationships/oleObject" Target="../embeddings/oleObject92.bin"/><Relationship Id="rId5" Type="http://schemas.openxmlformats.org/officeDocument/2006/relationships/image" Target="../media/image91.wmf"/><Relationship Id="rId10" Type="http://schemas.openxmlformats.org/officeDocument/2006/relationships/oleObject" Target="../embeddings/oleObject91.bin"/><Relationship Id="rId4" Type="http://schemas.openxmlformats.org/officeDocument/2006/relationships/oleObject" Target="../embeddings/oleObject88.bin"/><Relationship Id="rId9" Type="http://schemas.openxmlformats.org/officeDocument/2006/relationships/image" Target="../media/image93.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oleObject" Target="../embeddings/oleObject93.bin"/><Relationship Id="rId7" Type="http://schemas.openxmlformats.org/officeDocument/2006/relationships/oleObject" Target="../embeddings/oleObject95.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96.wmf"/><Relationship Id="rId11" Type="http://schemas.openxmlformats.org/officeDocument/2006/relationships/image" Target="../media/image98.wmf"/><Relationship Id="rId5" Type="http://schemas.openxmlformats.org/officeDocument/2006/relationships/oleObject" Target="../embeddings/oleObject94.bin"/><Relationship Id="rId10" Type="http://schemas.openxmlformats.org/officeDocument/2006/relationships/oleObject" Target="../embeddings/oleObject97.bin"/><Relationship Id="rId4" Type="http://schemas.openxmlformats.org/officeDocument/2006/relationships/image" Target="../media/image95.wmf"/><Relationship Id="rId9" Type="http://schemas.openxmlformats.org/officeDocument/2006/relationships/oleObject" Target="../embeddings/oleObject96.bin"/></Relationships>
</file>

<file path=ppt/slides/_rels/slide3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notesSlide" Target="../notesSlides/notesSlide21.xml"/><Relationship Id="rId7"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00.wmf"/><Relationship Id="rId5" Type="http://schemas.openxmlformats.org/officeDocument/2006/relationships/oleObject" Target="../embeddings/oleObject98.bin"/><Relationship Id="rId10" Type="http://schemas.openxmlformats.org/officeDocument/2006/relationships/image" Target="../media/image95.wmf"/><Relationship Id="rId4" Type="http://schemas.openxmlformats.org/officeDocument/2006/relationships/image" Target="../media/image102.png"/><Relationship Id="rId9" Type="http://schemas.openxmlformats.org/officeDocument/2006/relationships/oleObject" Target="../embeddings/oleObject100.bin"/></Relationships>
</file>

<file path=ppt/slides/_rels/slide33.xml.rels><?xml version="1.0" encoding="UTF-8" standalone="yes"?>
<Relationships xmlns="http://schemas.openxmlformats.org/package/2006/relationships"><Relationship Id="rId8" Type="http://schemas.openxmlformats.org/officeDocument/2006/relationships/image" Target="../media/image105.wmf"/><Relationship Id="rId3" Type="http://schemas.openxmlformats.org/officeDocument/2006/relationships/oleObject" Target="../embeddings/oleObject101.bin"/><Relationship Id="rId7"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104.wmf"/><Relationship Id="rId5" Type="http://schemas.openxmlformats.org/officeDocument/2006/relationships/oleObject" Target="../embeddings/oleObject102.bin"/><Relationship Id="rId4" Type="http://schemas.openxmlformats.org/officeDocument/2006/relationships/image" Target="../media/image103.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07.wmf"/><Relationship Id="rId2" Type="http://schemas.openxmlformats.org/officeDocument/2006/relationships/slideLayout" Target="../slideLayouts/slideLayout13.xml"/><Relationship Id="rId1" Type="http://schemas.openxmlformats.org/officeDocument/2006/relationships/vmlDrawing" Target="../drawings/vmlDrawing29.vml"/><Relationship Id="rId6" Type="http://schemas.openxmlformats.org/officeDocument/2006/relationships/oleObject" Target="../embeddings/oleObject105.bin"/><Relationship Id="rId5" Type="http://schemas.openxmlformats.org/officeDocument/2006/relationships/image" Target="../media/image106.wmf"/><Relationship Id="rId4" Type="http://schemas.openxmlformats.org/officeDocument/2006/relationships/oleObject" Target="../embeddings/oleObject104.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08.bin"/><Relationship Id="rId13" Type="http://schemas.openxmlformats.org/officeDocument/2006/relationships/image" Target="../media/image112.wmf"/><Relationship Id="rId18" Type="http://schemas.openxmlformats.org/officeDocument/2006/relationships/oleObject" Target="../embeddings/oleObject113.bin"/><Relationship Id="rId3" Type="http://schemas.openxmlformats.org/officeDocument/2006/relationships/notesSlide" Target="../notesSlides/notesSlide24.xml"/><Relationship Id="rId7" Type="http://schemas.openxmlformats.org/officeDocument/2006/relationships/image" Target="../media/image109.wmf"/><Relationship Id="rId12" Type="http://schemas.openxmlformats.org/officeDocument/2006/relationships/oleObject" Target="../embeddings/oleObject110.bin"/><Relationship Id="rId17" Type="http://schemas.openxmlformats.org/officeDocument/2006/relationships/image" Target="../media/image114.wmf"/><Relationship Id="rId2" Type="http://schemas.openxmlformats.org/officeDocument/2006/relationships/slideLayout" Target="../slideLayouts/slideLayout13.xml"/><Relationship Id="rId16" Type="http://schemas.openxmlformats.org/officeDocument/2006/relationships/oleObject" Target="../embeddings/oleObject112.bin"/><Relationship Id="rId20" Type="http://schemas.openxmlformats.org/officeDocument/2006/relationships/oleObject" Target="../embeddings/oleObject114.bin"/><Relationship Id="rId1" Type="http://schemas.openxmlformats.org/officeDocument/2006/relationships/vmlDrawing" Target="../drawings/vmlDrawing30.vml"/><Relationship Id="rId6" Type="http://schemas.openxmlformats.org/officeDocument/2006/relationships/oleObject" Target="../embeddings/oleObject107.bin"/><Relationship Id="rId11" Type="http://schemas.openxmlformats.org/officeDocument/2006/relationships/image" Target="../media/image111.wmf"/><Relationship Id="rId5" Type="http://schemas.openxmlformats.org/officeDocument/2006/relationships/image" Target="../media/image108.wmf"/><Relationship Id="rId15" Type="http://schemas.openxmlformats.org/officeDocument/2006/relationships/image" Target="../media/image113.wmf"/><Relationship Id="rId10" Type="http://schemas.openxmlformats.org/officeDocument/2006/relationships/oleObject" Target="../embeddings/oleObject109.bin"/><Relationship Id="rId19" Type="http://schemas.openxmlformats.org/officeDocument/2006/relationships/image" Target="../media/image115.wmf"/><Relationship Id="rId4" Type="http://schemas.openxmlformats.org/officeDocument/2006/relationships/oleObject" Target="../embeddings/oleObject106.bin"/><Relationship Id="rId9" Type="http://schemas.openxmlformats.org/officeDocument/2006/relationships/image" Target="../media/image110.wmf"/><Relationship Id="rId14" Type="http://schemas.openxmlformats.org/officeDocument/2006/relationships/oleObject" Target="../embeddings/oleObject111.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8.wmf"/><Relationship Id="rId18" Type="http://schemas.openxmlformats.org/officeDocument/2006/relationships/oleObject" Target="../embeddings/oleObject8.bin"/><Relationship Id="rId3" Type="http://schemas.openxmlformats.org/officeDocument/2006/relationships/notesSlide" Target="../notesSlides/notesSlide3.xml"/><Relationship Id="rId7" Type="http://schemas.openxmlformats.org/officeDocument/2006/relationships/image" Target="../media/image5.wmf"/><Relationship Id="rId12" Type="http://schemas.openxmlformats.org/officeDocument/2006/relationships/oleObject" Target="../embeddings/oleObject5.bin"/><Relationship Id="rId17" Type="http://schemas.openxmlformats.org/officeDocument/2006/relationships/image" Target="../media/image10.w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wmf"/><Relationship Id="rId5" Type="http://schemas.openxmlformats.org/officeDocument/2006/relationships/image" Target="../media/image4.wmf"/><Relationship Id="rId15" Type="http://schemas.openxmlformats.org/officeDocument/2006/relationships/image" Target="../media/image9.wmf"/><Relationship Id="rId10" Type="http://schemas.openxmlformats.org/officeDocument/2006/relationships/oleObject" Target="../embeddings/oleObject4.bin"/><Relationship Id="rId19" Type="http://schemas.openxmlformats.org/officeDocument/2006/relationships/image" Target="../media/image11.wmf"/><Relationship Id="rId4" Type="http://schemas.openxmlformats.org/officeDocument/2006/relationships/oleObject" Target="../embeddings/oleObject1.bin"/><Relationship Id="rId9" Type="http://schemas.openxmlformats.org/officeDocument/2006/relationships/image" Target="../media/image6.wmf"/><Relationship Id="rId1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4.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0.bin"/><Relationship Id="rId5" Type="http://schemas.openxmlformats.org/officeDocument/2006/relationships/image" Target="../media/image12.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4.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5.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4.bin"/><Relationship Id="rId5" Type="http://schemas.openxmlformats.org/officeDocument/2006/relationships/image" Target="../media/image15.wmf"/><Relationship Id="rId4" Type="http://schemas.openxmlformats.org/officeDocument/2006/relationships/oleObject" Target="../embeddings/oleObject13.bin"/><Relationship Id="rId9" Type="http://schemas.openxmlformats.org/officeDocument/2006/relationships/image" Target="../media/image17.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6.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7.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20.wmf"/></Relationships>
</file>

<file path=ppt/slides/_rels/slide8.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notesSlide" Target="../notesSlides/notesSlide7.xml"/><Relationship Id="rId7" Type="http://schemas.openxmlformats.org/officeDocument/2006/relationships/oleObject" Target="../embeddings/oleObject21.bin"/><Relationship Id="rId12"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2.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24.wmf"/><Relationship Id="rId4" Type="http://schemas.openxmlformats.org/officeDocument/2006/relationships/image" Target="../media/image26.png"/><Relationship Id="rId9" Type="http://schemas.openxmlformats.org/officeDocument/2006/relationships/oleObject" Target="../embeddings/oleObject22.bin"/></Relationships>
</file>

<file path=ppt/slides/_rels/slide9.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29.bin"/><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30.wmf"/><Relationship Id="rId2" Type="http://schemas.openxmlformats.org/officeDocument/2006/relationships/slideLayout" Target="../slideLayouts/slideLayout2.xml"/><Relationship Id="rId16" Type="http://schemas.openxmlformats.org/officeDocument/2006/relationships/image" Target="../media/image32.wmf"/><Relationship Id="rId1" Type="http://schemas.openxmlformats.org/officeDocument/2006/relationships/vmlDrawing" Target="../drawings/vmlDrawing6.vml"/><Relationship Id="rId6" Type="http://schemas.openxmlformats.org/officeDocument/2006/relationships/image" Target="../media/image27.wmf"/><Relationship Id="rId11" Type="http://schemas.openxmlformats.org/officeDocument/2006/relationships/oleObject" Target="../embeddings/oleObject28.bin"/><Relationship Id="rId5" Type="http://schemas.openxmlformats.org/officeDocument/2006/relationships/oleObject" Target="../embeddings/oleObject25.bin"/><Relationship Id="rId15" Type="http://schemas.openxmlformats.org/officeDocument/2006/relationships/oleObject" Target="../embeddings/oleObject30.bin"/><Relationship Id="rId10" Type="http://schemas.openxmlformats.org/officeDocument/2006/relationships/image" Target="../media/image29.wmf"/><Relationship Id="rId4" Type="http://schemas.openxmlformats.org/officeDocument/2006/relationships/image" Target="../media/image25.wmf"/><Relationship Id="rId9" Type="http://schemas.openxmlformats.org/officeDocument/2006/relationships/oleObject" Target="../embeddings/oleObject27.bin"/><Relationship Id="rId14" Type="http://schemas.openxmlformats.org/officeDocument/2006/relationships/image" Target="../media/image3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2008" y="44624"/>
            <a:ext cx="4572000" cy="4464496"/>
          </a:xfrm>
        </p:spPr>
        <p:txBody>
          <a:bodyPr/>
          <a:lstStyle/>
          <a:p>
            <a:r>
              <a:rPr lang="en-US" altLang="zh-TW" sz="2800" dirty="0" smtClean="0"/>
              <a:t>Chapter 11</a:t>
            </a:r>
            <a:br>
              <a:rPr lang="en-US" altLang="zh-TW" sz="2800" dirty="0" smtClean="0"/>
            </a:br>
            <a:r>
              <a:rPr lang="en-US" altLang="zh-TW" sz="2800" dirty="0" smtClean="0"/>
              <a:t>Performance-Measure Approaches for selecting Optimum Portfolios</a:t>
            </a:r>
            <a:endParaRPr lang="zh-TW" altLang="en-US" sz="2800" dirty="0"/>
          </a:p>
        </p:txBody>
      </p:sp>
      <p:sp>
        <p:nvSpPr>
          <p:cNvPr id="3" name="Rectangle 3"/>
          <p:cNvSpPr txBox="1">
            <a:spLocks noRot="1" noChangeArrowheads="1"/>
          </p:cNvSpPr>
          <p:nvPr/>
        </p:nvSpPr>
        <p:spPr>
          <a:xfrm>
            <a:off x="-76200" y="3789362"/>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476672"/>
            <a:ext cx="8640960" cy="5832647"/>
          </a:xfrm>
        </p:spPr>
        <p:txBody>
          <a:bodyPr/>
          <a:lstStyle/>
          <a:p>
            <a:r>
              <a:rPr lang="en-US" altLang="zh-TW" dirty="0" smtClean="0"/>
              <a:t>By using the procedure of deriving Equation (11.2b), Equation (11.5a) becomes</a:t>
            </a:r>
          </a:p>
          <a:p>
            <a:endParaRPr lang="en-US" altLang="zh-TW" dirty="0" smtClean="0"/>
          </a:p>
          <a:p>
            <a:endParaRPr lang="en-US" altLang="zh-TW" dirty="0" smtClean="0"/>
          </a:p>
          <a:p>
            <a:endParaRPr lang="en-US" altLang="zh-TW" dirty="0" smtClean="0"/>
          </a:p>
          <a:p>
            <a:r>
              <a:rPr lang="en-US" altLang="zh-TW" dirty="0" smtClean="0"/>
              <a:t>Following the maximization procedure discussed earlier in previous chapters, it is clear that there are </a:t>
            </a:r>
            <a:r>
              <a:rPr lang="en-US" altLang="zh-TW" i="1" dirty="0" smtClean="0"/>
              <a:t>n </a:t>
            </a:r>
            <a:r>
              <a:rPr lang="en-US" altLang="zh-TW" dirty="0" smtClean="0"/>
              <a:t>unknowns to be solved in either Equation (11.3) or Equation (11.5b). </a:t>
            </a:r>
          </a:p>
          <a:p>
            <a:r>
              <a:rPr lang="en-US" altLang="zh-TW" dirty="0" smtClean="0"/>
              <a:t>Therefore, calculus must be employed to compute </a:t>
            </a:r>
            <a:r>
              <a:rPr lang="en-US" altLang="zh-TW" i="1" dirty="0" smtClean="0"/>
              <a:t>n</a:t>
            </a:r>
            <a:r>
              <a:rPr lang="en-US" altLang="zh-TW" dirty="0" smtClean="0"/>
              <a:t> </a:t>
            </a:r>
            <a:r>
              <a:rPr lang="en-US" altLang="zh-TW" b="1" dirty="0" smtClean="0"/>
              <a:t>first-order conditions </a:t>
            </a:r>
            <a:r>
              <a:rPr lang="en-US" altLang="zh-TW" dirty="0" smtClean="0"/>
              <a:t>to formulate a system of </a:t>
            </a:r>
            <a:r>
              <a:rPr lang="en-US" altLang="zh-TW" i="1" dirty="0" smtClean="0"/>
              <a:t>n </a:t>
            </a:r>
            <a:r>
              <a:rPr lang="en-US" altLang="zh-TW" dirty="0" smtClean="0"/>
              <a:t>simultaneous equations:</a:t>
            </a:r>
            <a:endParaRPr lang="zh-TW" altLang="zh-TW" dirty="0" smtClean="0"/>
          </a:p>
          <a:p>
            <a:endParaRPr lang="zh-TW" altLang="zh-TW" dirty="0" smtClean="0"/>
          </a:p>
          <a:p>
            <a:endParaRPr lang="zh-TW" altLang="en-US" dirty="0"/>
          </a:p>
        </p:txBody>
      </p:sp>
      <p:sp>
        <p:nvSpPr>
          <p:cNvPr id="134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34145" name="Object 1"/>
          <p:cNvGraphicFramePr>
            <a:graphicFrameLocks noChangeAspect="1"/>
          </p:cNvGraphicFramePr>
          <p:nvPr/>
        </p:nvGraphicFramePr>
        <p:xfrm>
          <a:off x="1907704" y="764704"/>
          <a:ext cx="3844246" cy="1296144"/>
        </p:xfrm>
        <a:graphic>
          <a:graphicData uri="http://schemas.openxmlformats.org/presentationml/2006/ole">
            <mc:AlternateContent xmlns:mc="http://schemas.openxmlformats.org/markup-compatibility/2006">
              <mc:Choice xmlns:v="urn:schemas-microsoft-com:vml" Requires="v">
                <p:oleObj spid="_x0000_s134148" name="Equation" r:id="rId3" imgW="2476500" imgH="838200" progId="Equation.DSMT4">
                  <p:embed/>
                </p:oleObj>
              </mc:Choice>
              <mc:Fallback>
                <p:oleObj name="Equation" r:id="rId3" imgW="2476500" imgH="8382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764704"/>
                        <a:ext cx="3844246" cy="1296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15"/>
          <p:cNvSpPr txBox="1">
            <a:spLocks noChangeArrowheads="1"/>
          </p:cNvSpPr>
          <p:nvPr/>
        </p:nvSpPr>
        <p:spPr bwMode="auto">
          <a:xfrm>
            <a:off x="7236296" y="1268760"/>
            <a:ext cx="1296987" cy="338554"/>
          </a:xfrm>
          <a:prstGeom prst="rect">
            <a:avLst/>
          </a:prstGeom>
          <a:noFill/>
          <a:ln w="9525">
            <a:noFill/>
            <a:miter lim="800000"/>
            <a:headEnd/>
            <a:tailEnd/>
          </a:ln>
        </p:spPr>
        <p:txBody>
          <a:bodyPr>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11.5b)</a:t>
            </a:r>
            <a:endParaRPr lang="en-US" altLang="zh-TW" sz="1600" dirty="0">
              <a:solidFill>
                <a:schemeClr val="accent1"/>
              </a:solidFill>
              <a:latin typeface="Times New Roman" pitchFamily="18" charset="0"/>
              <a:cs typeface="Times New Roman" pitchFamily="18" charset="0"/>
            </a:endParaRPr>
          </a:p>
        </p:txBody>
      </p:sp>
      <p:sp>
        <p:nvSpPr>
          <p:cNvPr id="134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34147" name="Object 3"/>
          <p:cNvGraphicFramePr>
            <a:graphicFrameLocks noChangeAspect="1"/>
          </p:cNvGraphicFramePr>
          <p:nvPr/>
        </p:nvGraphicFramePr>
        <p:xfrm>
          <a:off x="3923928" y="3933056"/>
          <a:ext cx="1440160" cy="2279088"/>
        </p:xfrm>
        <a:graphic>
          <a:graphicData uri="http://schemas.openxmlformats.org/presentationml/2006/ole">
            <mc:AlternateContent xmlns:mc="http://schemas.openxmlformats.org/markup-compatibility/2006">
              <mc:Choice xmlns:v="urn:schemas-microsoft-com:vml" Requires="v">
                <p:oleObj spid="_x0000_s134149" name="Equation" r:id="rId5" imgW="977900" imgH="1549400" progId="Equation.DSMT4">
                  <p:embed/>
                </p:oleObj>
              </mc:Choice>
              <mc:Fallback>
                <p:oleObj name="Equation" r:id="rId5" imgW="977900" imgH="1549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928" y="3933056"/>
                        <a:ext cx="1440160" cy="227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1"/>
          <p:cNvSpPr txBox="1">
            <a:spLocks/>
          </p:cNvSpPr>
          <p:nvPr/>
        </p:nvSpPr>
        <p:spPr>
          <a:xfrm>
            <a:off x="76200" y="6597352"/>
            <a:ext cx="2133600" cy="365125"/>
          </a:xfrm>
          <a:prstGeom prst="rect">
            <a:avLst/>
          </a:prstGeom>
        </p:spPr>
        <p:txBody>
          <a:bodyPr/>
          <a:lstStyle>
            <a:defPPr>
              <a:defRPr lang="zh-TW"/>
            </a:defPPr>
            <a:lvl1pPr>
              <a:defRPr sz="1600" b="1">
                <a:solidFill>
                  <a:schemeClr val="accent6">
                    <a:lumMod val="20000"/>
                    <a:lumOff val="80000"/>
                  </a:schemeClr>
                </a:solidFill>
              </a:defRPr>
            </a:lvl1pPr>
          </a:lstStyle>
          <a:p>
            <a:fld id="{55B355D1-2C66-42A0-BAB5-F4162F9791D2}" type="slidenum">
              <a:rPr lang="en-US" altLang="zh-TW"/>
              <a:pPr/>
              <a:t>10</a:t>
            </a:fld>
            <a:endParaRPr lang="en-US" altLang="zh-TW"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 name="Rectangle 10"/>
          <p:cNvSpPr>
            <a:spLocks noGrp="1" noChangeArrowheads="1"/>
          </p:cNvSpPr>
          <p:nvPr>
            <p:ph idx="1"/>
          </p:nvPr>
        </p:nvSpPr>
        <p:spPr>
          <a:xfrm>
            <a:off x="251520" y="548681"/>
            <a:ext cx="8587680" cy="5577484"/>
          </a:xfrm>
        </p:spPr>
        <p:txBody>
          <a:bodyPr>
            <a:normAutofit/>
          </a:bodyPr>
          <a:lstStyle/>
          <a:p>
            <a:pPr>
              <a:lnSpc>
                <a:spcPct val="90000"/>
              </a:lnSpc>
            </a:pPr>
            <a:r>
              <a:rPr lang="en-US" altLang="zh-TW" dirty="0" smtClean="0"/>
              <a:t>From Appendix 11A, the </a:t>
            </a:r>
            <a:r>
              <a:rPr lang="en-US" altLang="zh-TW" i="1" dirty="0" smtClean="0"/>
              <a:t>n </a:t>
            </a:r>
            <a:r>
              <a:rPr lang="en-US" altLang="zh-TW" dirty="0" smtClean="0"/>
              <a:t>simultaneous equations used to solve        are</a:t>
            </a:r>
          </a:p>
          <a:p>
            <a:pPr>
              <a:lnSpc>
                <a:spcPct val="90000"/>
              </a:lnSpc>
            </a:pPr>
            <a:endParaRPr lang="en-US" altLang="zh-TW" dirty="0" smtClean="0"/>
          </a:p>
          <a:p>
            <a:pPr>
              <a:lnSpc>
                <a:spcPct val="90000"/>
              </a:lnSpc>
            </a:pPr>
            <a:endParaRPr lang="en-US" altLang="zh-TW" dirty="0" smtClean="0"/>
          </a:p>
          <a:p>
            <a:pPr>
              <a:lnSpc>
                <a:spcPct val="90000"/>
              </a:lnSpc>
            </a:pPr>
            <a:endParaRPr lang="en-US" altLang="zh-TW" dirty="0" smtClean="0"/>
          </a:p>
          <a:p>
            <a:pPr>
              <a:lnSpc>
                <a:spcPct val="90000"/>
              </a:lnSpc>
            </a:pPr>
            <a:endParaRPr lang="en-US" altLang="zh-TW" dirty="0" smtClean="0"/>
          </a:p>
          <a:p>
            <a:pPr>
              <a:lnSpc>
                <a:spcPct val="90000"/>
              </a:lnSpc>
            </a:pPr>
            <a:endParaRPr lang="en-US" altLang="zh-TW" dirty="0" smtClean="0"/>
          </a:p>
          <a:p>
            <a:pPr>
              <a:lnSpc>
                <a:spcPct val="90000"/>
              </a:lnSpc>
              <a:buNone/>
            </a:pPr>
            <a:endParaRPr lang="en-US" altLang="zh-TW" dirty="0" smtClean="0"/>
          </a:p>
          <a:p>
            <a:pPr>
              <a:lnSpc>
                <a:spcPct val="90000"/>
              </a:lnSpc>
              <a:buNone/>
            </a:pPr>
            <a:r>
              <a:rPr lang="en-US" altLang="zh-TW" dirty="0" smtClean="0"/>
              <a:t>where</a:t>
            </a:r>
          </a:p>
          <a:p>
            <a:pPr>
              <a:lnSpc>
                <a:spcPct val="90000"/>
              </a:lnSpc>
              <a:buNone/>
            </a:pPr>
            <a:endParaRPr lang="en-US" altLang="zh-TW" dirty="0" smtClean="0"/>
          </a:p>
          <a:p>
            <a:pPr>
              <a:lnSpc>
                <a:spcPct val="90000"/>
              </a:lnSpc>
              <a:buNone/>
            </a:pPr>
            <a:endParaRPr lang="en-US" altLang="zh-TW" dirty="0" smtClean="0"/>
          </a:p>
          <a:p>
            <a:pPr>
              <a:lnSpc>
                <a:spcPct val="90000"/>
              </a:lnSpc>
              <a:buNone/>
            </a:pPr>
            <a:endParaRPr lang="en-US" altLang="zh-TW" dirty="0" smtClean="0"/>
          </a:p>
          <a:p>
            <a:pPr>
              <a:lnSpc>
                <a:spcPct val="90000"/>
              </a:lnSpc>
              <a:buNone/>
            </a:pPr>
            <a:endParaRPr lang="en-US" altLang="zh-TW" dirty="0" smtClean="0"/>
          </a:p>
          <a:p>
            <a:pPr>
              <a:lnSpc>
                <a:spcPct val="90000"/>
              </a:lnSpc>
            </a:pPr>
            <a:r>
              <a:rPr lang="en-US" altLang="zh-TW" dirty="0" smtClean="0"/>
              <a:t>The       is proportional to the optimum portfolio weight </a:t>
            </a:r>
            <a:r>
              <a:rPr lang="en-US" altLang="zh-TW" i="1" dirty="0" smtClean="0"/>
              <a:t>                               </a:t>
            </a:r>
            <a:r>
              <a:rPr lang="en-US" altLang="zh-TW" dirty="0" smtClean="0"/>
              <a:t>by a constant factor </a:t>
            </a:r>
            <a:r>
              <a:rPr lang="en-US" altLang="zh-TW" i="1" dirty="0" smtClean="0"/>
              <a:t>K</a:t>
            </a:r>
            <a:r>
              <a:rPr lang="en-US" altLang="zh-TW" dirty="0" smtClean="0"/>
              <a:t>.</a:t>
            </a:r>
            <a:r>
              <a:rPr lang="en-US" altLang="zh-TW" i="1" dirty="0" smtClean="0"/>
              <a:t> </a:t>
            </a:r>
            <a:endParaRPr lang="en-US" altLang="zh-TW" dirty="0" smtClean="0"/>
          </a:p>
        </p:txBody>
      </p:sp>
      <p:sp>
        <p:nvSpPr>
          <p:cNvPr id="9222" name="Rectangle 3"/>
          <p:cNvSpPr>
            <a:spLocks noChangeArrowheads="1"/>
          </p:cNvSpPr>
          <p:nvPr/>
        </p:nvSpPr>
        <p:spPr bwMode="auto">
          <a:xfrm>
            <a:off x="0" y="3009900"/>
            <a:ext cx="9144000" cy="0"/>
          </a:xfrm>
          <a:prstGeom prst="rect">
            <a:avLst/>
          </a:prstGeom>
          <a:noFill/>
          <a:ln w="9525">
            <a:noFill/>
            <a:miter lim="800000"/>
            <a:headEnd/>
            <a:tailEnd/>
          </a:ln>
        </p:spPr>
        <p:txBody>
          <a:bodyPr wrap="none" anchor="ctr">
            <a:spAutoFit/>
          </a:bodyPr>
          <a:lstStyle/>
          <a:p>
            <a:endParaRPr lang="en-US" altLang="zh-TW"/>
          </a:p>
        </p:txBody>
      </p:sp>
      <p:sp>
        <p:nvSpPr>
          <p:cNvPr id="9223" name="Rectangle 4"/>
          <p:cNvSpPr>
            <a:spLocks noChangeArrowheads="1"/>
          </p:cNvSpPr>
          <p:nvPr/>
        </p:nvSpPr>
        <p:spPr bwMode="auto">
          <a:xfrm>
            <a:off x="0" y="2919413"/>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9218" name="Object 5"/>
          <p:cNvGraphicFramePr>
            <a:graphicFrameLocks noChangeAspect="1"/>
          </p:cNvGraphicFramePr>
          <p:nvPr/>
        </p:nvGraphicFramePr>
        <p:xfrm>
          <a:off x="2123728" y="992472"/>
          <a:ext cx="4514602" cy="1644440"/>
        </p:xfrm>
        <a:graphic>
          <a:graphicData uri="http://schemas.openxmlformats.org/presentationml/2006/ole">
            <mc:AlternateContent xmlns:mc="http://schemas.openxmlformats.org/markup-compatibility/2006">
              <mc:Choice xmlns:v="urn:schemas-microsoft-com:vml" Requires="v">
                <p:oleObj spid="_x0000_s9237" name="Equation" r:id="rId4" imgW="2793960" imgH="1015920" progId="Equation.DSMT4">
                  <p:embed/>
                </p:oleObj>
              </mc:Choice>
              <mc:Fallback>
                <p:oleObj name="Equation" r:id="rId4" imgW="2793960" imgH="10159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992472"/>
                        <a:ext cx="4514602" cy="1644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9219" name="Object 7"/>
          <p:cNvGraphicFramePr>
            <a:graphicFrameLocks noChangeAspect="1"/>
          </p:cNvGraphicFramePr>
          <p:nvPr/>
        </p:nvGraphicFramePr>
        <p:xfrm>
          <a:off x="1043608" y="2871217"/>
          <a:ext cx="3455987" cy="485775"/>
        </p:xfrm>
        <a:graphic>
          <a:graphicData uri="http://schemas.openxmlformats.org/presentationml/2006/ole">
            <mc:AlternateContent xmlns:mc="http://schemas.openxmlformats.org/markup-compatibility/2006">
              <mc:Choice xmlns:v="urn:schemas-microsoft-com:vml" Requires="v">
                <p:oleObj spid="_x0000_s9238" name="Equation" r:id="rId6" imgW="1828800" imgH="253800" progId="Equation.DSMT4">
                  <p:embed/>
                </p:oleObj>
              </mc:Choice>
              <mc:Fallback>
                <p:oleObj name="Equation" r:id="rId6" imgW="1828800" imgH="25380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608" y="2871217"/>
                        <a:ext cx="3455987"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5" name="Rectangle 8"/>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9220" name="Object 9"/>
          <p:cNvGraphicFramePr>
            <a:graphicFrameLocks noChangeAspect="1"/>
          </p:cNvGraphicFramePr>
          <p:nvPr/>
        </p:nvGraphicFramePr>
        <p:xfrm>
          <a:off x="3203848" y="3503408"/>
          <a:ext cx="1656209" cy="861696"/>
        </p:xfrm>
        <a:graphic>
          <a:graphicData uri="http://schemas.openxmlformats.org/presentationml/2006/ole">
            <mc:AlternateContent xmlns:mc="http://schemas.openxmlformats.org/markup-compatibility/2006">
              <mc:Choice xmlns:v="urn:schemas-microsoft-com:vml" Requires="v">
                <p:oleObj spid="_x0000_s9239" name="Equation" r:id="rId8" imgW="888614" imgH="482391" progId="Equation.DSMT4">
                  <p:embed/>
                </p:oleObj>
              </mc:Choice>
              <mc:Fallback>
                <p:oleObj name="Equation" r:id="rId8" imgW="888614" imgH="482391"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3848" y="3503408"/>
                        <a:ext cx="1656209" cy="8616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7" name="Rectangle 11"/>
          <p:cNvSpPr>
            <a:spLocks noChangeArrowheads="1"/>
          </p:cNvSpPr>
          <p:nvPr/>
        </p:nvSpPr>
        <p:spPr bwMode="auto">
          <a:xfrm>
            <a:off x="0" y="2652713"/>
            <a:ext cx="9144000" cy="0"/>
          </a:xfrm>
          <a:prstGeom prst="rect">
            <a:avLst/>
          </a:prstGeom>
          <a:noFill/>
          <a:ln w="9525">
            <a:noFill/>
            <a:miter lim="800000"/>
            <a:headEnd/>
            <a:tailEnd/>
          </a:ln>
        </p:spPr>
        <p:txBody>
          <a:bodyPr wrap="none" anchor="ctr">
            <a:spAutoFit/>
          </a:bodyPr>
          <a:lstStyle/>
          <a:p>
            <a:endParaRPr lang="en-US" altLang="zh-TW"/>
          </a:p>
        </p:txBody>
      </p:sp>
      <p:sp>
        <p:nvSpPr>
          <p:cNvPr id="9228" name="Rectangle 13"/>
          <p:cNvSpPr>
            <a:spLocks noChangeArrowheads="1"/>
          </p:cNvSpPr>
          <p:nvPr/>
        </p:nvSpPr>
        <p:spPr bwMode="auto">
          <a:xfrm>
            <a:off x="0" y="2652713"/>
            <a:ext cx="9144000" cy="0"/>
          </a:xfrm>
          <a:prstGeom prst="rect">
            <a:avLst/>
          </a:prstGeom>
          <a:noFill/>
          <a:ln w="9525">
            <a:noFill/>
            <a:miter lim="800000"/>
            <a:headEnd/>
            <a:tailEnd/>
          </a:ln>
        </p:spPr>
        <p:txBody>
          <a:bodyPr wrap="none" anchor="ctr">
            <a:spAutoFit/>
          </a:bodyPr>
          <a:lstStyle/>
          <a:p>
            <a:endParaRPr lang="en-US" altLang="zh-TW"/>
          </a:p>
        </p:txBody>
      </p:sp>
      <p:sp>
        <p:nvSpPr>
          <p:cNvPr id="9233"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232" name="Object 16"/>
          <p:cNvGraphicFramePr>
            <a:graphicFrameLocks noChangeAspect="1"/>
          </p:cNvGraphicFramePr>
          <p:nvPr/>
        </p:nvGraphicFramePr>
        <p:xfrm>
          <a:off x="7164288" y="548680"/>
          <a:ext cx="360040" cy="392771"/>
        </p:xfrm>
        <a:graphic>
          <a:graphicData uri="http://schemas.openxmlformats.org/presentationml/2006/ole">
            <mc:AlternateContent xmlns:mc="http://schemas.openxmlformats.org/markup-compatibility/2006">
              <mc:Choice xmlns:v="urn:schemas-microsoft-com:vml" Requires="v">
                <p:oleObj spid="_x0000_s9240" name="Equation" r:id="rId10" imgW="203112" imgH="228501" progId="Equation.DSMT4">
                  <p:embed/>
                </p:oleObj>
              </mc:Choice>
              <mc:Fallback>
                <p:oleObj name="Equation" r:id="rId10" imgW="203112" imgH="228501" progId="Equation.DSMT4">
                  <p:embed/>
                  <p:pic>
                    <p:nvPicPr>
                      <p:cNvPr id="0"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64288" y="548680"/>
                        <a:ext cx="360040" cy="3927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 Box 15"/>
          <p:cNvSpPr txBox="1">
            <a:spLocks noChangeArrowheads="1"/>
          </p:cNvSpPr>
          <p:nvPr/>
        </p:nvSpPr>
        <p:spPr bwMode="auto">
          <a:xfrm>
            <a:off x="7236296" y="1506270"/>
            <a:ext cx="1296987" cy="338554"/>
          </a:xfrm>
          <a:prstGeom prst="rect">
            <a:avLst/>
          </a:prstGeom>
          <a:noFill/>
          <a:ln w="9525">
            <a:noFill/>
            <a:miter lim="800000"/>
            <a:headEnd/>
            <a:tailEnd/>
          </a:ln>
        </p:spPr>
        <p:txBody>
          <a:bodyPr>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11.6a)</a:t>
            </a:r>
            <a:endParaRPr lang="en-US" altLang="zh-TW" sz="1600" dirty="0">
              <a:solidFill>
                <a:schemeClr val="accent1"/>
              </a:solidFill>
              <a:latin typeface="Times New Roman" pitchFamily="18" charset="0"/>
              <a:cs typeface="Times New Roman" pitchFamily="18" charset="0"/>
            </a:endParaRPr>
          </a:p>
        </p:txBody>
      </p:sp>
      <p:sp>
        <p:nvSpPr>
          <p:cNvPr id="9235"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234" name="Object 18"/>
          <p:cNvGraphicFramePr>
            <a:graphicFrameLocks noChangeAspect="1"/>
          </p:cNvGraphicFramePr>
          <p:nvPr/>
        </p:nvGraphicFramePr>
        <p:xfrm>
          <a:off x="959024" y="4581128"/>
          <a:ext cx="372616" cy="372616"/>
        </p:xfrm>
        <a:graphic>
          <a:graphicData uri="http://schemas.openxmlformats.org/presentationml/2006/ole">
            <mc:AlternateContent xmlns:mc="http://schemas.openxmlformats.org/markup-compatibility/2006">
              <mc:Choice xmlns:v="urn:schemas-microsoft-com:vml" Requires="v">
                <p:oleObj spid="_x0000_s9241" name="Equation" r:id="rId12" imgW="228600" imgH="228600" progId="Equation.DSMT4">
                  <p:embed/>
                </p:oleObj>
              </mc:Choice>
              <mc:Fallback>
                <p:oleObj name="Equation" r:id="rId12" imgW="228600" imgH="228600" progId="Equation.DSMT4">
                  <p:embed/>
                  <p:pic>
                    <p:nvPicPr>
                      <p:cNvPr id="0"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9024" y="4581128"/>
                        <a:ext cx="372616" cy="3726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37"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236" name="Object 20"/>
          <p:cNvGraphicFramePr>
            <a:graphicFrameLocks noChangeAspect="1"/>
          </p:cNvGraphicFramePr>
          <p:nvPr/>
        </p:nvGraphicFramePr>
        <p:xfrm>
          <a:off x="6276189" y="4509120"/>
          <a:ext cx="1824203" cy="432048"/>
        </p:xfrm>
        <a:graphic>
          <a:graphicData uri="http://schemas.openxmlformats.org/presentationml/2006/ole">
            <mc:AlternateContent xmlns:mc="http://schemas.openxmlformats.org/markup-compatibility/2006">
              <mc:Choice xmlns:v="urn:schemas-microsoft-com:vml" Requires="v">
                <p:oleObj spid="_x0000_s9242" name="Equation" r:id="rId14" imgW="1091726" imgH="253890" progId="Equation.DSMT4">
                  <p:embed/>
                </p:oleObj>
              </mc:Choice>
              <mc:Fallback>
                <p:oleObj name="Equation" r:id="rId14" imgW="1091726" imgH="253890" progId="Equation.DSMT4">
                  <p:embed/>
                  <p:pic>
                    <p:nvPicPr>
                      <p:cNvPr id="0" name="Picture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76189" y="4509120"/>
                        <a:ext cx="1824203"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Slide Number Placeholder 1"/>
          <p:cNvSpPr txBox="1">
            <a:spLocks/>
          </p:cNvSpPr>
          <p:nvPr/>
        </p:nvSpPr>
        <p:spPr>
          <a:xfrm>
            <a:off x="76200" y="6597352"/>
            <a:ext cx="2133600" cy="365125"/>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55B355D1-2C66-42A0-BAB5-F4162F9791D2}" type="slidenum">
              <a:rPr lang="en-US" altLang="zh-TW" sz="1600" b="1" smtClean="0">
                <a:solidFill>
                  <a:schemeClr val="accent6">
                    <a:lumMod val="20000"/>
                    <a:lumOff val="80000"/>
                  </a:schemeClr>
                </a:solidFill>
              </a:rPr>
              <a:pPr/>
              <a:t>11</a:t>
            </a:fld>
            <a:endParaRPr lang="en-US" altLang="zh-TW" sz="1600" b="1" dirty="0">
              <a:solidFill>
                <a:schemeClr val="accent6">
                  <a:lumMod val="20000"/>
                  <a:lumOff val="8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8"/>
          <p:cNvSpPr>
            <a:spLocks noGrp="1" noChangeArrowheads="1"/>
          </p:cNvSpPr>
          <p:nvPr>
            <p:ph idx="1"/>
          </p:nvPr>
        </p:nvSpPr>
        <p:spPr>
          <a:xfrm>
            <a:off x="251520" y="764705"/>
            <a:ext cx="8640960" cy="5904655"/>
          </a:xfrm>
        </p:spPr>
        <p:txBody>
          <a:bodyPr>
            <a:normAutofit/>
          </a:bodyPr>
          <a:lstStyle/>
          <a:p>
            <a:pPr>
              <a:lnSpc>
                <a:spcPct val="90000"/>
              </a:lnSpc>
            </a:pPr>
            <a:r>
              <a:rPr lang="en-US" altLang="zh-TW" dirty="0" smtClean="0"/>
              <a:t>To determine the optimum weight              is first solved from the set of equations indicated in Equation (11.6). </a:t>
            </a:r>
          </a:p>
          <a:p>
            <a:pPr>
              <a:lnSpc>
                <a:spcPct val="90000"/>
              </a:lnSpc>
            </a:pPr>
            <a:r>
              <a:rPr lang="en-US" altLang="zh-TW" dirty="0" smtClean="0"/>
              <a:t>Having d so the </a:t>
            </a:r>
            <a:r>
              <a:rPr lang="en-US" altLang="zh-TW" i="1" dirty="0" smtClean="0"/>
              <a:t>Hi</a:t>
            </a:r>
            <a:r>
              <a:rPr lang="en-US" altLang="zh-TW" dirty="0" smtClean="0"/>
              <a:t> must be called to calculate </a:t>
            </a:r>
            <a:r>
              <a:rPr lang="en-US" altLang="zh-TW" i="1" dirty="0" err="1" smtClean="0"/>
              <a:t>Wi</a:t>
            </a:r>
            <a:r>
              <a:rPr lang="en-US" altLang="zh-TW" dirty="0" smtClean="0"/>
              <a:t>,</a:t>
            </a:r>
            <a:r>
              <a:rPr lang="en-US" altLang="zh-TW" i="1" dirty="0" smtClean="0"/>
              <a:t> </a:t>
            </a:r>
            <a:r>
              <a:rPr lang="en-US" altLang="zh-TW" dirty="0" smtClean="0"/>
              <a:t>as indicated in Equation (11.7).</a:t>
            </a:r>
          </a:p>
          <a:p>
            <a:pPr>
              <a:lnSpc>
                <a:spcPct val="90000"/>
              </a:lnSpc>
            </a:pPr>
            <a:endParaRPr lang="en-US" altLang="zh-TW" dirty="0" smtClean="0"/>
          </a:p>
          <a:p>
            <a:pPr>
              <a:lnSpc>
                <a:spcPct val="90000"/>
              </a:lnSpc>
            </a:pPr>
            <a:endParaRPr lang="en-US" altLang="zh-TW" dirty="0" smtClean="0"/>
          </a:p>
          <a:p>
            <a:pPr>
              <a:lnSpc>
                <a:spcPct val="90000"/>
              </a:lnSpc>
            </a:pPr>
            <a:endParaRPr lang="en-US" altLang="zh-TW" dirty="0" smtClean="0"/>
          </a:p>
          <a:p>
            <a:pPr>
              <a:lnSpc>
                <a:spcPct val="90000"/>
              </a:lnSpc>
            </a:pPr>
            <a:r>
              <a:rPr lang="en-US" altLang="zh-TW" dirty="0" smtClean="0"/>
              <a:t>If there are only three securities, then Equation (11.6a) reduces to:</a:t>
            </a:r>
            <a:endParaRPr lang="zh-TW" altLang="zh-TW" dirty="0" smtClean="0"/>
          </a:p>
          <a:p>
            <a:pPr>
              <a:lnSpc>
                <a:spcPct val="90000"/>
              </a:lnSpc>
            </a:pPr>
            <a:endParaRPr lang="en-US" altLang="zh-TW" dirty="0" smtClean="0"/>
          </a:p>
        </p:txBody>
      </p:sp>
      <p:graphicFrame>
        <p:nvGraphicFramePr>
          <p:cNvPr id="10242" name="Object 4"/>
          <p:cNvGraphicFramePr>
            <a:graphicFrameLocks noChangeAspect="1"/>
          </p:cNvGraphicFramePr>
          <p:nvPr/>
        </p:nvGraphicFramePr>
        <p:xfrm>
          <a:off x="3635896" y="1671804"/>
          <a:ext cx="1296144" cy="1109125"/>
        </p:xfrm>
        <a:graphic>
          <a:graphicData uri="http://schemas.openxmlformats.org/presentationml/2006/ole">
            <mc:AlternateContent xmlns:mc="http://schemas.openxmlformats.org/markup-compatibility/2006">
              <mc:Choice xmlns:v="urn:schemas-microsoft-com:vml" Requires="v">
                <p:oleObj spid="_x0000_s10256" name="Equation" r:id="rId4" imgW="723586" imgH="622030" progId="Equation.DSMT4">
                  <p:embed/>
                </p:oleObj>
              </mc:Choice>
              <mc:Fallback>
                <p:oleObj name="Equation" r:id="rId4" imgW="723586" imgH="62203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1671804"/>
                        <a:ext cx="1296144" cy="110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6"/>
          <p:cNvGraphicFramePr>
            <a:graphicFrameLocks noChangeAspect="1"/>
          </p:cNvGraphicFramePr>
          <p:nvPr/>
        </p:nvGraphicFramePr>
        <p:xfrm>
          <a:off x="2843808" y="3068961"/>
          <a:ext cx="3168030" cy="1246612"/>
        </p:xfrm>
        <a:graphic>
          <a:graphicData uri="http://schemas.openxmlformats.org/presentationml/2006/ole">
            <mc:AlternateContent xmlns:mc="http://schemas.openxmlformats.org/markup-compatibility/2006">
              <mc:Choice xmlns:v="urn:schemas-microsoft-com:vml" Requires="v">
                <p:oleObj spid="_x0000_s10257" name="Equation" r:id="rId6" imgW="2006280" imgH="787320" progId="Equation.DSMT4">
                  <p:embed/>
                </p:oleObj>
              </mc:Choice>
              <mc:Fallback>
                <p:oleObj name="Equation" r:id="rId6" imgW="2006280" imgH="78732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808" y="3068961"/>
                        <a:ext cx="3168030" cy="1246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55" name="Object 15"/>
          <p:cNvGraphicFramePr>
            <a:graphicFrameLocks noChangeAspect="1"/>
          </p:cNvGraphicFramePr>
          <p:nvPr/>
        </p:nvGraphicFramePr>
        <p:xfrm>
          <a:off x="4071044" y="764705"/>
          <a:ext cx="788988" cy="392113"/>
        </p:xfrm>
        <a:graphic>
          <a:graphicData uri="http://schemas.openxmlformats.org/presentationml/2006/ole">
            <mc:AlternateContent xmlns:mc="http://schemas.openxmlformats.org/markup-compatibility/2006">
              <mc:Choice xmlns:v="urn:schemas-microsoft-com:vml" Requires="v">
                <p:oleObj spid="_x0000_s10258" name="Equation" r:id="rId8" imgW="444240" imgH="228600" progId="Equation.DSMT4">
                  <p:embed/>
                </p:oleObj>
              </mc:Choice>
              <mc:Fallback>
                <p:oleObj name="Equation" r:id="rId8" imgW="444240" imgH="228600" progId="Equation.DSMT4">
                  <p:embed/>
                  <p:pic>
                    <p:nvPicPr>
                      <p:cNvPr id="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71044" y="764705"/>
                        <a:ext cx="788988" cy="392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 Box 15"/>
          <p:cNvSpPr txBox="1">
            <a:spLocks noChangeArrowheads="1"/>
          </p:cNvSpPr>
          <p:nvPr/>
        </p:nvSpPr>
        <p:spPr bwMode="auto">
          <a:xfrm>
            <a:off x="6803405" y="2132857"/>
            <a:ext cx="1296987" cy="338554"/>
          </a:xfrm>
          <a:prstGeom prst="rect">
            <a:avLst/>
          </a:prstGeom>
          <a:noFill/>
          <a:ln w="9525">
            <a:noFill/>
            <a:miter lim="800000"/>
            <a:headEnd/>
            <a:tailEnd/>
          </a:ln>
        </p:spPr>
        <p:txBody>
          <a:bodyPr>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11.7)</a:t>
            </a:r>
            <a:endParaRPr lang="en-US" altLang="zh-TW" sz="1600" dirty="0">
              <a:solidFill>
                <a:schemeClr val="accent1"/>
              </a:solidFill>
              <a:latin typeface="Times New Roman" pitchFamily="18" charset="0"/>
              <a:cs typeface="Times New Roman" pitchFamily="18" charset="0"/>
            </a:endParaRPr>
          </a:p>
        </p:txBody>
      </p:sp>
      <p:sp>
        <p:nvSpPr>
          <p:cNvPr id="19" name="Text Box 15"/>
          <p:cNvSpPr txBox="1">
            <a:spLocks noChangeArrowheads="1"/>
          </p:cNvSpPr>
          <p:nvPr/>
        </p:nvSpPr>
        <p:spPr bwMode="auto">
          <a:xfrm>
            <a:off x="6804248" y="3573017"/>
            <a:ext cx="1296987" cy="338554"/>
          </a:xfrm>
          <a:prstGeom prst="rect">
            <a:avLst/>
          </a:prstGeom>
          <a:noFill/>
          <a:ln w="9525">
            <a:noFill/>
            <a:miter lim="800000"/>
            <a:headEnd/>
            <a:tailEnd/>
          </a:ln>
        </p:spPr>
        <p:txBody>
          <a:bodyPr>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11.6b)</a:t>
            </a:r>
            <a:endParaRPr lang="en-US" altLang="zh-TW" sz="1600" dirty="0">
              <a:solidFill>
                <a:schemeClr val="accent1"/>
              </a:solidFill>
              <a:latin typeface="Times New Roman" pitchFamily="18" charset="0"/>
              <a:cs typeface="Times New Roman" pitchFamily="18" charset="0"/>
            </a:endParaRPr>
          </a:p>
        </p:txBody>
      </p:sp>
      <p:sp>
        <p:nvSpPr>
          <p:cNvPr id="8" name="Slide Number Placeholder 1"/>
          <p:cNvSpPr txBox="1">
            <a:spLocks/>
          </p:cNvSpPr>
          <p:nvPr/>
        </p:nvSpPr>
        <p:spPr>
          <a:xfrm>
            <a:off x="76200" y="6597352"/>
            <a:ext cx="2133600" cy="365125"/>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55B355D1-2C66-42A0-BAB5-F4162F9791D2}" type="slidenum">
              <a:rPr lang="en-US" altLang="zh-TW" sz="1600" b="1" smtClean="0">
                <a:solidFill>
                  <a:schemeClr val="accent6">
                    <a:lumMod val="20000"/>
                    <a:lumOff val="80000"/>
                  </a:schemeClr>
                </a:solidFill>
              </a:rPr>
              <a:pPr/>
              <a:t>12</a:t>
            </a:fld>
            <a:endParaRPr lang="en-US" altLang="zh-TW" sz="1600" b="1" dirty="0">
              <a:solidFill>
                <a:schemeClr val="accent6">
                  <a:lumMod val="20000"/>
                  <a:lumOff val="8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a:xfrm>
            <a:off x="457200" y="457200"/>
            <a:ext cx="8362950" cy="595313"/>
          </a:xfrm>
        </p:spPr>
        <p:txBody>
          <a:bodyPr/>
          <a:lstStyle/>
          <a:p>
            <a:pPr eaLnBrk="1" hangingPunct="1"/>
            <a:r>
              <a:rPr lang="en-US" altLang="zh-TW" sz="3200" b="0" dirty="0" smtClean="0"/>
              <a:t>Sample Problem 11.1</a:t>
            </a:r>
          </a:p>
        </p:txBody>
      </p:sp>
      <p:sp>
        <p:nvSpPr>
          <p:cNvPr id="11270" name="Rectangle 3"/>
          <p:cNvSpPr>
            <a:spLocks noGrp="1" noChangeArrowheads="1"/>
          </p:cNvSpPr>
          <p:nvPr>
            <p:ph idx="1"/>
          </p:nvPr>
        </p:nvSpPr>
        <p:spPr>
          <a:xfrm>
            <a:off x="179388" y="1052513"/>
            <a:ext cx="8713787" cy="5545137"/>
          </a:xfrm>
        </p:spPr>
        <p:txBody>
          <a:bodyPr/>
          <a:lstStyle/>
          <a:p>
            <a:pPr eaLnBrk="1" hangingPunct="1">
              <a:buFont typeface="Wingdings" pitchFamily="2" charset="2"/>
              <a:buNone/>
            </a:pPr>
            <a:r>
              <a:rPr lang="en-US" altLang="zh-TW" sz="2000" dirty="0" smtClean="0"/>
              <a:t>Let </a:t>
            </a:r>
          </a:p>
          <a:p>
            <a:pPr eaLnBrk="1" hangingPunct="1">
              <a:buFont typeface="Wingdings" pitchFamily="2" charset="2"/>
              <a:buNone/>
            </a:pPr>
            <a:endParaRPr lang="en-US" altLang="zh-TW" sz="2000" dirty="0" smtClean="0"/>
          </a:p>
          <a:p>
            <a:pPr eaLnBrk="1" hangingPunct="1">
              <a:buFont typeface="Wingdings" pitchFamily="2" charset="2"/>
              <a:buNone/>
            </a:pPr>
            <a:endParaRPr lang="en-US" altLang="zh-TW" sz="2000" dirty="0" smtClean="0"/>
          </a:p>
          <a:p>
            <a:pPr eaLnBrk="1" hangingPunct="1">
              <a:buFont typeface="Wingdings" pitchFamily="2" charset="2"/>
              <a:buNone/>
            </a:pPr>
            <a:endParaRPr lang="en-US" altLang="zh-TW" sz="2000" dirty="0" smtClean="0"/>
          </a:p>
          <a:p>
            <a:pPr eaLnBrk="1" hangingPunct="1">
              <a:buFont typeface="Wingdings" pitchFamily="2" charset="2"/>
              <a:buNone/>
            </a:pPr>
            <a:r>
              <a:rPr lang="en-US" altLang="zh-TW" sz="2000" dirty="0" smtClean="0"/>
              <a:t>Substituting this information into Equation (l1.6b):</a:t>
            </a:r>
          </a:p>
          <a:p>
            <a:pPr eaLnBrk="1" hangingPunct="1">
              <a:buFont typeface="Wingdings" pitchFamily="2" charset="2"/>
              <a:buNone/>
            </a:pPr>
            <a:endParaRPr lang="en-US" altLang="zh-TW" sz="2000" dirty="0" smtClean="0"/>
          </a:p>
          <a:p>
            <a:pPr eaLnBrk="1" hangingPunct="1">
              <a:buFont typeface="Wingdings" pitchFamily="2" charset="2"/>
              <a:buNone/>
            </a:pPr>
            <a:endParaRPr lang="en-US" altLang="zh-TW" sz="2000" dirty="0" smtClean="0"/>
          </a:p>
          <a:p>
            <a:pPr eaLnBrk="1" hangingPunct="1">
              <a:buFont typeface="Wingdings" pitchFamily="2" charset="2"/>
              <a:buNone/>
            </a:pPr>
            <a:endParaRPr lang="en-US" altLang="zh-TW" dirty="0" smtClean="0"/>
          </a:p>
          <a:p>
            <a:pPr eaLnBrk="1" hangingPunct="1">
              <a:buFont typeface="Wingdings" pitchFamily="2" charset="2"/>
              <a:buNone/>
            </a:pPr>
            <a:endParaRPr lang="en-US" altLang="zh-TW" sz="2000" dirty="0" smtClean="0"/>
          </a:p>
          <a:p>
            <a:pPr eaLnBrk="1" hangingPunct="1">
              <a:buFont typeface="Wingdings" pitchFamily="2" charset="2"/>
              <a:buNone/>
            </a:pPr>
            <a:r>
              <a:rPr lang="en-US" altLang="zh-TW" sz="2000" dirty="0" smtClean="0"/>
              <a:t>Simplifying:</a:t>
            </a:r>
            <a:endParaRPr lang="en-US" altLang="zh-TW" sz="2000" b="1" dirty="0" smtClean="0"/>
          </a:p>
          <a:p>
            <a:pPr eaLnBrk="1" hangingPunct="1">
              <a:buFont typeface="Wingdings" pitchFamily="2" charset="2"/>
              <a:buNone/>
            </a:pPr>
            <a:endParaRPr lang="en-US" altLang="zh-TW" sz="2000" b="1" dirty="0" smtClean="0"/>
          </a:p>
          <a:p>
            <a:pPr eaLnBrk="1" hangingPunct="1">
              <a:buFont typeface="Wingdings" pitchFamily="2" charset="2"/>
              <a:buNone/>
            </a:pPr>
            <a:endParaRPr lang="en-US" altLang="zh-TW" sz="2000" b="1" dirty="0" smtClean="0"/>
          </a:p>
          <a:p>
            <a:pPr eaLnBrk="1" hangingPunct="1">
              <a:buFont typeface="Wingdings" pitchFamily="2" charset="2"/>
              <a:buNone/>
            </a:pPr>
            <a:endParaRPr lang="en-US" altLang="zh-TW" sz="2000" b="1" dirty="0" smtClean="0"/>
          </a:p>
        </p:txBody>
      </p:sp>
      <p:sp>
        <p:nvSpPr>
          <p:cNvPr id="1127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1266" name="Object 4"/>
          <p:cNvGraphicFramePr>
            <a:graphicFrameLocks noChangeAspect="1"/>
          </p:cNvGraphicFramePr>
          <p:nvPr/>
        </p:nvGraphicFramePr>
        <p:xfrm>
          <a:off x="972195" y="1206004"/>
          <a:ext cx="2879725" cy="1358900"/>
        </p:xfrm>
        <a:graphic>
          <a:graphicData uri="http://schemas.openxmlformats.org/presentationml/2006/ole">
            <mc:AlternateContent xmlns:mc="http://schemas.openxmlformats.org/markup-compatibility/2006">
              <mc:Choice xmlns:v="urn:schemas-microsoft-com:vml" Requires="v">
                <p:oleObj spid="_x0000_s11269" name="Equation" r:id="rId4" imgW="2019300" imgH="952500" progId="Equation.DSMT4">
                  <p:embed/>
                </p:oleObj>
              </mc:Choice>
              <mc:Fallback>
                <p:oleObj name="Equation" r:id="rId4" imgW="2019300" imgH="9525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195" y="1206004"/>
                        <a:ext cx="2879725" cy="1358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2" name="Rectangle 7"/>
          <p:cNvSpPr>
            <a:spLocks noChangeArrowheads="1"/>
          </p:cNvSpPr>
          <p:nvPr/>
        </p:nvSpPr>
        <p:spPr bwMode="auto">
          <a:xfrm>
            <a:off x="0" y="304800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1267" name="Object 6"/>
          <p:cNvGraphicFramePr>
            <a:graphicFrameLocks noChangeAspect="1"/>
          </p:cNvGraphicFramePr>
          <p:nvPr/>
        </p:nvGraphicFramePr>
        <p:xfrm>
          <a:off x="611560" y="3068960"/>
          <a:ext cx="4679776" cy="1199686"/>
        </p:xfrm>
        <a:graphic>
          <a:graphicData uri="http://schemas.openxmlformats.org/presentationml/2006/ole">
            <mc:AlternateContent xmlns:mc="http://schemas.openxmlformats.org/markup-compatibility/2006">
              <mc:Choice xmlns:v="urn:schemas-microsoft-com:vml" Requires="v">
                <p:oleObj spid="_x0000_s11270" name="Equation" r:id="rId6" imgW="2971800" imgH="762000" progId="Equation.DSMT4">
                  <p:embed/>
                </p:oleObj>
              </mc:Choice>
              <mc:Fallback>
                <p:oleObj name="Equation" r:id="rId6" imgW="2971800" imgH="7620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3068960"/>
                        <a:ext cx="4679776" cy="11996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3" name="Rectangle 9"/>
          <p:cNvSpPr>
            <a:spLocks noChangeArrowheads="1"/>
          </p:cNvSpPr>
          <p:nvPr/>
        </p:nvSpPr>
        <p:spPr bwMode="auto">
          <a:xfrm>
            <a:off x="0" y="308610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1268" name="Object 8"/>
          <p:cNvGraphicFramePr>
            <a:graphicFrameLocks noChangeAspect="1"/>
          </p:cNvGraphicFramePr>
          <p:nvPr/>
        </p:nvGraphicFramePr>
        <p:xfrm>
          <a:off x="1259632" y="4941168"/>
          <a:ext cx="2952949" cy="1131764"/>
        </p:xfrm>
        <a:graphic>
          <a:graphicData uri="http://schemas.openxmlformats.org/presentationml/2006/ole">
            <mc:AlternateContent xmlns:mc="http://schemas.openxmlformats.org/markup-compatibility/2006">
              <mc:Choice xmlns:v="urn:schemas-microsoft-com:vml" Requires="v">
                <p:oleObj spid="_x0000_s11271" name="Equation" r:id="rId8" imgW="1790700" imgH="685800" progId="Equation.DSMT4">
                  <p:embed/>
                </p:oleObj>
              </mc:Choice>
              <mc:Fallback>
                <p:oleObj name="Equation" r:id="rId8" imgW="1790700" imgH="68580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9632" y="4941168"/>
                        <a:ext cx="2952949" cy="11317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15"/>
          <p:cNvSpPr txBox="1">
            <a:spLocks noChangeArrowheads="1"/>
          </p:cNvSpPr>
          <p:nvPr/>
        </p:nvSpPr>
        <p:spPr bwMode="auto">
          <a:xfrm>
            <a:off x="6444208" y="5373216"/>
            <a:ext cx="1296987" cy="338554"/>
          </a:xfrm>
          <a:prstGeom prst="rect">
            <a:avLst/>
          </a:prstGeom>
          <a:noFill/>
          <a:ln w="9525">
            <a:noFill/>
            <a:miter lim="800000"/>
            <a:headEnd/>
            <a:tailEnd/>
          </a:ln>
        </p:spPr>
        <p:txBody>
          <a:bodyPr>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11.6c)</a:t>
            </a:r>
            <a:endParaRPr lang="en-US" altLang="zh-TW" sz="1600" dirty="0">
              <a:solidFill>
                <a:schemeClr val="accent1"/>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55B355D1-2C66-42A0-BAB5-F4162F9791D2}" type="slidenum">
              <a:rPr lang="en-US" altLang="zh-TW" sz="1600" b="1">
                <a:solidFill>
                  <a:schemeClr val="accent6">
                    <a:lumMod val="20000"/>
                    <a:lumOff val="80000"/>
                  </a:schemeClr>
                </a:solidFill>
              </a:rPr>
              <a:pPr/>
              <a:t>13</a:t>
            </a:fld>
            <a:endParaRPr lang="en-US" altLang="zh-TW" sz="1600" b="1">
              <a:solidFill>
                <a:schemeClr val="accent6">
                  <a:lumMod val="20000"/>
                  <a:lumOff val="8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2" name="Object 8"/>
          <p:cNvGraphicFramePr>
            <a:graphicFrameLocks noGrp="1" noChangeAspect="1"/>
          </p:cNvGraphicFramePr>
          <p:nvPr>
            <p:ph idx="1"/>
          </p:nvPr>
        </p:nvGraphicFramePr>
        <p:xfrm>
          <a:off x="4788024" y="2996952"/>
          <a:ext cx="4104456" cy="2511468"/>
        </p:xfrm>
        <a:graphic>
          <a:graphicData uri="http://schemas.openxmlformats.org/presentationml/2006/ole">
            <mc:AlternateContent xmlns:mc="http://schemas.openxmlformats.org/markup-compatibility/2006">
              <mc:Choice xmlns:v="urn:schemas-microsoft-com:vml" Requires="v">
                <p:oleObj spid="_x0000_s12293" name="Equation" r:id="rId4" imgW="3632200" imgH="2222500" progId="Equation.DSMT4">
                  <p:embed/>
                </p:oleObj>
              </mc:Choice>
              <mc:Fallback>
                <p:oleObj name="Equation" r:id="rId4" imgW="3632200" imgH="22225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2996952"/>
                        <a:ext cx="4104456" cy="25114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4" name="Rectangle 3"/>
          <p:cNvSpPr>
            <a:spLocks noGrp="1" noChangeArrowheads="1"/>
          </p:cNvSpPr>
          <p:nvPr>
            <p:ph type="body" sz="half" idx="4294967295"/>
          </p:nvPr>
        </p:nvSpPr>
        <p:spPr>
          <a:xfrm>
            <a:off x="179512" y="476672"/>
            <a:ext cx="8784976" cy="5904656"/>
          </a:xfrm>
        </p:spPr>
        <p:txBody>
          <a:bodyPr>
            <a:normAutofit/>
          </a:bodyPr>
          <a:lstStyle/>
          <a:p>
            <a:pPr eaLnBrk="1" hangingPunct="1">
              <a:lnSpc>
                <a:spcPct val="130000"/>
              </a:lnSpc>
              <a:spcBef>
                <a:spcPct val="25000"/>
              </a:spcBef>
              <a:buFont typeface="Wingdings" pitchFamily="2" charset="2"/>
              <a:buNone/>
            </a:pPr>
            <a:r>
              <a:rPr lang="en-US" altLang="zh-TW" sz="2000" dirty="0" smtClean="0"/>
              <a:t>Using Cramer’s rule, </a:t>
            </a:r>
            <a:r>
              <a:rPr lang="en-US" altLang="zh-TW" sz="2000" i="1" dirty="0" smtClean="0"/>
              <a:t>H</a:t>
            </a:r>
            <a:r>
              <a:rPr lang="en-US" altLang="zh-TW" sz="2000" baseline="-25000" dirty="0" smtClean="0"/>
              <a:t>1</a:t>
            </a:r>
            <a:r>
              <a:rPr lang="en-US" altLang="zh-TW" sz="2000" i="1" dirty="0" smtClean="0"/>
              <a:t>, H</a:t>
            </a:r>
            <a:r>
              <a:rPr lang="en-US" altLang="zh-TW" sz="2000" baseline="-25000" dirty="0" smtClean="0"/>
              <a:t>2</a:t>
            </a:r>
            <a:r>
              <a:rPr lang="en-US" altLang="zh-TW" sz="2000" i="1" dirty="0" smtClean="0"/>
              <a:t>, H</a:t>
            </a:r>
            <a:r>
              <a:rPr lang="en-US" altLang="zh-TW" sz="2000" baseline="-25000" dirty="0" smtClean="0"/>
              <a:t>3</a:t>
            </a:r>
            <a:r>
              <a:rPr lang="en-US" altLang="zh-TW" sz="2000" i="1" dirty="0" smtClean="0"/>
              <a:t> </a:t>
            </a:r>
            <a:r>
              <a:rPr lang="en-US" altLang="zh-TW" sz="2000" dirty="0" smtClean="0"/>
              <a:t>and  can be solved for as follows:</a:t>
            </a:r>
          </a:p>
        </p:txBody>
      </p:sp>
      <p:graphicFrame>
        <p:nvGraphicFramePr>
          <p:cNvPr id="12290" name="Object 5"/>
          <p:cNvGraphicFramePr>
            <a:graphicFrameLocks noChangeAspect="1"/>
          </p:cNvGraphicFramePr>
          <p:nvPr/>
        </p:nvGraphicFramePr>
        <p:xfrm>
          <a:off x="323528" y="980728"/>
          <a:ext cx="4643438" cy="2598737"/>
        </p:xfrm>
        <a:graphic>
          <a:graphicData uri="http://schemas.openxmlformats.org/presentationml/2006/ole">
            <mc:AlternateContent xmlns:mc="http://schemas.openxmlformats.org/markup-compatibility/2006">
              <mc:Choice xmlns:v="urn:schemas-microsoft-com:vml" Requires="v">
                <p:oleObj spid="_x0000_s12294" name="Equation" r:id="rId6" imgW="4064000" imgH="2273300" progId="Equation.DSMT4">
                  <p:embed/>
                </p:oleObj>
              </mc:Choice>
              <mc:Fallback>
                <p:oleObj name="Equation" r:id="rId6" imgW="4064000" imgH="22733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980728"/>
                        <a:ext cx="4643438" cy="2598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1" name="Object 4"/>
          <p:cNvGraphicFramePr>
            <a:graphicFrameLocks noChangeAspect="1"/>
          </p:cNvGraphicFramePr>
          <p:nvPr/>
        </p:nvGraphicFramePr>
        <p:xfrm>
          <a:off x="323528" y="3717032"/>
          <a:ext cx="4392612" cy="2638425"/>
        </p:xfrm>
        <a:graphic>
          <a:graphicData uri="http://schemas.openxmlformats.org/presentationml/2006/ole">
            <mc:AlternateContent xmlns:mc="http://schemas.openxmlformats.org/markup-compatibility/2006">
              <mc:Choice xmlns:v="urn:schemas-microsoft-com:vml" Requires="v">
                <p:oleObj spid="_x0000_s12295" name="Equation" r:id="rId8" imgW="3695700" imgH="2222500" progId="Equation.DSMT4">
                  <p:embed/>
                </p:oleObj>
              </mc:Choice>
              <mc:Fallback>
                <p:oleObj name="Equation" r:id="rId8" imgW="3695700" imgH="22225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528" y="3717032"/>
                        <a:ext cx="4392612" cy="2638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5" name="Rectangle 6"/>
          <p:cNvSpPr>
            <a:spLocks noChangeArrowheads="1"/>
          </p:cNvSpPr>
          <p:nvPr/>
        </p:nvSpPr>
        <p:spPr bwMode="auto">
          <a:xfrm>
            <a:off x="0" y="1196975"/>
            <a:ext cx="9144000" cy="0"/>
          </a:xfrm>
          <a:prstGeom prst="rect">
            <a:avLst/>
          </a:prstGeom>
          <a:noFill/>
          <a:ln w="9525">
            <a:noFill/>
            <a:miter lim="800000"/>
            <a:headEnd/>
            <a:tailEnd/>
          </a:ln>
        </p:spPr>
        <p:txBody>
          <a:bodyPr wrap="none" anchor="ctr">
            <a:spAutoFit/>
          </a:bodyPr>
          <a:lstStyle/>
          <a:p>
            <a:endParaRPr lang="en-US" altLang="zh-TW"/>
          </a:p>
        </p:txBody>
      </p:sp>
      <p:sp>
        <p:nvSpPr>
          <p:cNvPr id="12296" name="Rectangle 7"/>
          <p:cNvSpPr>
            <a:spLocks noChangeArrowheads="1"/>
          </p:cNvSpPr>
          <p:nvPr/>
        </p:nvSpPr>
        <p:spPr bwMode="auto">
          <a:xfrm>
            <a:off x="2987675" y="1951038"/>
            <a:ext cx="184150" cy="366712"/>
          </a:xfrm>
          <a:prstGeom prst="rect">
            <a:avLst/>
          </a:prstGeom>
          <a:noFill/>
          <a:ln w="9525">
            <a:noFill/>
            <a:miter lim="800000"/>
            <a:headEnd/>
            <a:tailEnd/>
          </a:ln>
        </p:spPr>
        <p:txBody>
          <a:bodyPr wrap="none" anchor="ctr">
            <a:spAutoFit/>
          </a:bodyPr>
          <a:lstStyle/>
          <a:p>
            <a:endParaRPr lang="en-US" altLang="zh-TW"/>
          </a:p>
        </p:txBody>
      </p:sp>
      <p:sp>
        <p:nvSpPr>
          <p:cNvPr id="8" name="Slide Number Placeholder 1"/>
          <p:cNvSpPr txBox="1">
            <a:spLocks/>
          </p:cNvSpPr>
          <p:nvPr/>
        </p:nvSpPr>
        <p:spPr>
          <a:xfrm>
            <a:off x="76200" y="6597352"/>
            <a:ext cx="2133600" cy="365125"/>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55B355D1-2C66-42A0-BAB5-F4162F9791D2}" type="slidenum">
              <a:rPr lang="en-US" altLang="zh-TW" sz="1600" b="1" smtClean="0">
                <a:solidFill>
                  <a:schemeClr val="accent6">
                    <a:lumMod val="20000"/>
                    <a:lumOff val="80000"/>
                  </a:schemeClr>
                </a:solidFill>
              </a:rPr>
              <a:pPr/>
              <a:t>14</a:t>
            </a:fld>
            <a:endParaRPr lang="en-US" altLang="zh-TW" sz="1600" b="1" dirty="0">
              <a:solidFill>
                <a:schemeClr val="accent6">
                  <a:lumMod val="20000"/>
                  <a:lumOff val="8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a:xfrm>
            <a:off x="323528" y="548680"/>
            <a:ext cx="8496944" cy="5760639"/>
          </a:xfrm>
        </p:spPr>
        <p:txBody>
          <a:bodyPr/>
          <a:lstStyle/>
          <a:p>
            <a:pPr>
              <a:lnSpc>
                <a:spcPct val="130000"/>
              </a:lnSpc>
            </a:pPr>
            <a:r>
              <a:rPr lang="en-US" altLang="zh-TW" sz="2000" dirty="0" smtClean="0"/>
              <a:t>Using Equation (11.7), </a:t>
            </a:r>
            <a:r>
              <a:rPr lang="en-US" altLang="zh-TW" sz="2000" i="1" dirty="0" smtClean="0"/>
              <a:t>W</a:t>
            </a:r>
            <a:r>
              <a:rPr lang="en-US" altLang="zh-TW" sz="2000" baseline="-25000" dirty="0" smtClean="0"/>
              <a:t>1</a:t>
            </a:r>
            <a:r>
              <a:rPr lang="en-US" altLang="zh-TW" sz="2000" i="1" dirty="0" smtClean="0"/>
              <a:t>, W</a:t>
            </a:r>
            <a:r>
              <a:rPr lang="en-US" altLang="zh-TW" sz="2000" baseline="-25000" dirty="0" smtClean="0"/>
              <a:t>2</a:t>
            </a:r>
            <a:r>
              <a:rPr lang="en-US" altLang="zh-TW" sz="2000" i="1" dirty="0" smtClean="0"/>
              <a:t>, W</a:t>
            </a:r>
            <a:r>
              <a:rPr lang="en-US" altLang="zh-TW" sz="2000" baseline="-25000" dirty="0" smtClean="0"/>
              <a:t>3</a:t>
            </a:r>
            <a:r>
              <a:rPr lang="en-US" altLang="zh-TW" sz="2000" dirty="0" smtClean="0"/>
              <a:t> are obtained:</a:t>
            </a:r>
          </a:p>
        </p:txBody>
      </p:sp>
      <p:sp>
        <p:nvSpPr>
          <p:cNvPr id="13317" name="Rectangle 5"/>
          <p:cNvSpPr>
            <a:spLocks noChangeArrowheads="1"/>
          </p:cNvSpPr>
          <p:nvPr/>
        </p:nvSpPr>
        <p:spPr bwMode="auto">
          <a:xfrm>
            <a:off x="0" y="2319338"/>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3314" name="Object 6"/>
          <p:cNvGraphicFramePr>
            <a:graphicFrameLocks noChangeAspect="1"/>
          </p:cNvGraphicFramePr>
          <p:nvPr/>
        </p:nvGraphicFramePr>
        <p:xfrm>
          <a:off x="2411760" y="1268760"/>
          <a:ext cx="4104456" cy="3842470"/>
        </p:xfrm>
        <a:graphic>
          <a:graphicData uri="http://schemas.openxmlformats.org/presentationml/2006/ole">
            <mc:AlternateContent xmlns:mc="http://schemas.openxmlformats.org/markup-compatibility/2006">
              <mc:Choice xmlns:v="urn:schemas-microsoft-com:vml" Requires="v">
                <p:oleObj spid="_x0000_s13315" name="Equation" r:id="rId4" imgW="2514600" imgH="2565400" progId="Equation.DSMT4">
                  <p:embed/>
                </p:oleObj>
              </mc:Choice>
              <mc:Fallback>
                <p:oleObj name="Equation" r:id="rId4" imgW="2514600" imgH="25654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1268760"/>
                        <a:ext cx="4104456" cy="38424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1"/>
          <p:cNvSpPr txBox="1">
            <a:spLocks/>
          </p:cNvSpPr>
          <p:nvPr/>
        </p:nvSpPr>
        <p:spPr>
          <a:xfrm>
            <a:off x="76200" y="6597352"/>
            <a:ext cx="2133600" cy="365125"/>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55B355D1-2C66-42A0-BAB5-F4162F9791D2}" type="slidenum">
              <a:rPr lang="en-US" altLang="zh-TW" sz="1600" b="1" smtClean="0">
                <a:solidFill>
                  <a:schemeClr val="accent6">
                    <a:lumMod val="20000"/>
                    <a:lumOff val="80000"/>
                  </a:schemeClr>
                </a:solidFill>
              </a:rPr>
              <a:pPr/>
              <a:t>15</a:t>
            </a:fld>
            <a:endParaRPr lang="en-US" altLang="zh-TW" sz="1600" b="1" dirty="0">
              <a:solidFill>
                <a:schemeClr val="accent6">
                  <a:lumMod val="20000"/>
                  <a:lumOff val="8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3"/>
          <p:cNvSpPr>
            <a:spLocks noGrp="1" noChangeArrowheads="1"/>
          </p:cNvSpPr>
          <p:nvPr>
            <p:ph idx="1"/>
          </p:nvPr>
        </p:nvSpPr>
        <p:spPr>
          <a:xfrm>
            <a:off x="323528" y="548680"/>
            <a:ext cx="8515672" cy="5832647"/>
          </a:xfrm>
        </p:spPr>
        <p:txBody>
          <a:bodyPr/>
          <a:lstStyle/>
          <a:p>
            <a:r>
              <a:rPr lang="en-US" altLang="zh-TW" dirty="0" smtClean="0"/>
              <a:t>Here                  </a:t>
            </a:r>
            <a:r>
              <a:rPr lang="en-US" altLang="zh-TW" sz="2000" dirty="0" smtClean="0"/>
              <a:t>can be calculated by employing these weights:</a:t>
            </a:r>
          </a:p>
        </p:txBody>
      </p:sp>
      <p:sp>
        <p:nvSpPr>
          <p:cNvPr id="14343" name="Rectangle 5"/>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4338" name="Object 4"/>
          <p:cNvGraphicFramePr>
            <a:graphicFrameLocks noChangeAspect="1"/>
          </p:cNvGraphicFramePr>
          <p:nvPr/>
        </p:nvGraphicFramePr>
        <p:xfrm>
          <a:off x="1115616" y="575916"/>
          <a:ext cx="1081087" cy="404812"/>
        </p:xfrm>
        <a:graphic>
          <a:graphicData uri="http://schemas.openxmlformats.org/presentationml/2006/ole">
            <mc:AlternateContent xmlns:mc="http://schemas.openxmlformats.org/markup-compatibility/2006">
              <mc:Choice xmlns:v="urn:schemas-microsoft-com:vml" Requires="v">
                <p:oleObj spid="_x0000_s14341" name="Equation" r:id="rId4" imgW="685800" imgH="254000" progId="Equation.DSMT4">
                  <p:embed/>
                </p:oleObj>
              </mc:Choice>
              <mc:Fallback>
                <p:oleObj name="Equation" r:id="rId4" imgW="685800" imgH="2540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575916"/>
                        <a:ext cx="1081087"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4" name="Rectangle 7"/>
          <p:cNvSpPr>
            <a:spLocks noChangeArrowheads="1"/>
          </p:cNvSpPr>
          <p:nvPr/>
        </p:nvSpPr>
        <p:spPr bwMode="auto">
          <a:xfrm>
            <a:off x="0" y="308610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4339" name="Object 6"/>
          <p:cNvGraphicFramePr>
            <a:graphicFrameLocks noChangeAspect="1"/>
          </p:cNvGraphicFramePr>
          <p:nvPr/>
        </p:nvGraphicFramePr>
        <p:xfrm>
          <a:off x="1259632" y="1124744"/>
          <a:ext cx="5616575" cy="1263650"/>
        </p:xfrm>
        <a:graphic>
          <a:graphicData uri="http://schemas.openxmlformats.org/presentationml/2006/ole">
            <mc:AlternateContent xmlns:mc="http://schemas.openxmlformats.org/markup-compatibility/2006">
              <mc:Choice xmlns:v="urn:schemas-microsoft-com:vml" Requires="v">
                <p:oleObj spid="_x0000_s14342" name="Equation" r:id="rId6" imgW="3048000" imgH="685800" progId="Equation.DSMT4">
                  <p:embed/>
                </p:oleObj>
              </mc:Choice>
              <mc:Fallback>
                <p:oleObj name="Equation" r:id="rId6" imgW="3048000" imgH="6858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9632" y="1124744"/>
                        <a:ext cx="5616575" cy="1263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5" name="Rectangle 9"/>
          <p:cNvSpPr>
            <a:spLocks noChangeArrowheads="1"/>
          </p:cNvSpPr>
          <p:nvPr/>
        </p:nvSpPr>
        <p:spPr bwMode="auto">
          <a:xfrm>
            <a:off x="0" y="245745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4340" name="Object 8"/>
          <p:cNvGraphicFramePr>
            <a:graphicFrameLocks noChangeAspect="1"/>
          </p:cNvGraphicFramePr>
          <p:nvPr/>
        </p:nvGraphicFramePr>
        <p:xfrm>
          <a:off x="1259632" y="2636912"/>
          <a:ext cx="5779889" cy="3456384"/>
        </p:xfrm>
        <a:graphic>
          <a:graphicData uri="http://schemas.openxmlformats.org/presentationml/2006/ole">
            <mc:AlternateContent xmlns:mc="http://schemas.openxmlformats.org/markup-compatibility/2006">
              <mc:Choice xmlns:v="urn:schemas-microsoft-com:vml" Requires="v">
                <p:oleObj spid="_x0000_s14343" name="Equation" r:id="rId8" imgW="3251200" imgH="1943100" progId="Equation.DSMT4">
                  <p:embed/>
                </p:oleObj>
              </mc:Choice>
              <mc:Fallback>
                <p:oleObj name="Equation" r:id="rId8" imgW="3251200" imgH="194310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9632" y="2636912"/>
                        <a:ext cx="5779889" cy="3456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1"/>
          <p:cNvSpPr txBox="1">
            <a:spLocks/>
          </p:cNvSpPr>
          <p:nvPr/>
        </p:nvSpPr>
        <p:spPr>
          <a:xfrm>
            <a:off x="76200" y="6597352"/>
            <a:ext cx="2133600" cy="365125"/>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55B355D1-2C66-42A0-BAB5-F4162F9791D2}" type="slidenum">
              <a:rPr lang="en-US" altLang="zh-TW" sz="1600" b="1" smtClean="0">
                <a:solidFill>
                  <a:schemeClr val="accent6">
                    <a:lumMod val="20000"/>
                    <a:lumOff val="80000"/>
                  </a:schemeClr>
                </a:solidFill>
              </a:rPr>
              <a:pPr/>
              <a:t>16</a:t>
            </a:fld>
            <a:endParaRPr lang="en-US" altLang="zh-TW" sz="1600" b="1" dirty="0">
              <a:solidFill>
                <a:schemeClr val="accent6">
                  <a:lumMod val="20000"/>
                  <a:lumOff val="8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67544" y="4293096"/>
            <a:ext cx="8305800" cy="1440160"/>
          </a:xfrm>
        </p:spPr>
        <p:txBody>
          <a:bodyPr/>
          <a:lstStyle/>
          <a:p>
            <a:r>
              <a:rPr lang="en-US" altLang="zh-TW" dirty="0" smtClean="0"/>
              <a:t>The efficient frontier for this example is shown in Figure 11.2. </a:t>
            </a:r>
          </a:p>
          <a:p>
            <a:r>
              <a:rPr lang="en-US" altLang="zh-TW" dirty="0" smtClean="0"/>
              <a:t>Here </a:t>
            </a:r>
            <a:r>
              <a:rPr lang="en-US" altLang="zh-TW" i="1" dirty="0" smtClean="0"/>
              <a:t>A</a:t>
            </a:r>
            <a:r>
              <a:rPr lang="en-US" altLang="zh-TW" dirty="0" smtClean="0"/>
              <a:t> represents an efficient portfolio with                                                  .</a:t>
            </a:r>
            <a:endParaRPr lang="zh-TW" altLang="zh-TW" dirty="0" smtClean="0"/>
          </a:p>
          <a:p>
            <a:endParaRPr lang="zh-TW" altLang="en-US" dirty="0"/>
          </a:p>
        </p:txBody>
      </p:sp>
      <p:sp>
        <p:nvSpPr>
          <p:cNvPr id="1536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5362" name="Object 6"/>
          <p:cNvGraphicFramePr>
            <a:graphicFrameLocks noChangeAspect="1"/>
          </p:cNvGraphicFramePr>
          <p:nvPr/>
        </p:nvGraphicFramePr>
        <p:xfrm>
          <a:off x="5328741" y="4725144"/>
          <a:ext cx="2987675" cy="400050"/>
        </p:xfrm>
        <a:graphic>
          <a:graphicData uri="http://schemas.openxmlformats.org/presentationml/2006/ole">
            <mc:AlternateContent xmlns:mc="http://schemas.openxmlformats.org/markup-compatibility/2006">
              <mc:Choice xmlns:v="urn:schemas-microsoft-com:vml" Requires="v">
                <p:oleObj spid="_x0000_s15363" name="Equation" r:id="rId4" imgW="1930320" imgH="253800" progId="Equation.DSMT4">
                  <p:embed/>
                </p:oleObj>
              </mc:Choice>
              <mc:Fallback>
                <p:oleObj name="Equation" r:id="rId4" imgW="1930320" imgH="2538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8741" y="4725144"/>
                        <a:ext cx="2987675"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pic>
        <p:nvPicPr>
          <p:cNvPr id="15369" name="Picture 9"/>
          <p:cNvPicPr>
            <a:picLocks noChangeAspect="1" noChangeArrowheads="1"/>
          </p:cNvPicPr>
          <p:nvPr/>
        </p:nvPicPr>
        <p:blipFill>
          <a:blip r:embed="rId6" cstate="print"/>
          <a:srcRect/>
          <a:stretch>
            <a:fillRect/>
          </a:stretch>
        </p:blipFill>
        <p:spPr bwMode="auto">
          <a:xfrm>
            <a:off x="2195736" y="939155"/>
            <a:ext cx="4648200" cy="3209925"/>
          </a:xfrm>
          <a:prstGeom prst="rect">
            <a:avLst/>
          </a:prstGeom>
          <a:noFill/>
          <a:ln w="9525">
            <a:noFill/>
            <a:miter lim="800000"/>
            <a:headEnd/>
            <a:tailEnd/>
          </a:ln>
        </p:spPr>
      </p:pic>
      <p:sp>
        <p:nvSpPr>
          <p:cNvPr id="13" name="TextBox 12"/>
          <p:cNvSpPr txBox="1"/>
          <p:nvPr/>
        </p:nvSpPr>
        <p:spPr>
          <a:xfrm>
            <a:off x="1979712" y="363091"/>
            <a:ext cx="5040560" cy="648072"/>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Figure 11.2 Efficient</a:t>
            </a:r>
            <a:r>
              <a:rPr kumimoji="0" lang="en-US" altLang="zh-TW" sz="16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Frontier for Example 11.1</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8" name="Slide Number Placeholder 1"/>
          <p:cNvSpPr txBox="1">
            <a:spLocks/>
          </p:cNvSpPr>
          <p:nvPr/>
        </p:nvSpPr>
        <p:spPr>
          <a:xfrm>
            <a:off x="76200" y="6597352"/>
            <a:ext cx="2133600" cy="365125"/>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55B355D1-2C66-42A0-BAB5-F4162F9791D2}" type="slidenum">
              <a:rPr lang="en-US" altLang="zh-TW" sz="1600" b="1" smtClean="0">
                <a:solidFill>
                  <a:schemeClr val="accent6">
                    <a:lumMod val="20000"/>
                    <a:lumOff val="80000"/>
                  </a:schemeClr>
                </a:solidFill>
              </a:rPr>
              <a:pPr/>
              <a:t>17</a:t>
            </a:fld>
            <a:endParaRPr lang="en-US" altLang="zh-TW" sz="1600" b="1" dirty="0">
              <a:solidFill>
                <a:schemeClr val="accent6">
                  <a:lumMod val="20000"/>
                  <a:lumOff val="8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476672"/>
            <a:ext cx="8587680" cy="5904655"/>
          </a:xfrm>
        </p:spPr>
        <p:txBody>
          <a:bodyPr/>
          <a:lstStyle/>
          <a:p>
            <a:r>
              <a:rPr lang="en-US" altLang="zh-TW" dirty="0" smtClean="0"/>
              <a:t>In addition to Cramer’s rule method used in this example, we can also use the matrix inversion method to solve this question.  </a:t>
            </a:r>
          </a:p>
          <a:p>
            <a:r>
              <a:rPr lang="en-US" altLang="zh-TW" dirty="0" smtClean="0"/>
              <a:t>Equation (11.6b) can be written in the matrix form as following:</a:t>
            </a:r>
          </a:p>
          <a:p>
            <a:endParaRPr lang="en-US" altLang="zh-TW" dirty="0" smtClean="0"/>
          </a:p>
          <a:p>
            <a:endParaRPr lang="en-US" altLang="zh-TW" dirty="0" smtClean="0"/>
          </a:p>
          <a:p>
            <a:endParaRPr lang="en-US" altLang="zh-TW" dirty="0" smtClean="0"/>
          </a:p>
          <a:p>
            <a:r>
              <a:rPr lang="en-US" altLang="zh-TW" dirty="0" smtClean="0"/>
              <a:t>Then Equation (11.6c) can be written as following:</a:t>
            </a:r>
          </a:p>
          <a:p>
            <a:endParaRPr lang="en-US" altLang="zh-TW" dirty="0" smtClean="0"/>
          </a:p>
          <a:p>
            <a:pPr>
              <a:buNone/>
            </a:pPr>
            <a:endParaRPr lang="en-US" altLang="zh-TW" dirty="0" smtClean="0"/>
          </a:p>
          <a:p>
            <a:pPr>
              <a:buNone/>
            </a:pPr>
            <a:endParaRPr lang="zh-TW" altLang="zh-TW" dirty="0" smtClean="0"/>
          </a:p>
          <a:p>
            <a:r>
              <a:rPr lang="en-US" altLang="zh-TW" dirty="0" smtClean="0"/>
              <a:t>By using inverse matrix method in Appendix 10C of Chapter 10, we can obtain</a:t>
            </a:r>
            <a:endParaRPr lang="zh-TW" altLang="zh-TW" dirty="0" smtClean="0"/>
          </a:p>
          <a:p>
            <a:endParaRPr lang="zh-TW" altLang="en-US" dirty="0"/>
          </a:p>
        </p:txBody>
      </p:sp>
      <p:sp>
        <p:nvSpPr>
          <p:cNvPr id="135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13516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76466" y="1628800"/>
            <a:ext cx="3547662" cy="1085707"/>
          </a:xfrm>
          <a:prstGeom prst="rect">
            <a:avLst/>
          </a:prstGeom>
          <a:noFill/>
        </p:spPr>
      </p:pic>
      <p:sp>
        <p:nvSpPr>
          <p:cNvPr id="135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13517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67744" y="3356992"/>
            <a:ext cx="3504389" cy="864096"/>
          </a:xfrm>
          <a:prstGeom prst="rect">
            <a:avLst/>
          </a:prstGeom>
          <a:noFill/>
        </p:spPr>
      </p:pic>
      <p:pic>
        <p:nvPicPr>
          <p:cNvPr id="135175"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11560" y="5301208"/>
            <a:ext cx="7776865" cy="769443"/>
          </a:xfrm>
          <a:prstGeom prst="rect">
            <a:avLst/>
          </a:prstGeom>
          <a:noFill/>
        </p:spPr>
      </p:pic>
      <p:graphicFrame>
        <p:nvGraphicFramePr>
          <p:cNvPr id="135177" name="Object 9"/>
          <p:cNvGraphicFramePr>
            <a:graphicFrameLocks noChangeAspect="1"/>
          </p:cNvGraphicFramePr>
          <p:nvPr/>
        </p:nvGraphicFramePr>
        <p:xfrm>
          <a:off x="4470400" y="3314700"/>
          <a:ext cx="203200" cy="228600"/>
        </p:xfrm>
        <a:graphic>
          <a:graphicData uri="http://schemas.openxmlformats.org/presentationml/2006/ole">
            <mc:AlternateContent xmlns:mc="http://schemas.openxmlformats.org/markup-compatibility/2006">
              <mc:Choice xmlns:v="urn:schemas-microsoft-com:vml" Requires="v">
                <p:oleObj spid="_x0000_s135179" name="Equation" r:id="rId6" imgW="203040" imgH="228600" progId="Equation.DSMT4">
                  <p:embed/>
                </p:oleObj>
              </mc:Choice>
              <mc:Fallback>
                <p:oleObj name="Equation" r:id="rId6" imgW="203040" imgH="228600" progId="Equation.DSMT4">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0400" y="3314700"/>
                        <a:ext cx="203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5178" name="Object 10"/>
          <p:cNvGraphicFramePr>
            <a:graphicFrameLocks noChangeAspect="1"/>
          </p:cNvGraphicFramePr>
          <p:nvPr/>
        </p:nvGraphicFramePr>
        <p:xfrm>
          <a:off x="515547" y="4653136"/>
          <a:ext cx="1824205" cy="432048"/>
        </p:xfrm>
        <a:graphic>
          <a:graphicData uri="http://schemas.openxmlformats.org/presentationml/2006/ole">
            <mc:AlternateContent xmlns:mc="http://schemas.openxmlformats.org/markup-compatibility/2006">
              <mc:Choice xmlns:v="urn:schemas-microsoft-com:vml" Requires="v">
                <p:oleObj spid="_x0000_s135180" name="Equation" r:id="rId8" imgW="965160" imgH="228600" progId="Equation.DSMT4">
                  <p:embed/>
                </p:oleObj>
              </mc:Choice>
              <mc:Fallback>
                <p:oleObj name="Equation" r:id="rId8" imgW="965160" imgH="228600" progId="Equation.DSMT4">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547" y="4653136"/>
                        <a:ext cx="1824205"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Slide Number Placeholder 1"/>
          <p:cNvSpPr txBox="1">
            <a:spLocks/>
          </p:cNvSpPr>
          <p:nvPr/>
        </p:nvSpPr>
        <p:spPr>
          <a:xfrm>
            <a:off x="76200" y="6597352"/>
            <a:ext cx="2133600" cy="365125"/>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55B355D1-2C66-42A0-BAB5-F4162F9791D2}" type="slidenum">
              <a:rPr lang="en-US" altLang="zh-TW" sz="1600" b="1" smtClean="0">
                <a:solidFill>
                  <a:schemeClr val="accent6">
                    <a:lumMod val="20000"/>
                    <a:lumOff val="80000"/>
                  </a:schemeClr>
                </a:solidFill>
              </a:rPr>
              <a:pPr/>
              <a:t>18</a:t>
            </a:fld>
            <a:endParaRPr lang="en-US" altLang="zh-TW" sz="1600" b="1" dirty="0">
              <a:solidFill>
                <a:schemeClr val="accent6">
                  <a:lumMod val="20000"/>
                  <a:lumOff val="8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8" name="Object 10"/>
          <p:cNvGraphicFramePr>
            <a:graphicFrameLocks noGrp="1" noChangeAspect="1"/>
          </p:cNvGraphicFramePr>
          <p:nvPr>
            <p:ph idx="1"/>
          </p:nvPr>
        </p:nvGraphicFramePr>
        <p:xfrm>
          <a:off x="3432572" y="3719959"/>
          <a:ext cx="347340" cy="412466"/>
        </p:xfrm>
        <a:graphic>
          <a:graphicData uri="http://schemas.openxmlformats.org/presentationml/2006/ole">
            <mc:AlternateContent xmlns:mc="http://schemas.openxmlformats.org/markup-compatibility/2006">
              <mc:Choice xmlns:v="urn:schemas-microsoft-com:vml" Requires="v">
                <p:oleObj spid="_x0000_s16389" name="Equation" r:id="rId4" imgW="203040" imgH="241200" progId="Equation.DSMT4">
                  <p:embed/>
                </p:oleObj>
              </mc:Choice>
              <mc:Fallback>
                <p:oleObj name="Equation" r:id="rId4" imgW="203040" imgH="241200"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2572" y="3719959"/>
                        <a:ext cx="347340" cy="412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9" name="Rectangle 2"/>
          <p:cNvSpPr>
            <a:spLocks noGrp="1" noChangeArrowheads="1"/>
          </p:cNvSpPr>
          <p:nvPr>
            <p:ph type="title"/>
          </p:nvPr>
        </p:nvSpPr>
        <p:spPr>
          <a:xfrm>
            <a:off x="464400" y="548680"/>
            <a:ext cx="8229600" cy="639763"/>
          </a:xfrm>
        </p:spPr>
        <p:txBody>
          <a:bodyPr/>
          <a:lstStyle/>
          <a:p>
            <a:pPr algn="ctr" eaLnBrk="1" hangingPunct="1"/>
            <a:r>
              <a:rPr lang="en-US" altLang="zh-TW" b="1" dirty="0" smtClean="0"/>
              <a:t>11.2 </a:t>
            </a:r>
            <a:r>
              <a:rPr lang="en-US" altLang="zh-TW" b="1" dirty="0" err="1" smtClean="0"/>
              <a:t>Treynor</a:t>
            </a:r>
            <a:r>
              <a:rPr lang="en-US" altLang="zh-TW" b="1" dirty="0" smtClean="0"/>
              <a:t>-Measure Approach With Short Sales Allowed</a:t>
            </a:r>
          </a:p>
        </p:txBody>
      </p:sp>
      <p:graphicFrame>
        <p:nvGraphicFramePr>
          <p:cNvPr id="16386" name="Object 4"/>
          <p:cNvGraphicFramePr>
            <a:graphicFrameLocks noChangeAspect="1"/>
          </p:cNvGraphicFramePr>
          <p:nvPr/>
        </p:nvGraphicFramePr>
        <p:xfrm>
          <a:off x="1403648" y="2079277"/>
          <a:ext cx="5688409" cy="1136626"/>
        </p:xfrm>
        <a:graphic>
          <a:graphicData uri="http://schemas.openxmlformats.org/presentationml/2006/ole">
            <mc:AlternateContent xmlns:mc="http://schemas.openxmlformats.org/markup-compatibility/2006">
              <mc:Choice xmlns:v="urn:schemas-microsoft-com:vml" Requires="v">
                <p:oleObj spid="_x0000_s16390" name="Equation" r:id="rId6" imgW="3288960" imgH="660240" progId="Equation.DSMT4">
                  <p:embed/>
                </p:oleObj>
              </mc:Choice>
              <mc:Fallback>
                <p:oleObj name="Equation" r:id="rId6" imgW="3288960" imgH="66024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648" y="2079277"/>
                        <a:ext cx="5688409" cy="11366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7" name="Object 6"/>
          <p:cNvGraphicFramePr>
            <a:graphicFrameLocks noChangeAspect="1"/>
          </p:cNvGraphicFramePr>
          <p:nvPr/>
        </p:nvGraphicFramePr>
        <p:xfrm>
          <a:off x="827584" y="4142135"/>
          <a:ext cx="7698651" cy="1447105"/>
        </p:xfrm>
        <a:graphic>
          <a:graphicData uri="http://schemas.openxmlformats.org/presentationml/2006/ole">
            <mc:AlternateContent xmlns:mc="http://schemas.openxmlformats.org/markup-compatibility/2006">
              <mc:Choice xmlns:v="urn:schemas-microsoft-com:vml" Requires="v">
                <p:oleObj spid="_x0000_s16391" name="Equation" r:id="rId8" imgW="4228920" imgH="1066680" progId="Equation.DSMT4">
                  <p:embed/>
                </p:oleObj>
              </mc:Choice>
              <mc:Fallback>
                <p:oleObj name="Equation" r:id="rId8" imgW="4228920" imgH="1066680"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584" y="4142135"/>
                        <a:ext cx="7698651" cy="14471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3" name="Text Box 8"/>
          <p:cNvSpPr txBox="1">
            <a:spLocks noChangeArrowheads="1"/>
          </p:cNvSpPr>
          <p:nvPr/>
        </p:nvSpPr>
        <p:spPr bwMode="auto">
          <a:xfrm>
            <a:off x="251520" y="1703735"/>
            <a:ext cx="8497888" cy="707886"/>
          </a:xfrm>
          <a:prstGeom prst="rect">
            <a:avLst/>
          </a:prstGeom>
          <a:noFill/>
          <a:ln w="9525">
            <a:noFill/>
            <a:miter lim="800000"/>
            <a:headEnd/>
            <a:tailEnd/>
          </a:ln>
        </p:spPr>
        <p:txBody>
          <a:bodyPr>
            <a:spAutoFit/>
          </a:bodyPr>
          <a:lstStyle/>
          <a:p>
            <a:pPr>
              <a:spcBef>
                <a:spcPct val="50000"/>
              </a:spcBef>
              <a:buFont typeface="Arial" pitchFamily="34" charset="0"/>
              <a:buChar char="•"/>
            </a:pPr>
            <a:r>
              <a:rPr lang="en-US" altLang="zh-TW" sz="2000" dirty="0">
                <a:solidFill>
                  <a:schemeClr val="accent1"/>
                </a:solidFill>
                <a:latin typeface="Times New Roman" pitchFamily="18" charset="0"/>
                <a:cs typeface="Times New Roman" pitchFamily="18" charset="0"/>
              </a:rPr>
              <a:t>Using single index market model discussed in Chapter 10, Elton et al (1976) define:</a:t>
            </a:r>
          </a:p>
        </p:txBody>
      </p:sp>
      <p:sp>
        <p:nvSpPr>
          <p:cNvPr id="16394" name="Text Box 9"/>
          <p:cNvSpPr txBox="1">
            <a:spLocks noChangeArrowheads="1"/>
          </p:cNvSpPr>
          <p:nvPr/>
        </p:nvSpPr>
        <p:spPr bwMode="auto">
          <a:xfrm>
            <a:off x="323850" y="3719959"/>
            <a:ext cx="7489825" cy="400110"/>
          </a:xfrm>
          <a:prstGeom prst="rect">
            <a:avLst/>
          </a:prstGeom>
          <a:noFill/>
          <a:ln w="9525">
            <a:noFill/>
            <a:miter lim="800000"/>
            <a:headEnd/>
            <a:tailEnd/>
          </a:ln>
        </p:spPr>
        <p:txBody>
          <a:bodyPr>
            <a:spAutoFit/>
          </a:bodyPr>
          <a:lstStyle/>
          <a:p>
            <a:pPr>
              <a:spcBef>
                <a:spcPct val="50000"/>
              </a:spcBef>
              <a:buFont typeface="Arial" pitchFamily="34" charset="0"/>
              <a:buChar char="•"/>
            </a:pPr>
            <a:r>
              <a:rPr lang="en-US" altLang="zh-TW" sz="2000" dirty="0">
                <a:solidFill>
                  <a:schemeClr val="accent1"/>
                </a:solidFill>
                <a:latin typeface="Times New Roman" pitchFamily="18" charset="0"/>
                <a:cs typeface="Times New Roman" pitchFamily="18" charset="0"/>
              </a:rPr>
              <a:t>Substituting of this value of       into </a:t>
            </a:r>
            <a:r>
              <a:rPr lang="en-US" altLang="zh-TW" sz="2000" dirty="0" smtClean="0">
                <a:solidFill>
                  <a:schemeClr val="accent1"/>
                </a:solidFill>
                <a:latin typeface="Times New Roman" pitchFamily="18" charset="0"/>
                <a:cs typeface="Times New Roman" pitchFamily="18" charset="0"/>
              </a:rPr>
              <a:t>Equation </a:t>
            </a:r>
            <a:r>
              <a:rPr lang="en-US" altLang="zh-TW" sz="2000" dirty="0">
                <a:solidFill>
                  <a:schemeClr val="accent1"/>
                </a:solidFill>
                <a:latin typeface="Times New Roman" pitchFamily="18" charset="0"/>
                <a:cs typeface="Times New Roman" pitchFamily="18" charset="0"/>
              </a:rPr>
              <a:t>(</a:t>
            </a:r>
            <a:r>
              <a:rPr lang="en-US" altLang="zh-TW" sz="2000" dirty="0" smtClean="0">
                <a:solidFill>
                  <a:schemeClr val="accent1"/>
                </a:solidFill>
                <a:latin typeface="Times New Roman" pitchFamily="18" charset="0"/>
                <a:cs typeface="Times New Roman" pitchFamily="18" charset="0"/>
              </a:rPr>
              <a:t>11.3</a:t>
            </a:r>
            <a:r>
              <a:rPr lang="en-US" altLang="zh-TW" sz="2000" dirty="0">
                <a:solidFill>
                  <a:schemeClr val="accent1"/>
                </a:solidFill>
                <a:latin typeface="Times New Roman" pitchFamily="18" charset="0"/>
                <a:cs typeface="Times New Roman" pitchFamily="18" charset="0"/>
              </a:rPr>
              <a:t>)</a:t>
            </a:r>
          </a:p>
        </p:txBody>
      </p:sp>
      <p:sp>
        <p:nvSpPr>
          <p:cNvPr id="8" name="Slide Number Placeholder 1"/>
          <p:cNvSpPr txBox="1">
            <a:spLocks/>
          </p:cNvSpPr>
          <p:nvPr/>
        </p:nvSpPr>
        <p:spPr>
          <a:xfrm>
            <a:off x="76200" y="6597352"/>
            <a:ext cx="2133600" cy="365125"/>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55B355D1-2C66-42A0-BAB5-F4162F9791D2}" type="slidenum">
              <a:rPr lang="en-US" altLang="zh-TW" sz="1600" b="1" smtClean="0">
                <a:solidFill>
                  <a:schemeClr val="accent6">
                    <a:lumMod val="20000"/>
                    <a:lumOff val="80000"/>
                  </a:schemeClr>
                </a:solidFill>
              </a:rPr>
              <a:pPr/>
              <a:t>19</a:t>
            </a:fld>
            <a:endParaRPr lang="en-US" altLang="zh-TW" sz="1600" b="1" dirty="0">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00063" y="384398"/>
            <a:ext cx="8147050" cy="668338"/>
          </a:xfrm>
        </p:spPr>
        <p:txBody>
          <a:bodyPr/>
          <a:lstStyle/>
          <a:p>
            <a:pPr algn="ctr" eaLnBrk="1" hangingPunct="1"/>
            <a:r>
              <a:rPr lang="en-US" altLang="zh-TW" dirty="0" smtClean="0"/>
              <a:t>Chapter Outline</a:t>
            </a:r>
          </a:p>
        </p:txBody>
      </p:sp>
      <p:sp>
        <p:nvSpPr>
          <p:cNvPr id="47107" name="Rectangle 3"/>
          <p:cNvSpPr>
            <a:spLocks noGrp="1" noChangeArrowheads="1"/>
          </p:cNvSpPr>
          <p:nvPr>
            <p:ph idx="1"/>
          </p:nvPr>
        </p:nvSpPr>
        <p:spPr>
          <a:xfrm>
            <a:off x="179512" y="1556792"/>
            <a:ext cx="8784976" cy="4752528"/>
          </a:xfrm>
        </p:spPr>
        <p:txBody>
          <a:bodyPr>
            <a:noAutofit/>
          </a:bodyPr>
          <a:lstStyle/>
          <a:p>
            <a:pPr>
              <a:lnSpc>
                <a:spcPct val="150000"/>
              </a:lnSpc>
            </a:pPr>
            <a:r>
              <a:rPr lang="en-US" altLang="zh-TW" dirty="0" smtClean="0"/>
              <a:t>11.1 SHARPE PERFORMANCE-MEASURE APPROACH WITH SHORT SALES ALLOWED</a:t>
            </a:r>
            <a:endParaRPr lang="zh-TW" altLang="zh-TW" dirty="0" smtClean="0"/>
          </a:p>
          <a:p>
            <a:pPr>
              <a:lnSpc>
                <a:spcPct val="150000"/>
              </a:lnSpc>
            </a:pPr>
            <a:r>
              <a:rPr lang="en-US" altLang="zh-TW" dirty="0" smtClean="0"/>
              <a:t>11.2 TREYNOR-MEASURE APPROACH WITH SHORT SALES ALLOWED</a:t>
            </a:r>
            <a:endParaRPr lang="zh-TW" altLang="zh-TW" dirty="0" smtClean="0"/>
          </a:p>
          <a:p>
            <a:pPr>
              <a:lnSpc>
                <a:spcPct val="150000"/>
              </a:lnSpc>
            </a:pPr>
            <a:r>
              <a:rPr lang="en-US" altLang="zh-TW" dirty="0" smtClean="0"/>
              <a:t>11.3 TREYNOR-MEASURE APPROACH WITH SHORT SALES NOT ALLOWED</a:t>
            </a:r>
            <a:endParaRPr lang="zh-TW" altLang="zh-TW" dirty="0" smtClean="0"/>
          </a:p>
          <a:p>
            <a:pPr>
              <a:lnSpc>
                <a:spcPct val="150000"/>
              </a:lnSpc>
            </a:pPr>
            <a:r>
              <a:rPr lang="en-US" altLang="zh-TW" dirty="0" smtClean="0"/>
              <a:t>11.4 IMPACT OF SHORT SALES ON OPTIMAL-WEIGHT DETERMINATION</a:t>
            </a:r>
            <a:endParaRPr lang="zh-TW" altLang="zh-TW" dirty="0" smtClean="0"/>
          </a:p>
          <a:p>
            <a:pPr>
              <a:lnSpc>
                <a:spcPct val="150000"/>
              </a:lnSpc>
            </a:pPr>
            <a:r>
              <a:rPr lang="en-US" altLang="zh-TW" dirty="0" smtClean="0"/>
              <a:t>11.5 ECONOMIC RATIONALE OF THE TREYNOR PERFORMANCE-MEASURE METHOD</a:t>
            </a:r>
            <a:endParaRPr lang="zh-TW" altLang="zh-TW" dirty="0" smtClean="0"/>
          </a:p>
          <a:p>
            <a:pPr>
              <a:lnSpc>
                <a:spcPct val="150000"/>
              </a:lnSpc>
            </a:pPr>
            <a:r>
              <a:rPr lang="en-US" altLang="zh-TW" dirty="0" smtClean="0"/>
              <a:t>11.6 SUMMARY</a:t>
            </a:r>
            <a:endParaRPr lang="zh-TW" altLang="zh-TW" dirty="0"/>
          </a:p>
        </p:txBody>
      </p:sp>
      <p:sp>
        <p:nvSpPr>
          <p:cNvPr id="2" name="Slide Number Placeholder 1"/>
          <p:cNvSpPr>
            <a:spLocks noGrp="1"/>
          </p:cNvSpPr>
          <p:nvPr>
            <p:ph type="sldNum" sz="quarter" idx="12"/>
          </p:nvPr>
        </p:nvSpPr>
        <p:spPr>
          <a:xfrm>
            <a:off x="76200" y="6597352"/>
            <a:ext cx="2133600" cy="365125"/>
          </a:xfrm>
        </p:spPr>
        <p:txBody>
          <a:bodyPr/>
          <a:lstStyle/>
          <a:p>
            <a:pPr>
              <a:defRPr/>
            </a:pPr>
            <a:fld id="{55B355D1-2C66-42A0-BAB5-F4162F9791D2}" type="slidenum">
              <a:rPr lang="en-US" altLang="zh-TW" sz="1600" b="1" smtClean="0">
                <a:solidFill>
                  <a:schemeClr val="accent6">
                    <a:lumMod val="20000"/>
                    <a:lumOff val="80000"/>
                  </a:schemeClr>
                </a:solidFill>
              </a:rPr>
              <a:pPr>
                <a:defRPr/>
              </a:pPr>
              <a:t>2</a:t>
            </a:fld>
            <a:endParaRPr lang="en-US" altLang="zh-TW" sz="1600" b="1" dirty="0">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3"/>
          <p:cNvSpPr>
            <a:spLocks noGrp="1" noChangeArrowheads="1"/>
          </p:cNvSpPr>
          <p:nvPr>
            <p:ph idx="1"/>
          </p:nvPr>
        </p:nvSpPr>
        <p:spPr>
          <a:xfrm>
            <a:off x="179512" y="404665"/>
            <a:ext cx="8784976" cy="6048671"/>
          </a:xfrm>
        </p:spPr>
        <p:txBody>
          <a:bodyPr>
            <a:normAutofit/>
          </a:bodyPr>
          <a:lstStyle/>
          <a:p>
            <a:r>
              <a:rPr lang="en-US" altLang="zh-TW" dirty="0" smtClean="0"/>
              <a:t>In order to find the set of         that maximize </a:t>
            </a:r>
            <a:r>
              <a:rPr lang="en-US" altLang="zh-TW" i="1" dirty="0" smtClean="0"/>
              <a:t>L</a:t>
            </a:r>
            <a:r>
              <a:rPr lang="en-US" altLang="zh-TW" dirty="0" smtClean="0"/>
              <a:t>, take the partial derivatives of above equation with respect to each       and some manipulation.</a:t>
            </a:r>
          </a:p>
          <a:p>
            <a:r>
              <a:rPr lang="en-US" altLang="zh-TW" dirty="0" smtClean="0"/>
              <a:t>Then we can obtain </a:t>
            </a:r>
          </a:p>
          <a:p>
            <a:endParaRPr lang="en-US" altLang="zh-TW" dirty="0" smtClean="0"/>
          </a:p>
          <a:p>
            <a:endParaRPr lang="en-US" altLang="zh-TW" dirty="0" smtClean="0"/>
          </a:p>
          <a:p>
            <a:pPr>
              <a:buNone/>
            </a:pPr>
            <a:endParaRPr lang="en-US" altLang="zh-TW" dirty="0" smtClean="0"/>
          </a:p>
          <a:p>
            <a:pPr>
              <a:buNone/>
            </a:pPr>
            <a:r>
              <a:rPr lang="en-US" altLang="zh-TW" dirty="0" smtClean="0"/>
              <a:t>where</a:t>
            </a:r>
            <a:endParaRPr lang="zh-TW" altLang="zh-TW" dirty="0" smtClean="0"/>
          </a:p>
          <a:p>
            <a:pPr eaLnBrk="1" hangingPunct="1">
              <a:buFont typeface="Wingdings" pitchFamily="2" charset="2"/>
              <a:buNone/>
            </a:pPr>
            <a:endParaRPr lang="en-US" altLang="zh-TW" dirty="0" smtClean="0"/>
          </a:p>
          <a:p>
            <a:pPr eaLnBrk="1" hangingPunct="1">
              <a:buFont typeface="Wingdings" pitchFamily="2" charset="2"/>
              <a:buNone/>
            </a:pPr>
            <a:endParaRPr lang="en-US" altLang="zh-TW" dirty="0" smtClean="0"/>
          </a:p>
          <a:p>
            <a:pPr eaLnBrk="1" hangingPunct="1">
              <a:buFont typeface="Wingdings" pitchFamily="2" charset="2"/>
              <a:buNone/>
            </a:pPr>
            <a:endParaRPr lang="en-US" altLang="zh-TW" dirty="0" smtClean="0"/>
          </a:p>
          <a:p>
            <a:r>
              <a:rPr lang="en-US" altLang="zh-TW" dirty="0" smtClean="0"/>
              <a:t>The procedure of deriving Equations (11.9) and (11.10) can be found in Appendix 11B. </a:t>
            </a:r>
          </a:p>
          <a:p>
            <a:r>
              <a:rPr lang="en-US" altLang="zh-TW" dirty="0" smtClean="0"/>
              <a:t>The        </a:t>
            </a:r>
            <a:r>
              <a:rPr lang="en-US" altLang="zh-TW" i="1" dirty="0" smtClean="0"/>
              <a:t> </a:t>
            </a:r>
            <a:r>
              <a:rPr lang="en-US" altLang="zh-TW" dirty="0" smtClean="0"/>
              <a:t>must be calculated for all the stocks in the portfolio. </a:t>
            </a:r>
          </a:p>
          <a:p>
            <a:r>
              <a:rPr lang="en-US" altLang="zh-TW" dirty="0" smtClean="0"/>
              <a:t>By the </a:t>
            </a:r>
            <a:r>
              <a:rPr lang="en-US" altLang="zh-TW" dirty="0" err="1" smtClean="0"/>
              <a:t>Treynor</a:t>
            </a:r>
            <a:r>
              <a:rPr lang="en-US" altLang="zh-TW" dirty="0" smtClean="0"/>
              <a:t> measure approach, if </a:t>
            </a:r>
            <a:r>
              <a:rPr lang="en-US" altLang="zh-TW" i="1" dirty="0" smtClean="0"/>
              <a:t>       </a:t>
            </a:r>
            <a:r>
              <a:rPr lang="en-US" altLang="zh-TW" dirty="0" smtClean="0"/>
              <a:t>is a positive value, this indicates the stock will be held long, whereas a negative value indicates that the stock should be sold short. </a:t>
            </a:r>
          </a:p>
          <a:p>
            <a:pPr algn="r" eaLnBrk="1" hangingPunct="1">
              <a:buFont typeface="Wingdings" pitchFamily="2" charset="2"/>
              <a:buNone/>
            </a:pPr>
            <a:endParaRPr lang="en-US" altLang="zh-TW" dirty="0" smtClean="0"/>
          </a:p>
        </p:txBody>
      </p:sp>
      <p:sp>
        <p:nvSpPr>
          <p:cNvPr id="1741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sp>
        <p:nvSpPr>
          <p:cNvPr id="17416" name="Rectangle 7"/>
          <p:cNvSpPr>
            <a:spLocks noChangeArrowheads="1"/>
          </p:cNvSpPr>
          <p:nvPr/>
        </p:nvSpPr>
        <p:spPr bwMode="auto">
          <a:xfrm>
            <a:off x="0" y="3119438"/>
            <a:ext cx="9144000" cy="0"/>
          </a:xfrm>
          <a:prstGeom prst="rect">
            <a:avLst/>
          </a:prstGeom>
          <a:noFill/>
          <a:ln w="9525">
            <a:noFill/>
            <a:miter lim="800000"/>
            <a:headEnd/>
            <a:tailEnd/>
          </a:ln>
        </p:spPr>
        <p:txBody>
          <a:bodyPr wrap="none" anchor="ctr">
            <a:spAutoFit/>
          </a:bodyPr>
          <a:lstStyle/>
          <a:p>
            <a:endParaRPr lang="en-US" altLang="zh-TW"/>
          </a:p>
        </p:txBody>
      </p:sp>
      <p:sp>
        <p:nvSpPr>
          <p:cNvPr id="17417" name="Rectangle 9"/>
          <p:cNvSpPr>
            <a:spLocks noChangeArrowheads="1"/>
          </p:cNvSpPr>
          <p:nvPr/>
        </p:nvSpPr>
        <p:spPr bwMode="auto">
          <a:xfrm>
            <a:off x="0" y="2924175"/>
            <a:ext cx="9144000" cy="0"/>
          </a:xfrm>
          <a:prstGeom prst="rect">
            <a:avLst/>
          </a:prstGeom>
          <a:noFill/>
          <a:ln w="9525">
            <a:noFill/>
            <a:miter lim="800000"/>
            <a:headEnd/>
            <a:tailEnd/>
          </a:ln>
        </p:spPr>
        <p:txBody>
          <a:bodyPr wrap="none" anchor="ctr">
            <a:spAutoFit/>
          </a:bodyPr>
          <a:lstStyle/>
          <a:p>
            <a:endParaRPr lang="en-US" altLang="zh-TW"/>
          </a:p>
        </p:txBody>
      </p:sp>
      <p:sp>
        <p:nvSpPr>
          <p:cNvPr id="17419"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sp>
        <p:nvSpPr>
          <p:cNvPr id="17420" name="Rectangle 14"/>
          <p:cNvSpPr>
            <a:spLocks noChangeArrowheads="1"/>
          </p:cNvSpPr>
          <p:nvPr/>
        </p:nvSpPr>
        <p:spPr bwMode="auto">
          <a:xfrm>
            <a:off x="0" y="3119438"/>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7412" name="Object 13"/>
          <p:cNvGraphicFramePr>
            <a:graphicFrameLocks noChangeAspect="1"/>
          </p:cNvGraphicFramePr>
          <p:nvPr/>
        </p:nvGraphicFramePr>
        <p:xfrm>
          <a:off x="2555776" y="1628800"/>
          <a:ext cx="1224285" cy="1046407"/>
        </p:xfrm>
        <a:graphic>
          <a:graphicData uri="http://schemas.openxmlformats.org/presentationml/2006/ole">
            <mc:AlternateContent xmlns:mc="http://schemas.openxmlformats.org/markup-compatibility/2006">
              <mc:Choice xmlns:v="urn:schemas-microsoft-com:vml" Requires="v">
                <p:oleObj spid="_x0000_s17429" name="Equation" r:id="rId4" imgW="723586" imgH="622030" progId="Equation.DSMT4">
                  <p:embed/>
                </p:oleObj>
              </mc:Choice>
              <mc:Fallback>
                <p:oleObj name="Equation" r:id="rId4" imgW="723586" imgH="622030" progId="Equation.DSMT4">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1628800"/>
                        <a:ext cx="1224285" cy="10464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7422" name="Object 14"/>
          <p:cNvGraphicFramePr>
            <a:graphicFrameLocks noChangeAspect="1"/>
          </p:cNvGraphicFramePr>
          <p:nvPr/>
        </p:nvGraphicFramePr>
        <p:xfrm>
          <a:off x="3059832" y="452669"/>
          <a:ext cx="432048" cy="384043"/>
        </p:xfrm>
        <a:graphic>
          <a:graphicData uri="http://schemas.openxmlformats.org/presentationml/2006/ole">
            <mc:AlternateContent xmlns:mc="http://schemas.openxmlformats.org/markup-compatibility/2006">
              <mc:Choice xmlns:v="urn:schemas-microsoft-com:vml" Requires="v">
                <p:oleObj spid="_x0000_s17430" name="Equation" r:id="rId6" imgW="253890" imgH="228501" progId="Equation.DSMT4">
                  <p:embed/>
                </p:oleObj>
              </mc:Choice>
              <mc:Fallback>
                <p:oleObj name="Equation" r:id="rId6" imgW="253890" imgH="228501" progId="Equation.DSMT4">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9832" y="452669"/>
                        <a:ext cx="432048" cy="3840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24" name="Object 16"/>
          <p:cNvGraphicFramePr>
            <a:graphicFrameLocks noChangeAspect="1"/>
          </p:cNvGraphicFramePr>
          <p:nvPr/>
        </p:nvGraphicFramePr>
        <p:xfrm>
          <a:off x="4139952" y="764704"/>
          <a:ext cx="322262" cy="407068"/>
        </p:xfrm>
        <a:graphic>
          <a:graphicData uri="http://schemas.openxmlformats.org/presentationml/2006/ole">
            <mc:AlternateContent xmlns:mc="http://schemas.openxmlformats.org/markup-compatibility/2006">
              <mc:Choice xmlns:v="urn:schemas-microsoft-com:vml" Requires="v">
                <p:oleObj spid="_x0000_s17431" name="Equation" r:id="rId8" imgW="177480" imgH="228600" progId="Equation.DSMT4">
                  <p:embed/>
                </p:oleObj>
              </mc:Choice>
              <mc:Fallback>
                <p:oleObj name="Equation" r:id="rId8" imgW="177480" imgH="228600" progId="Equation.DSMT4">
                  <p:embed/>
                  <p:pic>
                    <p:nvPicPr>
                      <p:cNvPr id="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39952" y="764704"/>
                        <a:ext cx="322262" cy="4070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 Box 15"/>
          <p:cNvSpPr txBox="1">
            <a:spLocks noChangeArrowheads="1"/>
          </p:cNvSpPr>
          <p:nvPr/>
        </p:nvSpPr>
        <p:spPr bwMode="auto">
          <a:xfrm>
            <a:off x="6228184" y="1916832"/>
            <a:ext cx="1296987" cy="338554"/>
          </a:xfrm>
          <a:prstGeom prst="rect">
            <a:avLst/>
          </a:prstGeom>
          <a:noFill/>
          <a:ln w="9525">
            <a:noFill/>
            <a:miter lim="800000"/>
            <a:headEnd/>
            <a:tailEnd/>
          </a:ln>
        </p:spPr>
        <p:txBody>
          <a:bodyPr>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11.9)</a:t>
            </a:r>
            <a:endParaRPr lang="en-US" altLang="zh-TW" sz="1600" dirty="0">
              <a:solidFill>
                <a:schemeClr val="accent1"/>
              </a:solidFill>
              <a:latin typeface="Times New Roman" pitchFamily="18" charset="0"/>
              <a:cs typeface="Times New Roman" pitchFamily="18" charset="0"/>
            </a:endParaRPr>
          </a:p>
        </p:txBody>
      </p:sp>
      <p:sp>
        <p:nvSpPr>
          <p:cNvPr id="1742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7425" name="Object 17"/>
          <p:cNvGraphicFramePr>
            <a:graphicFrameLocks noChangeAspect="1"/>
          </p:cNvGraphicFramePr>
          <p:nvPr/>
        </p:nvGraphicFramePr>
        <p:xfrm>
          <a:off x="755576" y="2852936"/>
          <a:ext cx="4104456" cy="1542916"/>
        </p:xfrm>
        <a:graphic>
          <a:graphicData uri="http://schemas.openxmlformats.org/presentationml/2006/ole">
            <mc:AlternateContent xmlns:mc="http://schemas.openxmlformats.org/markup-compatibility/2006">
              <mc:Choice xmlns:v="urn:schemas-microsoft-com:vml" Requires="v">
                <p:oleObj spid="_x0000_s17432" name="Equation" r:id="rId10" imgW="2603500" imgH="990600" progId="Equation.DSMT4">
                  <p:embed/>
                </p:oleObj>
              </mc:Choice>
              <mc:Fallback>
                <p:oleObj name="Equation" r:id="rId10" imgW="2603500" imgH="990600" progId="Equation.DSMT4">
                  <p:embed/>
                  <p:pic>
                    <p:nvPicPr>
                      <p:cNvPr id="0"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5576" y="2852936"/>
                        <a:ext cx="4104456" cy="15429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 Box 15"/>
          <p:cNvSpPr txBox="1">
            <a:spLocks noChangeArrowheads="1"/>
          </p:cNvSpPr>
          <p:nvPr/>
        </p:nvSpPr>
        <p:spPr bwMode="auto">
          <a:xfrm>
            <a:off x="6299349" y="3645024"/>
            <a:ext cx="1296987" cy="338554"/>
          </a:xfrm>
          <a:prstGeom prst="rect">
            <a:avLst/>
          </a:prstGeom>
          <a:noFill/>
          <a:ln w="9525">
            <a:noFill/>
            <a:miter lim="800000"/>
            <a:headEnd/>
            <a:tailEnd/>
          </a:ln>
        </p:spPr>
        <p:txBody>
          <a:bodyPr>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11.10)</a:t>
            </a:r>
            <a:endParaRPr lang="en-US" altLang="zh-TW" sz="1600" dirty="0">
              <a:solidFill>
                <a:schemeClr val="accent1"/>
              </a:solidFill>
              <a:latin typeface="Times New Roman" pitchFamily="18" charset="0"/>
              <a:cs typeface="Times New Roman" pitchFamily="18" charset="0"/>
            </a:endParaRPr>
          </a:p>
        </p:txBody>
      </p:sp>
      <p:graphicFrame>
        <p:nvGraphicFramePr>
          <p:cNvPr id="17427" name="Object 19"/>
          <p:cNvGraphicFramePr>
            <a:graphicFrameLocks noChangeAspect="1"/>
          </p:cNvGraphicFramePr>
          <p:nvPr/>
        </p:nvGraphicFramePr>
        <p:xfrm>
          <a:off x="899592" y="5013176"/>
          <a:ext cx="452438" cy="382587"/>
        </p:xfrm>
        <a:graphic>
          <a:graphicData uri="http://schemas.openxmlformats.org/presentationml/2006/ole">
            <mc:AlternateContent xmlns:mc="http://schemas.openxmlformats.org/markup-compatibility/2006">
              <mc:Choice xmlns:v="urn:schemas-microsoft-com:vml" Requires="v">
                <p:oleObj spid="_x0000_s17433" name="Equation" r:id="rId12" imgW="266400" imgH="228600" progId="Equation.DSMT4">
                  <p:embed/>
                </p:oleObj>
              </mc:Choice>
              <mc:Fallback>
                <p:oleObj name="Equation" r:id="rId12" imgW="266400" imgH="228600" progId="Equation.DSMT4">
                  <p:embed/>
                  <p:pic>
                    <p:nvPicPr>
                      <p:cNvPr id="0" name="Picture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9592" y="5013176"/>
                        <a:ext cx="452438"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28" name="Object 20"/>
          <p:cNvGraphicFramePr>
            <a:graphicFrameLocks noChangeAspect="1"/>
          </p:cNvGraphicFramePr>
          <p:nvPr/>
        </p:nvGraphicFramePr>
        <p:xfrm>
          <a:off x="4299520" y="5422677"/>
          <a:ext cx="344488" cy="382587"/>
        </p:xfrm>
        <a:graphic>
          <a:graphicData uri="http://schemas.openxmlformats.org/presentationml/2006/ole">
            <mc:AlternateContent xmlns:mc="http://schemas.openxmlformats.org/markup-compatibility/2006">
              <mc:Choice xmlns:v="urn:schemas-microsoft-com:vml" Requires="v">
                <p:oleObj spid="_x0000_s17434" name="Equation" r:id="rId14" imgW="203040" imgH="228600" progId="Equation.DSMT4">
                  <p:embed/>
                </p:oleObj>
              </mc:Choice>
              <mc:Fallback>
                <p:oleObj name="Equation" r:id="rId14" imgW="203040" imgH="228600" progId="Equation.DSMT4">
                  <p:embed/>
                  <p:pic>
                    <p:nvPicPr>
                      <p:cNvPr id="0" name="Picture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99520" y="5422677"/>
                        <a:ext cx="344488"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Slide Number Placeholder 1"/>
          <p:cNvSpPr txBox="1">
            <a:spLocks/>
          </p:cNvSpPr>
          <p:nvPr/>
        </p:nvSpPr>
        <p:spPr>
          <a:xfrm>
            <a:off x="76200" y="6597352"/>
            <a:ext cx="2133600" cy="365125"/>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55B355D1-2C66-42A0-BAB5-F4162F9791D2}" type="slidenum">
              <a:rPr lang="en-US" altLang="zh-TW" sz="1600" b="1" smtClean="0">
                <a:solidFill>
                  <a:schemeClr val="accent6">
                    <a:lumMod val="20000"/>
                    <a:lumOff val="80000"/>
                  </a:schemeClr>
                </a:solidFill>
              </a:rPr>
              <a:pPr/>
              <a:t>20</a:t>
            </a:fld>
            <a:endParaRPr lang="en-US" altLang="zh-TW" sz="1600" b="1" dirty="0">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251520" y="620689"/>
            <a:ext cx="8587680" cy="5832647"/>
          </a:xfrm>
        </p:spPr>
        <p:txBody>
          <a:bodyPr/>
          <a:lstStyle/>
          <a:p>
            <a:r>
              <a:rPr lang="en-US" altLang="zh-TW" dirty="0" smtClean="0"/>
              <a:t>One method follows the standard definition of short sales, which presumes that a short sale of stock is a source of funds to the investor; it is called the </a:t>
            </a:r>
            <a:r>
              <a:rPr lang="en-US" altLang="zh-TW" b="1" dirty="0" smtClean="0"/>
              <a:t>standard method of short sales</a:t>
            </a:r>
            <a:r>
              <a:rPr lang="en-US" altLang="zh-TW" dirty="0" smtClean="0"/>
              <a:t>. </a:t>
            </a:r>
          </a:p>
          <a:p>
            <a:r>
              <a:rPr lang="en-US" altLang="zh-TW" dirty="0" smtClean="0"/>
              <a:t>This standard scaling method is indicated in Equation (11.10). In Equation (11.10),       can be positive or negative. </a:t>
            </a:r>
          </a:p>
          <a:p>
            <a:r>
              <a:rPr lang="en-US" altLang="zh-TW" dirty="0" smtClean="0"/>
              <a:t>This scaling factor includes a definition of short sales and the constraint:</a:t>
            </a:r>
          </a:p>
          <a:p>
            <a:endParaRPr lang="en-US" altLang="zh-TW" dirty="0" smtClean="0"/>
          </a:p>
          <a:p>
            <a:endParaRPr lang="en-US" altLang="zh-TW" dirty="0" smtClean="0"/>
          </a:p>
          <a:p>
            <a:endParaRPr lang="en-US" altLang="zh-TW" dirty="0" smtClean="0"/>
          </a:p>
          <a:p>
            <a:r>
              <a:rPr lang="en-US" altLang="zh-TW" dirty="0" smtClean="0"/>
              <a:t>A second method (</a:t>
            </a:r>
            <a:r>
              <a:rPr lang="en-US" altLang="zh-TW" b="1" dirty="0" err="1" smtClean="0"/>
              <a:t>Lintner’s</a:t>
            </a:r>
            <a:r>
              <a:rPr lang="en-US" altLang="zh-TW" dirty="0" smtClean="0"/>
              <a:t> (1965) </a:t>
            </a:r>
            <a:r>
              <a:rPr lang="en-US" altLang="zh-TW" b="1" dirty="0" smtClean="0"/>
              <a:t>method of short sales</a:t>
            </a:r>
            <a:r>
              <a:rPr lang="en-US" altLang="zh-TW" dirty="0" smtClean="0"/>
              <a:t>) assumes that the proceeds of short sales are not available to the investor and that the investor must put up an amount of funds equal to the proceeds of the short sale.</a:t>
            </a:r>
            <a:endParaRPr lang="zh-TW" altLang="zh-TW" dirty="0" smtClean="0"/>
          </a:p>
          <a:p>
            <a:endParaRPr lang="zh-TW" altLang="en-US" dirty="0"/>
          </a:p>
        </p:txBody>
      </p:sp>
      <p:graphicFrame>
        <p:nvGraphicFramePr>
          <p:cNvPr id="154625" name="Object 1"/>
          <p:cNvGraphicFramePr>
            <a:graphicFrameLocks noChangeAspect="1"/>
          </p:cNvGraphicFramePr>
          <p:nvPr/>
        </p:nvGraphicFramePr>
        <p:xfrm>
          <a:off x="1403648" y="2060849"/>
          <a:ext cx="344488" cy="382588"/>
        </p:xfrm>
        <a:graphic>
          <a:graphicData uri="http://schemas.openxmlformats.org/presentationml/2006/ole">
            <mc:AlternateContent xmlns:mc="http://schemas.openxmlformats.org/markup-compatibility/2006">
              <mc:Choice xmlns:v="urn:schemas-microsoft-com:vml" Requires="v">
                <p:oleObj spid="_x0000_s154627" name="Equation" r:id="rId4" imgW="203040" imgH="228600" progId="Equation.DSMT4">
                  <p:embed/>
                </p:oleObj>
              </mc:Choice>
              <mc:Fallback>
                <p:oleObj name="Equation" r:id="rId4" imgW="203040" imgH="2286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2060849"/>
                        <a:ext cx="344488"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4627" name="Rectangle 3"/>
          <p:cNvSpPr>
            <a:spLocks noChangeArrowheads="1"/>
          </p:cNvSpPr>
          <p:nvPr/>
        </p:nvSpPr>
        <p:spPr bwMode="auto">
          <a:xfrm>
            <a:off x="0" y="14401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54626" name="Object 2"/>
          <p:cNvGraphicFramePr>
            <a:graphicFrameLocks noChangeAspect="1"/>
          </p:cNvGraphicFramePr>
          <p:nvPr/>
        </p:nvGraphicFramePr>
        <p:xfrm>
          <a:off x="3346227" y="2924945"/>
          <a:ext cx="1297781" cy="936104"/>
        </p:xfrm>
        <a:graphic>
          <a:graphicData uri="http://schemas.openxmlformats.org/presentationml/2006/ole">
            <mc:AlternateContent xmlns:mc="http://schemas.openxmlformats.org/markup-compatibility/2006">
              <mc:Choice xmlns:v="urn:schemas-microsoft-com:vml" Requires="v">
                <p:oleObj spid="_x0000_s154628" name="Equation" r:id="rId6" imgW="583947" imgH="431613" progId="Equation.DSMT4">
                  <p:embed/>
                </p:oleObj>
              </mc:Choice>
              <mc:Fallback>
                <p:oleObj name="Equation" r:id="rId6" imgW="583947" imgH="431613"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6227" y="2924945"/>
                        <a:ext cx="1297781" cy="936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1"/>
          <p:cNvSpPr txBox="1">
            <a:spLocks/>
          </p:cNvSpPr>
          <p:nvPr/>
        </p:nvSpPr>
        <p:spPr>
          <a:xfrm>
            <a:off x="76200" y="6597352"/>
            <a:ext cx="2133600" cy="365125"/>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55B355D1-2C66-42A0-BAB5-F4162F9791D2}" type="slidenum">
              <a:rPr lang="en-US" altLang="zh-TW" sz="1600" b="1" smtClean="0">
                <a:solidFill>
                  <a:schemeClr val="accent6">
                    <a:lumMod val="20000"/>
                    <a:lumOff val="80000"/>
                  </a:schemeClr>
                </a:solidFill>
              </a:rPr>
              <a:pPr/>
              <a:t>21</a:t>
            </a:fld>
            <a:endParaRPr lang="en-US" altLang="zh-TW" sz="1600" b="1" dirty="0">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476672"/>
            <a:ext cx="8640960" cy="5904655"/>
          </a:xfrm>
        </p:spPr>
        <p:txBody>
          <a:bodyPr/>
          <a:lstStyle/>
          <a:p>
            <a:r>
              <a:rPr lang="en-US" altLang="zh-TW" dirty="0" smtClean="0"/>
              <a:t>The additional amount of funds serves as collateral to protect against adverse price movements. </a:t>
            </a:r>
          </a:p>
          <a:p>
            <a:r>
              <a:rPr lang="en-US" altLang="zh-TW" dirty="0" smtClean="0"/>
              <a:t>Under these assumptions, the constraints on the </a:t>
            </a:r>
            <a:r>
              <a:rPr lang="en-US" altLang="zh-TW" i="1" dirty="0" smtClean="0"/>
              <a:t>       </a:t>
            </a:r>
            <a:r>
              <a:rPr lang="en-US" altLang="zh-TW" dirty="0" smtClean="0"/>
              <a:t>can be expressed as</a:t>
            </a:r>
          </a:p>
          <a:p>
            <a:endParaRPr lang="en-US" altLang="zh-TW" dirty="0" smtClean="0"/>
          </a:p>
          <a:p>
            <a:endParaRPr lang="en-US" altLang="zh-TW" dirty="0" smtClean="0"/>
          </a:p>
          <a:p>
            <a:endParaRPr lang="en-US" altLang="zh-TW" dirty="0" smtClean="0"/>
          </a:p>
          <a:p>
            <a:endParaRPr lang="en-US" altLang="zh-TW" dirty="0" smtClean="0"/>
          </a:p>
          <a:p>
            <a:r>
              <a:rPr lang="en-US" altLang="zh-TW" dirty="0" smtClean="0"/>
              <a:t>And the scaling factor is expressed as</a:t>
            </a:r>
            <a:endParaRPr lang="zh-TW" altLang="zh-TW" dirty="0" smtClean="0"/>
          </a:p>
          <a:p>
            <a:endParaRPr lang="zh-TW" altLang="en-US" dirty="0"/>
          </a:p>
        </p:txBody>
      </p:sp>
      <p:sp>
        <p:nvSpPr>
          <p:cNvPr id="1996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99681" name="Object 1"/>
          <p:cNvGraphicFramePr>
            <a:graphicFrameLocks noChangeAspect="1"/>
          </p:cNvGraphicFramePr>
          <p:nvPr/>
        </p:nvGraphicFramePr>
        <p:xfrm>
          <a:off x="5436096" y="1256184"/>
          <a:ext cx="419193" cy="372616"/>
        </p:xfrm>
        <a:graphic>
          <a:graphicData uri="http://schemas.openxmlformats.org/presentationml/2006/ole">
            <mc:AlternateContent xmlns:mc="http://schemas.openxmlformats.org/markup-compatibility/2006">
              <mc:Choice xmlns:v="urn:schemas-microsoft-com:vml" Requires="v">
                <p:oleObj spid="_x0000_s199686" name="Equation" r:id="rId3" imgW="253890" imgH="228501" progId="Equation.DSMT4">
                  <p:embed/>
                </p:oleObj>
              </mc:Choice>
              <mc:Fallback>
                <p:oleObj name="Equation" r:id="rId3" imgW="253890" imgH="228501"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256184"/>
                        <a:ext cx="419193" cy="3726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96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99683" name="Object 3"/>
          <p:cNvGraphicFramePr>
            <a:graphicFrameLocks noChangeAspect="1"/>
          </p:cNvGraphicFramePr>
          <p:nvPr/>
        </p:nvGraphicFramePr>
        <p:xfrm>
          <a:off x="3131839" y="1988840"/>
          <a:ext cx="1047389" cy="720080"/>
        </p:xfrm>
        <a:graphic>
          <a:graphicData uri="http://schemas.openxmlformats.org/presentationml/2006/ole">
            <mc:AlternateContent xmlns:mc="http://schemas.openxmlformats.org/markup-compatibility/2006">
              <mc:Choice xmlns:v="urn:schemas-microsoft-com:vml" Requires="v">
                <p:oleObj spid="_x0000_s199687" name="Equation" r:id="rId5" imgW="622030" imgH="431613" progId="Equation.DSMT4">
                  <p:embed/>
                </p:oleObj>
              </mc:Choice>
              <mc:Fallback>
                <p:oleObj name="Equation" r:id="rId5" imgW="622030" imgH="431613"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839" y="1988840"/>
                        <a:ext cx="1047389"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96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99685" name="Object 5"/>
          <p:cNvGraphicFramePr>
            <a:graphicFrameLocks noChangeAspect="1"/>
          </p:cNvGraphicFramePr>
          <p:nvPr/>
        </p:nvGraphicFramePr>
        <p:xfrm>
          <a:off x="3275856" y="4149080"/>
          <a:ext cx="1107123" cy="864096"/>
        </p:xfrm>
        <a:graphic>
          <a:graphicData uri="http://schemas.openxmlformats.org/presentationml/2006/ole">
            <mc:AlternateContent xmlns:mc="http://schemas.openxmlformats.org/markup-compatibility/2006">
              <mc:Choice xmlns:v="urn:schemas-microsoft-com:vml" Requires="v">
                <p:oleObj spid="_x0000_s199688" name="Equation" r:id="rId7" imgW="774364" imgH="622030" progId="Equation.DSMT4">
                  <p:embed/>
                </p:oleObj>
              </mc:Choice>
              <mc:Fallback>
                <p:oleObj name="Equation" r:id="rId7" imgW="774364" imgH="62203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5856" y="4149080"/>
                        <a:ext cx="1107123" cy="864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15"/>
          <p:cNvSpPr txBox="1">
            <a:spLocks noChangeArrowheads="1"/>
          </p:cNvSpPr>
          <p:nvPr/>
        </p:nvSpPr>
        <p:spPr bwMode="auto">
          <a:xfrm>
            <a:off x="6876256" y="4386590"/>
            <a:ext cx="1296987" cy="338554"/>
          </a:xfrm>
          <a:prstGeom prst="rect">
            <a:avLst/>
          </a:prstGeom>
          <a:noFill/>
          <a:ln w="9525">
            <a:noFill/>
            <a:miter lim="800000"/>
            <a:headEnd/>
            <a:tailEnd/>
          </a:ln>
        </p:spPr>
        <p:txBody>
          <a:bodyPr>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11.11)</a:t>
            </a:r>
            <a:endParaRPr lang="en-US" altLang="zh-TW" sz="1600" dirty="0">
              <a:solidFill>
                <a:schemeClr val="accent1"/>
              </a:solidFill>
              <a:latin typeface="Times New Roman" pitchFamily="18" charset="0"/>
              <a:cs typeface="Times New Roman" pitchFamily="18" charset="0"/>
            </a:endParaRPr>
          </a:p>
        </p:txBody>
      </p:sp>
      <p:sp>
        <p:nvSpPr>
          <p:cNvPr id="11" name="Slide Number Placeholder 1"/>
          <p:cNvSpPr txBox="1">
            <a:spLocks/>
          </p:cNvSpPr>
          <p:nvPr/>
        </p:nvSpPr>
        <p:spPr>
          <a:xfrm>
            <a:off x="76200" y="6597352"/>
            <a:ext cx="2133600" cy="365125"/>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55B355D1-2C66-42A0-BAB5-F4162F9791D2}" type="slidenum">
              <a:rPr lang="en-US" altLang="zh-TW" sz="1600" b="1" smtClean="0">
                <a:solidFill>
                  <a:schemeClr val="accent6">
                    <a:lumMod val="20000"/>
                    <a:lumOff val="80000"/>
                  </a:schemeClr>
                </a:solidFill>
              </a:rPr>
              <a:pPr/>
              <a:t>22</a:t>
            </a:fld>
            <a:endParaRPr lang="en-US" altLang="zh-TW" sz="1600" b="1" dirty="0">
              <a:solidFill>
                <a:schemeClr val="accent6">
                  <a:lumMod val="20000"/>
                  <a:lumOff val="8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z="3200" b="0" dirty="0" smtClean="0"/>
              <a:t>Sample Problem 11.2</a:t>
            </a:r>
            <a:endParaRPr lang="zh-TW" altLang="en-US" sz="3200" b="0" dirty="0"/>
          </a:p>
        </p:txBody>
      </p:sp>
      <p:sp>
        <p:nvSpPr>
          <p:cNvPr id="3" name="Content Placeholder 2"/>
          <p:cNvSpPr>
            <a:spLocks noGrp="1"/>
          </p:cNvSpPr>
          <p:nvPr>
            <p:ph idx="1"/>
          </p:nvPr>
        </p:nvSpPr>
        <p:spPr/>
        <p:txBody>
          <a:bodyPr/>
          <a:lstStyle/>
          <a:p>
            <a:r>
              <a:rPr lang="en-US" altLang="zh-TW" dirty="0" smtClean="0"/>
              <a:t>The following example shows the differences in security weights in the optimal portfolio due to the differing short-sale assumptions. </a:t>
            </a:r>
          </a:p>
          <a:p>
            <a:r>
              <a:rPr lang="en-US" altLang="zh-TW" dirty="0" smtClean="0"/>
              <a:t>Data associated with regressions of the single-index model are presented in the Table 11.1. </a:t>
            </a:r>
          </a:p>
          <a:p>
            <a:r>
              <a:rPr lang="en-US" altLang="zh-TW" dirty="0" smtClean="0"/>
              <a:t>The mean return,      ,</a:t>
            </a:r>
            <a:r>
              <a:rPr lang="en-US" altLang="zh-TW" i="1" dirty="0" smtClean="0"/>
              <a:t> </a:t>
            </a:r>
            <a:r>
              <a:rPr lang="en-US" altLang="zh-TW" dirty="0" smtClean="0"/>
              <a:t>the excess return              ,</a:t>
            </a:r>
            <a:r>
              <a:rPr lang="en-US" altLang="zh-TW" i="1" dirty="0" smtClean="0"/>
              <a:t> </a:t>
            </a:r>
            <a:r>
              <a:rPr lang="en-US" altLang="zh-TW" dirty="0" smtClean="0"/>
              <a:t>the beta coefficient      , and the variance of the error term        are presented from columns 2 through 5.</a:t>
            </a:r>
            <a:endParaRPr lang="zh-TW" altLang="zh-TW" dirty="0" smtClean="0"/>
          </a:p>
          <a:p>
            <a:endParaRPr lang="zh-TW" altLang="en-US" dirty="0"/>
          </a:p>
        </p:txBody>
      </p:sp>
      <p:sp>
        <p:nvSpPr>
          <p:cNvPr id="2007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00705" name="Object 1"/>
          <p:cNvGraphicFramePr>
            <a:graphicFrameLocks noChangeAspect="1"/>
          </p:cNvGraphicFramePr>
          <p:nvPr/>
        </p:nvGraphicFramePr>
        <p:xfrm>
          <a:off x="4860032" y="2460566"/>
          <a:ext cx="720080" cy="396779"/>
        </p:xfrm>
        <a:graphic>
          <a:graphicData uri="http://schemas.openxmlformats.org/presentationml/2006/ole">
            <mc:AlternateContent xmlns:mc="http://schemas.openxmlformats.org/markup-compatibility/2006">
              <mc:Choice xmlns:v="urn:schemas-microsoft-com:vml" Requires="v">
                <p:oleObj spid="_x0000_s200712" name="Equation" r:id="rId3" imgW="469696" imgH="253890" progId="Equation.DSMT4">
                  <p:embed/>
                </p:oleObj>
              </mc:Choice>
              <mc:Fallback>
                <p:oleObj name="Equation" r:id="rId3" imgW="469696" imgH="25389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460566"/>
                        <a:ext cx="720080" cy="3967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07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00707" name="Object 3"/>
          <p:cNvGraphicFramePr>
            <a:graphicFrameLocks noChangeAspect="1"/>
          </p:cNvGraphicFramePr>
          <p:nvPr/>
        </p:nvGraphicFramePr>
        <p:xfrm>
          <a:off x="7668344" y="2420888"/>
          <a:ext cx="288032" cy="406633"/>
        </p:xfrm>
        <a:graphic>
          <a:graphicData uri="http://schemas.openxmlformats.org/presentationml/2006/ole">
            <mc:AlternateContent xmlns:mc="http://schemas.openxmlformats.org/markup-compatibility/2006">
              <mc:Choice xmlns:v="urn:schemas-microsoft-com:vml" Requires="v">
                <p:oleObj spid="_x0000_s200713" name="Equation" r:id="rId5" imgW="165028" imgH="228501" progId="Equation.DSMT4">
                  <p:embed/>
                </p:oleObj>
              </mc:Choice>
              <mc:Fallback>
                <p:oleObj name="Equation" r:id="rId5" imgW="165028" imgH="228501"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344" y="2420888"/>
                        <a:ext cx="288032" cy="4066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07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00709" name="Object 5"/>
          <p:cNvGraphicFramePr>
            <a:graphicFrameLocks noChangeAspect="1"/>
          </p:cNvGraphicFramePr>
          <p:nvPr/>
        </p:nvGraphicFramePr>
        <p:xfrm>
          <a:off x="3707904" y="2671351"/>
          <a:ext cx="432048" cy="469617"/>
        </p:xfrm>
        <a:graphic>
          <a:graphicData uri="http://schemas.openxmlformats.org/presentationml/2006/ole">
            <mc:AlternateContent xmlns:mc="http://schemas.openxmlformats.org/markup-compatibility/2006">
              <mc:Choice xmlns:v="urn:schemas-microsoft-com:vml" Requires="v">
                <p:oleObj spid="_x0000_s200714" name="Equation" r:id="rId7" imgW="215713" imgH="241091" progId="Equation.DSMT4">
                  <p:embed/>
                </p:oleObj>
              </mc:Choice>
              <mc:Fallback>
                <p:oleObj name="Equation" r:id="rId7" imgW="215713" imgH="241091"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7904" y="2671351"/>
                        <a:ext cx="432048" cy="4696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07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00711" name="Object 7"/>
          <p:cNvGraphicFramePr>
            <a:graphicFrameLocks noChangeAspect="1"/>
          </p:cNvGraphicFramePr>
          <p:nvPr/>
        </p:nvGraphicFramePr>
        <p:xfrm>
          <a:off x="2555777" y="2420889"/>
          <a:ext cx="288031" cy="360039"/>
        </p:xfrm>
        <a:graphic>
          <a:graphicData uri="http://schemas.openxmlformats.org/presentationml/2006/ole">
            <mc:AlternateContent xmlns:mc="http://schemas.openxmlformats.org/markup-compatibility/2006">
              <mc:Choice xmlns:v="urn:schemas-microsoft-com:vml" Requires="v">
                <p:oleObj spid="_x0000_s200715" name="Equation" r:id="rId9" imgW="152334" imgH="190417" progId="Equation.DSMT4">
                  <p:embed/>
                </p:oleObj>
              </mc:Choice>
              <mc:Fallback>
                <p:oleObj name="Equation" r:id="rId9" imgW="152334" imgH="190417"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5777" y="2420889"/>
                        <a:ext cx="288031" cy="3600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11" descr="5-p629"/>
          <p:cNvPicPr/>
          <p:nvPr/>
        </p:nvPicPr>
        <p:blipFill>
          <a:blip r:embed="rId11" cstate="print"/>
          <a:srcRect/>
          <a:stretch>
            <a:fillRect/>
          </a:stretch>
        </p:blipFill>
        <p:spPr bwMode="auto">
          <a:xfrm>
            <a:off x="2843808" y="3356992"/>
            <a:ext cx="3462655" cy="2152650"/>
          </a:xfrm>
          <a:prstGeom prst="rect">
            <a:avLst/>
          </a:prstGeom>
          <a:noFill/>
          <a:ln w="9525">
            <a:noFill/>
            <a:miter lim="800000"/>
            <a:headEnd/>
            <a:tailEnd/>
          </a:ln>
        </p:spPr>
      </p:pic>
      <p:sp>
        <p:nvSpPr>
          <p:cNvPr id="13" name="Text Box 15"/>
          <p:cNvSpPr txBox="1">
            <a:spLocks noChangeArrowheads="1"/>
          </p:cNvSpPr>
          <p:nvPr/>
        </p:nvSpPr>
        <p:spPr bwMode="auto">
          <a:xfrm>
            <a:off x="1547664" y="5517232"/>
            <a:ext cx="6408712" cy="338554"/>
          </a:xfrm>
          <a:prstGeom prst="rect">
            <a:avLst/>
          </a:prstGeom>
          <a:noFill/>
          <a:ln w="9525">
            <a:noFill/>
            <a:miter lim="800000"/>
            <a:headEnd/>
            <a:tailEnd/>
          </a:ln>
        </p:spPr>
        <p:txBody>
          <a:bodyPr wrap="square">
            <a:spAutoFit/>
          </a:bodyPr>
          <a:lstStyle/>
          <a:p>
            <a:pPr>
              <a:spcBef>
                <a:spcPct val="50000"/>
              </a:spcBef>
            </a:pPr>
            <a:r>
              <a:rPr lang="en-US" altLang="zh-TW" sz="1600" dirty="0" smtClean="0">
                <a:solidFill>
                  <a:schemeClr val="accent1"/>
                </a:solidFill>
                <a:latin typeface="Times New Roman" pitchFamily="18" charset="0"/>
                <a:cs typeface="Times New Roman" pitchFamily="18" charset="0"/>
              </a:rPr>
              <a:t>Table 11.1 Data Associated with Regressions of the Single-Index Model</a:t>
            </a:r>
            <a:endParaRPr lang="en-US" altLang="zh-TW" sz="1600" dirty="0">
              <a:solidFill>
                <a:schemeClr val="accent1"/>
              </a:solidFill>
              <a:latin typeface="Times New Roman" pitchFamily="18" charset="0"/>
              <a:cs typeface="Times New Roman" pitchFamily="18" charset="0"/>
            </a:endParaRPr>
          </a:p>
        </p:txBody>
      </p:sp>
      <p:sp>
        <p:nvSpPr>
          <p:cNvPr id="16" name="Slide Number Placeholder 1"/>
          <p:cNvSpPr txBox="1">
            <a:spLocks/>
          </p:cNvSpPr>
          <p:nvPr/>
        </p:nvSpPr>
        <p:spPr>
          <a:xfrm>
            <a:off x="76200" y="6597352"/>
            <a:ext cx="2133600" cy="365125"/>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55B355D1-2C66-42A0-BAB5-F4162F9791D2}" type="slidenum">
              <a:rPr lang="en-US" altLang="zh-TW" sz="1600" b="1" smtClean="0">
                <a:solidFill>
                  <a:schemeClr val="accent6">
                    <a:lumMod val="20000"/>
                    <a:lumOff val="80000"/>
                  </a:schemeClr>
                </a:solidFill>
              </a:rPr>
              <a:pPr/>
              <a:t>23</a:t>
            </a:fld>
            <a:endParaRPr lang="en-US" altLang="zh-TW" sz="1600" b="1" dirty="0">
              <a:solidFill>
                <a:schemeClr val="accent6">
                  <a:lumMod val="20000"/>
                  <a:lumOff val="8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8640960" cy="5904656"/>
          </a:xfrm>
        </p:spPr>
        <p:txBody>
          <a:bodyPr/>
          <a:lstStyle/>
          <a:p>
            <a:r>
              <a:rPr lang="en-US" altLang="zh-TW" dirty="0" smtClean="0"/>
              <a:t>From the information in Table 11-1, using Equations (11.9) and (11.10).   </a:t>
            </a:r>
          </a:p>
          <a:p>
            <a:r>
              <a:rPr lang="en-US" altLang="zh-TW" dirty="0" smtClean="0"/>
              <a:t>                           can be calculated as</a:t>
            </a:r>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pPr>
              <a:lnSpc>
                <a:spcPct val="150000"/>
              </a:lnSpc>
              <a:buNone/>
            </a:pPr>
            <a:endParaRPr lang="en-US" altLang="zh-TW" dirty="0" smtClean="0"/>
          </a:p>
          <a:p>
            <a:pPr>
              <a:lnSpc>
                <a:spcPct val="150000"/>
              </a:lnSpc>
            </a:pPr>
            <a:r>
              <a:rPr lang="en-US" altLang="zh-TW" dirty="0" smtClean="0"/>
              <a:t>If this same example is scaled using the standard </a:t>
            </a:r>
          </a:p>
          <a:p>
            <a:pPr>
              <a:lnSpc>
                <a:spcPct val="150000"/>
              </a:lnSpc>
              <a:buNone/>
            </a:pPr>
            <a:r>
              <a:rPr lang="en-US" altLang="zh-TW" dirty="0" smtClean="0"/>
              <a:t>definition of short sales                , which provides </a:t>
            </a:r>
          </a:p>
          <a:p>
            <a:pPr>
              <a:lnSpc>
                <a:spcPct val="150000"/>
              </a:lnSpc>
              <a:buNone/>
            </a:pPr>
            <a:r>
              <a:rPr lang="en-US" altLang="zh-TW" dirty="0" smtClean="0"/>
              <a:t>funds to the investor:</a:t>
            </a:r>
            <a:endParaRPr lang="zh-TW" altLang="zh-TW" dirty="0" smtClean="0"/>
          </a:p>
          <a:p>
            <a:endParaRPr lang="zh-TW" altLang="zh-TW" dirty="0"/>
          </a:p>
        </p:txBody>
      </p:sp>
      <p:sp>
        <p:nvSpPr>
          <p:cNvPr id="2017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01729" name="Object 1"/>
          <p:cNvGraphicFramePr>
            <a:graphicFrameLocks noChangeAspect="1"/>
          </p:cNvGraphicFramePr>
          <p:nvPr/>
        </p:nvGraphicFramePr>
        <p:xfrm>
          <a:off x="467544" y="908720"/>
          <a:ext cx="1701165" cy="360040"/>
        </p:xfrm>
        <a:graphic>
          <a:graphicData uri="http://schemas.openxmlformats.org/presentationml/2006/ole">
            <mc:AlternateContent xmlns:mc="http://schemas.openxmlformats.org/markup-compatibility/2006">
              <mc:Choice xmlns:v="urn:schemas-microsoft-com:vml" Requires="v">
                <p:oleObj spid="_x0000_s201738" name="Equation" r:id="rId3" imgW="1117440" imgH="228600" progId="Equation.DSMT4">
                  <p:embed/>
                </p:oleObj>
              </mc:Choice>
              <mc:Fallback>
                <p:oleObj name="Equation" r:id="rId3" imgW="1117440" imgH="2286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908720"/>
                        <a:ext cx="1701165"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17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01731" name="Object 3"/>
          <p:cNvGraphicFramePr>
            <a:graphicFrameLocks noChangeAspect="1"/>
          </p:cNvGraphicFramePr>
          <p:nvPr/>
        </p:nvGraphicFramePr>
        <p:xfrm>
          <a:off x="1187624" y="1268760"/>
          <a:ext cx="3096344" cy="2910563"/>
        </p:xfrm>
        <a:graphic>
          <a:graphicData uri="http://schemas.openxmlformats.org/presentationml/2006/ole">
            <mc:AlternateContent xmlns:mc="http://schemas.openxmlformats.org/markup-compatibility/2006">
              <mc:Choice xmlns:v="urn:schemas-microsoft-com:vml" Requires="v">
                <p:oleObj spid="_x0000_s201739" name="Equation" r:id="rId5" imgW="2400300" imgH="2235200" progId="Equation.DSMT4">
                  <p:embed/>
                </p:oleObj>
              </mc:Choice>
              <mc:Fallback>
                <p:oleObj name="Equation" r:id="rId5" imgW="2400300" imgH="2235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1268760"/>
                        <a:ext cx="3096344" cy="2910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17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01733" name="Object 5"/>
          <p:cNvGraphicFramePr>
            <a:graphicFrameLocks noChangeAspect="1"/>
          </p:cNvGraphicFramePr>
          <p:nvPr/>
        </p:nvGraphicFramePr>
        <p:xfrm>
          <a:off x="4499992" y="5445224"/>
          <a:ext cx="1669277" cy="720080"/>
        </p:xfrm>
        <a:graphic>
          <a:graphicData uri="http://schemas.openxmlformats.org/presentationml/2006/ole">
            <mc:AlternateContent xmlns:mc="http://schemas.openxmlformats.org/markup-compatibility/2006">
              <mc:Choice xmlns:v="urn:schemas-microsoft-com:vml" Requires="v">
                <p:oleObj spid="_x0000_s201740" name="Equation" r:id="rId7" imgW="965200" imgH="431800" progId="Equation.DSMT4">
                  <p:embed/>
                </p:oleObj>
              </mc:Choice>
              <mc:Fallback>
                <p:oleObj name="Equation" r:id="rId7" imgW="965200" imgH="431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9992" y="5445224"/>
                        <a:ext cx="1669277"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173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01735" name="Object 7"/>
          <p:cNvGraphicFramePr>
            <a:graphicFrameLocks noChangeAspect="1"/>
          </p:cNvGraphicFramePr>
          <p:nvPr/>
        </p:nvGraphicFramePr>
        <p:xfrm>
          <a:off x="6907857" y="3349464"/>
          <a:ext cx="2056631" cy="3103872"/>
        </p:xfrm>
        <a:graphic>
          <a:graphicData uri="http://schemas.openxmlformats.org/presentationml/2006/ole">
            <mc:AlternateContent xmlns:mc="http://schemas.openxmlformats.org/markup-compatibility/2006">
              <mc:Choice xmlns:v="urn:schemas-microsoft-com:vml" Requires="v">
                <p:oleObj spid="_x0000_s201741" name="Equation" r:id="rId9" imgW="1549080" imgH="2349360" progId="Equation.DSMT4">
                  <p:embed/>
                </p:oleObj>
              </mc:Choice>
              <mc:Fallback>
                <p:oleObj name="Equation" r:id="rId9" imgW="1549080" imgH="234936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7857" y="3349464"/>
                        <a:ext cx="2056631" cy="31038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1737" name="Object 9"/>
          <p:cNvGraphicFramePr>
            <a:graphicFrameLocks noChangeAspect="1"/>
          </p:cNvGraphicFramePr>
          <p:nvPr/>
        </p:nvGraphicFramePr>
        <p:xfrm>
          <a:off x="2771800" y="4725144"/>
          <a:ext cx="966557" cy="792088"/>
        </p:xfrm>
        <a:graphic>
          <a:graphicData uri="http://schemas.openxmlformats.org/presentationml/2006/ole">
            <mc:AlternateContent xmlns:mc="http://schemas.openxmlformats.org/markup-compatibility/2006">
              <mc:Choice xmlns:v="urn:schemas-microsoft-com:vml" Requires="v">
                <p:oleObj spid="_x0000_s201742" name="Equation" r:id="rId11" imgW="507960" imgH="431640" progId="Equation.DSMT4">
                  <p:embed/>
                </p:oleObj>
              </mc:Choice>
              <mc:Fallback>
                <p:oleObj name="Equation" r:id="rId11" imgW="507960" imgH="43164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71800" y="4725144"/>
                        <a:ext cx="966557"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55B355D1-2C66-42A0-BAB5-F4162F9791D2}" type="slidenum">
              <a:rPr lang="en-US" altLang="zh-TW" sz="1600" b="1">
                <a:solidFill>
                  <a:schemeClr val="accent6">
                    <a:lumMod val="20000"/>
                    <a:lumOff val="80000"/>
                  </a:schemeClr>
                </a:solidFill>
              </a:rPr>
              <a:pPr/>
              <a:t>24</a:t>
            </a:fld>
            <a:endParaRPr lang="en-US" altLang="zh-TW" sz="1600" b="1">
              <a:solidFill>
                <a:schemeClr val="accent6">
                  <a:lumMod val="20000"/>
                  <a:lumOff val="80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8640960" cy="5904656"/>
          </a:xfrm>
        </p:spPr>
        <p:txBody>
          <a:bodyPr>
            <a:normAutofit/>
          </a:bodyPr>
          <a:lstStyle/>
          <a:p>
            <a:r>
              <a:rPr lang="en-US" altLang="zh-TW" dirty="0" smtClean="0"/>
              <a:t>According to </a:t>
            </a:r>
            <a:r>
              <a:rPr lang="en-US" altLang="zh-TW" dirty="0" err="1" smtClean="0"/>
              <a:t>Lintner’s</a:t>
            </a:r>
            <a:r>
              <a:rPr lang="en-US" altLang="zh-TW" dirty="0" smtClean="0"/>
              <a:t> method:</a:t>
            </a:r>
          </a:p>
          <a:p>
            <a:endParaRPr lang="en-US" altLang="zh-TW" dirty="0" smtClean="0"/>
          </a:p>
          <a:p>
            <a:pPr>
              <a:buNone/>
            </a:pPr>
            <a:endParaRPr lang="en-US" altLang="zh-TW" dirty="0" smtClean="0"/>
          </a:p>
          <a:p>
            <a:r>
              <a:rPr lang="en-US" altLang="zh-TW" dirty="0" smtClean="0"/>
              <a:t>Now to scale the       values into an optimum portfolio,</a:t>
            </a:r>
          </a:p>
          <a:p>
            <a:pPr>
              <a:buNone/>
            </a:pPr>
            <a:r>
              <a:rPr lang="en-US" altLang="zh-TW" dirty="0" smtClean="0"/>
              <a:t> apply Equation (11.11):</a:t>
            </a:r>
          </a:p>
          <a:p>
            <a:pPr>
              <a:buNone/>
            </a:pPr>
            <a:endParaRPr lang="en-US" altLang="zh-TW" dirty="0" smtClean="0"/>
          </a:p>
          <a:p>
            <a:pPr>
              <a:buNone/>
            </a:pPr>
            <a:endParaRPr lang="en-US" altLang="zh-TW" dirty="0" smtClean="0"/>
          </a:p>
          <a:p>
            <a:pPr>
              <a:buNone/>
            </a:pPr>
            <a:endParaRPr lang="en-US" altLang="zh-TW" dirty="0" smtClean="0"/>
          </a:p>
          <a:p>
            <a:pPr>
              <a:buNone/>
            </a:pPr>
            <a:endParaRPr lang="en-US" altLang="zh-TW" dirty="0" smtClean="0"/>
          </a:p>
          <a:p>
            <a:endParaRPr lang="en-US" altLang="zh-TW" dirty="0" smtClean="0"/>
          </a:p>
          <a:p>
            <a:endParaRPr lang="en-US" altLang="zh-TW" dirty="0" smtClean="0"/>
          </a:p>
          <a:p>
            <a:r>
              <a:rPr lang="en-US" altLang="zh-TW" dirty="0" smtClean="0"/>
              <a:t>The difference between </a:t>
            </a:r>
            <a:r>
              <a:rPr lang="en-US" altLang="zh-TW" dirty="0" err="1" smtClean="0"/>
              <a:t>Lintner’s</a:t>
            </a:r>
            <a:r>
              <a:rPr lang="en-US" altLang="zh-TW" dirty="0" smtClean="0"/>
              <a:t> method and the standard method are due to the different definitions of short selling discussed earlier. </a:t>
            </a:r>
          </a:p>
          <a:p>
            <a:r>
              <a:rPr lang="en-US" altLang="zh-TW" dirty="0" smtClean="0"/>
              <a:t>The standard method assumes that the investor has the proceeds of the short sale, while </a:t>
            </a:r>
            <a:r>
              <a:rPr lang="en-US" altLang="zh-TW" dirty="0" err="1" smtClean="0"/>
              <a:t>Lintner’s</a:t>
            </a:r>
            <a:r>
              <a:rPr lang="en-US" altLang="zh-TW" dirty="0" smtClean="0"/>
              <a:t> method assumes that the short seller does not receive the proceeds and must provide funds as collateral.</a:t>
            </a:r>
            <a:endParaRPr lang="zh-TW" altLang="zh-TW" dirty="0" smtClean="0"/>
          </a:p>
          <a:p>
            <a:endParaRPr lang="zh-TW" altLang="zh-TW" dirty="0" smtClean="0"/>
          </a:p>
          <a:p>
            <a:endParaRPr lang="zh-TW" altLang="en-US" dirty="0"/>
          </a:p>
        </p:txBody>
      </p:sp>
      <p:sp>
        <p:nvSpPr>
          <p:cNvPr id="2027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02753" name="Object 1"/>
          <p:cNvGraphicFramePr>
            <a:graphicFrameLocks noChangeAspect="1"/>
          </p:cNvGraphicFramePr>
          <p:nvPr/>
        </p:nvGraphicFramePr>
        <p:xfrm>
          <a:off x="1403648" y="836712"/>
          <a:ext cx="1751103" cy="720080"/>
        </p:xfrm>
        <a:graphic>
          <a:graphicData uri="http://schemas.openxmlformats.org/presentationml/2006/ole">
            <mc:AlternateContent xmlns:mc="http://schemas.openxmlformats.org/markup-compatibility/2006">
              <mc:Choice xmlns:v="urn:schemas-microsoft-com:vml" Requires="v">
                <p:oleObj spid="_x0000_s202758" name="Equation" r:id="rId3" imgW="1016000" imgH="431800" progId="Equation.DSMT4">
                  <p:embed/>
                </p:oleObj>
              </mc:Choice>
              <mc:Fallback>
                <p:oleObj name="Equation" r:id="rId3" imgW="1016000" imgH="431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836712"/>
                        <a:ext cx="1751103"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7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02755" name="Object 3"/>
          <p:cNvGraphicFramePr>
            <a:graphicFrameLocks noChangeAspect="1"/>
          </p:cNvGraphicFramePr>
          <p:nvPr/>
        </p:nvGraphicFramePr>
        <p:xfrm>
          <a:off x="6300192" y="1032856"/>
          <a:ext cx="2160240" cy="3260240"/>
        </p:xfrm>
        <a:graphic>
          <a:graphicData uri="http://schemas.openxmlformats.org/presentationml/2006/ole">
            <mc:AlternateContent xmlns:mc="http://schemas.openxmlformats.org/markup-compatibility/2006">
              <mc:Choice xmlns:v="urn:schemas-microsoft-com:vml" Requires="v">
                <p:oleObj spid="_x0000_s202759" name="Equation" r:id="rId5" imgW="1549400" imgH="2349500" progId="Equation.DSMT4">
                  <p:embed/>
                </p:oleObj>
              </mc:Choice>
              <mc:Fallback>
                <p:oleObj name="Equation" r:id="rId5" imgW="1549400" imgH="23495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1032856"/>
                        <a:ext cx="2160240" cy="32602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2757" name="Object 5"/>
          <p:cNvGraphicFramePr>
            <a:graphicFrameLocks noChangeAspect="1"/>
          </p:cNvGraphicFramePr>
          <p:nvPr/>
        </p:nvGraphicFramePr>
        <p:xfrm>
          <a:off x="2267744" y="1628800"/>
          <a:ext cx="344488" cy="382588"/>
        </p:xfrm>
        <a:graphic>
          <a:graphicData uri="http://schemas.openxmlformats.org/presentationml/2006/ole">
            <mc:AlternateContent xmlns:mc="http://schemas.openxmlformats.org/markup-compatibility/2006">
              <mc:Choice xmlns:v="urn:schemas-microsoft-com:vml" Requires="v">
                <p:oleObj spid="_x0000_s202760" name="Equation" r:id="rId7" imgW="203040" imgH="228600" progId="Equation.DSMT4">
                  <p:embed/>
                </p:oleObj>
              </mc:Choice>
              <mc:Fallback>
                <p:oleObj name="Equation" r:id="rId7" imgW="203040" imgH="2286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7744" y="1628800"/>
                        <a:ext cx="344488"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55B355D1-2C66-42A0-BAB5-F4162F9791D2}" type="slidenum">
              <a:rPr lang="en-US" altLang="zh-TW" sz="1600" b="1">
                <a:solidFill>
                  <a:schemeClr val="accent6">
                    <a:lumMod val="20000"/>
                    <a:lumOff val="80000"/>
                  </a:schemeClr>
                </a:solidFill>
              </a:rPr>
              <a:pPr/>
              <a:t>25</a:t>
            </a:fld>
            <a:endParaRPr lang="en-US" altLang="zh-TW" sz="1600" b="1">
              <a:solidFill>
                <a:schemeClr val="accent6">
                  <a:lumMod val="20000"/>
                  <a:lumOff val="8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9512" y="1927371"/>
            <a:ext cx="8784976" cy="4525965"/>
          </a:xfrm>
        </p:spPr>
        <p:txBody>
          <a:bodyPr/>
          <a:lstStyle/>
          <a:p>
            <a:r>
              <a:rPr lang="en-US" altLang="zh-TW" dirty="0" smtClean="0"/>
              <a:t>Equation (11.10) can be modified to</a:t>
            </a:r>
          </a:p>
          <a:p>
            <a:endParaRPr lang="en-US" altLang="zh-TW" dirty="0" smtClean="0"/>
          </a:p>
          <a:p>
            <a:endParaRPr lang="en-US" altLang="zh-TW" dirty="0" smtClean="0"/>
          </a:p>
          <a:p>
            <a:endParaRPr lang="en-US" altLang="zh-TW" dirty="0" smtClean="0"/>
          </a:p>
          <a:p>
            <a:pPr>
              <a:buNone/>
            </a:pPr>
            <a:r>
              <a:rPr lang="en-US" altLang="zh-TW" dirty="0" smtClean="0"/>
              <a:t>in which                  is the </a:t>
            </a:r>
            <a:r>
              <a:rPr lang="en-US" altLang="zh-TW" b="1" dirty="0" err="1" smtClean="0"/>
              <a:t>Treynor</a:t>
            </a:r>
            <a:r>
              <a:rPr lang="en-US" altLang="zh-TW" b="1" dirty="0" smtClean="0"/>
              <a:t> performance measure</a:t>
            </a:r>
            <a:r>
              <a:rPr lang="en-US" altLang="zh-TW" dirty="0" smtClean="0"/>
              <a:t> and </a:t>
            </a:r>
            <a:r>
              <a:rPr lang="en-US" altLang="zh-TW" i="1" dirty="0" smtClean="0"/>
              <a:t>C*</a:t>
            </a:r>
            <a:r>
              <a:rPr lang="en-US" altLang="zh-TW" dirty="0" smtClean="0"/>
              <a:t>can be </a:t>
            </a:r>
          </a:p>
          <a:p>
            <a:pPr>
              <a:buNone/>
            </a:pPr>
            <a:endParaRPr lang="en-US" altLang="zh-TW" dirty="0" smtClean="0"/>
          </a:p>
          <a:p>
            <a:pPr>
              <a:buNone/>
            </a:pPr>
            <a:r>
              <a:rPr lang="en-US" altLang="zh-TW" dirty="0" smtClean="0"/>
              <a:t>defined as</a:t>
            </a:r>
            <a:endParaRPr lang="zh-TW" altLang="zh-TW" dirty="0" smtClean="0"/>
          </a:p>
          <a:p>
            <a:endParaRPr lang="zh-TW" altLang="zh-TW" dirty="0" smtClean="0"/>
          </a:p>
          <a:p>
            <a:endParaRPr lang="zh-TW" altLang="en-US" dirty="0"/>
          </a:p>
        </p:txBody>
      </p:sp>
      <p:sp>
        <p:nvSpPr>
          <p:cNvPr id="4" name="Title 3"/>
          <p:cNvSpPr>
            <a:spLocks noGrp="1"/>
          </p:cNvSpPr>
          <p:nvPr>
            <p:ph type="title"/>
          </p:nvPr>
        </p:nvSpPr>
        <p:spPr>
          <a:xfrm>
            <a:off x="464400" y="628997"/>
            <a:ext cx="8229600" cy="639763"/>
          </a:xfrm>
        </p:spPr>
        <p:txBody>
          <a:bodyPr/>
          <a:lstStyle/>
          <a:p>
            <a:pPr algn="ctr"/>
            <a:r>
              <a:rPr lang="en-US" altLang="zh-TW" dirty="0" smtClean="0"/>
              <a:t>11.3 </a:t>
            </a:r>
            <a:r>
              <a:rPr lang="en-US" altLang="zh-TW" dirty="0" err="1" smtClean="0"/>
              <a:t>Treynor</a:t>
            </a:r>
            <a:r>
              <a:rPr lang="en-US" altLang="zh-TW" dirty="0" smtClean="0"/>
              <a:t>-Measure Approach With Short Sales Not Allowed</a:t>
            </a:r>
            <a:endParaRPr lang="zh-TW" altLang="en-US" dirty="0"/>
          </a:p>
        </p:txBody>
      </p:sp>
      <p:sp>
        <p:nvSpPr>
          <p:cNvPr id="2037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03777" name="Object 1"/>
          <p:cNvGraphicFramePr>
            <a:graphicFrameLocks noChangeAspect="1"/>
          </p:cNvGraphicFramePr>
          <p:nvPr/>
        </p:nvGraphicFramePr>
        <p:xfrm>
          <a:off x="2843807" y="2460028"/>
          <a:ext cx="2790649" cy="936104"/>
        </p:xfrm>
        <a:graphic>
          <a:graphicData uri="http://schemas.openxmlformats.org/presentationml/2006/ole">
            <mc:AlternateContent xmlns:mc="http://schemas.openxmlformats.org/markup-compatibility/2006">
              <mc:Choice xmlns:v="urn:schemas-microsoft-com:vml" Requires="v">
                <p:oleObj spid="_x0000_s203782" name="Equation" r:id="rId3" imgW="1511300" imgH="508000" progId="Equation.DSMT4">
                  <p:embed/>
                </p:oleObj>
              </mc:Choice>
              <mc:Fallback>
                <p:oleObj name="Equation" r:id="rId3" imgW="1511300" imgH="5080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7" y="2460028"/>
                        <a:ext cx="2790649" cy="936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37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03779" name="Object 3"/>
          <p:cNvGraphicFramePr>
            <a:graphicFrameLocks noChangeAspect="1"/>
          </p:cNvGraphicFramePr>
          <p:nvPr/>
        </p:nvGraphicFramePr>
        <p:xfrm>
          <a:off x="2771800" y="4188220"/>
          <a:ext cx="3083638" cy="2016224"/>
        </p:xfrm>
        <a:graphic>
          <a:graphicData uri="http://schemas.openxmlformats.org/presentationml/2006/ole">
            <mc:AlternateContent xmlns:mc="http://schemas.openxmlformats.org/markup-compatibility/2006">
              <mc:Choice xmlns:v="urn:schemas-microsoft-com:vml" Requires="v">
                <p:oleObj spid="_x0000_s203783" name="Equation" r:id="rId5" imgW="1485900" imgH="965200" progId="Equation.DSMT4">
                  <p:embed/>
                </p:oleObj>
              </mc:Choice>
              <mc:Fallback>
                <p:oleObj name="Equation" r:id="rId5" imgW="1485900" imgH="965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4188220"/>
                        <a:ext cx="3083638" cy="2016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37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03781" name="Object 5"/>
          <p:cNvGraphicFramePr>
            <a:graphicFrameLocks noChangeAspect="1"/>
          </p:cNvGraphicFramePr>
          <p:nvPr/>
        </p:nvGraphicFramePr>
        <p:xfrm>
          <a:off x="1187624" y="3324124"/>
          <a:ext cx="1063503" cy="864096"/>
        </p:xfrm>
        <a:graphic>
          <a:graphicData uri="http://schemas.openxmlformats.org/presentationml/2006/ole">
            <mc:AlternateContent xmlns:mc="http://schemas.openxmlformats.org/markup-compatibility/2006">
              <mc:Choice xmlns:v="urn:schemas-microsoft-com:vml" Requires="v">
                <p:oleObj spid="_x0000_s203784" name="Equation" r:id="rId7" imgW="622030" imgH="495085" progId="Equation.DSMT4">
                  <p:embed/>
                </p:oleObj>
              </mc:Choice>
              <mc:Fallback>
                <p:oleObj name="Equation" r:id="rId7" imgW="622030" imgH="495085"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624" y="3324124"/>
                        <a:ext cx="1063503" cy="864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15"/>
          <p:cNvSpPr txBox="1">
            <a:spLocks noChangeArrowheads="1"/>
          </p:cNvSpPr>
          <p:nvPr/>
        </p:nvSpPr>
        <p:spPr bwMode="auto">
          <a:xfrm>
            <a:off x="6732240" y="2780928"/>
            <a:ext cx="1296987" cy="338554"/>
          </a:xfrm>
          <a:prstGeom prst="rect">
            <a:avLst/>
          </a:prstGeom>
          <a:noFill/>
          <a:ln w="9525">
            <a:noFill/>
            <a:miter lim="800000"/>
            <a:headEnd/>
            <a:tailEnd/>
          </a:ln>
        </p:spPr>
        <p:txBody>
          <a:bodyPr>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11.12)</a:t>
            </a:r>
            <a:endParaRPr lang="en-US" altLang="zh-TW" sz="1600" dirty="0">
              <a:solidFill>
                <a:schemeClr val="accent1"/>
              </a:solidFill>
              <a:latin typeface="Times New Roman" pitchFamily="18" charset="0"/>
              <a:cs typeface="Times New Roman" pitchFamily="18" charset="0"/>
            </a:endParaRPr>
          </a:p>
        </p:txBody>
      </p:sp>
      <p:sp>
        <p:nvSpPr>
          <p:cNvPr id="13" name="Text Box 15"/>
          <p:cNvSpPr txBox="1">
            <a:spLocks noChangeArrowheads="1"/>
          </p:cNvSpPr>
          <p:nvPr/>
        </p:nvSpPr>
        <p:spPr bwMode="auto">
          <a:xfrm>
            <a:off x="6804248" y="4797152"/>
            <a:ext cx="1296987" cy="338554"/>
          </a:xfrm>
          <a:prstGeom prst="rect">
            <a:avLst/>
          </a:prstGeom>
          <a:noFill/>
          <a:ln w="9525">
            <a:noFill/>
            <a:miter lim="800000"/>
            <a:headEnd/>
            <a:tailEnd/>
          </a:ln>
        </p:spPr>
        <p:txBody>
          <a:bodyPr>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11.13)</a:t>
            </a:r>
            <a:endParaRPr lang="en-US" altLang="zh-TW" sz="1600" dirty="0">
              <a:solidFill>
                <a:schemeClr val="accent1"/>
              </a:solidFill>
              <a:latin typeface="Times New Roman" pitchFamily="18" charset="0"/>
              <a:cs typeface="Times New Roman" pitchFamily="18" charset="0"/>
            </a:endParaRPr>
          </a:p>
        </p:txBody>
      </p:sp>
      <p:sp>
        <p:nvSpPr>
          <p:cNvPr id="14" name="Slide Number Placeholder 1"/>
          <p:cNvSpPr txBox="1">
            <a:spLocks/>
          </p:cNvSpPr>
          <p:nvPr/>
        </p:nvSpPr>
        <p:spPr>
          <a:xfrm>
            <a:off x="76200" y="6597352"/>
            <a:ext cx="2133600" cy="365125"/>
          </a:xfrm>
          <a:prstGeom prst="rect">
            <a:avLst/>
          </a:prstGeom>
        </p:spPr>
        <p:txBody>
          <a:bodyPr/>
          <a:lstStyle>
            <a:defPPr>
              <a:defRPr lang="zh-TW"/>
            </a:defPPr>
            <a:lvl1pPr>
              <a:defRPr sz="1600" b="1">
                <a:solidFill>
                  <a:schemeClr val="accent6">
                    <a:lumMod val="20000"/>
                    <a:lumOff val="80000"/>
                  </a:schemeClr>
                </a:solidFill>
              </a:defRPr>
            </a:lvl1pPr>
          </a:lstStyle>
          <a:p>
            <a:fld id="{55B355D1-2C66-42A0-BAB5-F4162F9791D2}" type="slidenum">
              <a:rPr lang="en-US" altLang="zh-TW"/>
              <a:pPr/>
              <a:t>26</a:t>
            </a:fld>
            <a:endParaRPr lang="en-US" altLang="zh-TW"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476672"/>
            <a:ext cx="8587680" cy="5904655"/>
          </a:xfrm>
        </p:spPr>
        <p:txBody>
          <a:bodyPr>
            <a:normAutofit/>
          </a:bodyPr>
          <a:lstStyle/>
          <a:p>
            <a:r>
              <a:rPr lang="en-US" altLang="zh-TW" dirty="0" smtClean="0"/>
              <a:t>Elton </a:t>
            </a:r>
            <a:r>
              <a:rPr lang="en-US" altLang="zh-TW" i="1" dirty="0" smtClean="0"/>
              <a:t>et al.</a:t>
            </a:r>
            <a:r>
              <a:rPr lang="en-US" altLang="zh-TW" dirty="0" smtClean="0"/>
              <a:t> (1976) also derive a </a:t>
            </a:r>
            <a:r>
              <a:rPr lang="en-US" altLang="zh-TW" dirty="0" err="1" smtClean="0"/>
              <a:t>Treynor</a:t>
            </a:r>
            <a:r>
              <a:rPr lang="en-US" altLang="zh-TW" dirty="0" smtClean="0"/>
              <a:t>-measure approach with short sales not allowed. </a:t>
            </a:r>
          </a:p>
          <a:p>
            <a:r>
              <a:rPr lang="en-US" altLang="zh-TW" dirty="0" smtClean="0"/>
              <a:t>From Appendix 11C, Equation (11.13) should be modified to</a:t>
            </a:r>
          </a:p>
          <a:p>
            <a:endParaRPr lang="en-US" altLang="zh-TW" dirty="0" smtClean="0"/>
          </a:p>
          <a:p>
            <a:endParaRPr lang="en-US" altLang="zh-TW" dirty="0" smtClean="0"/>
          </a:p>
          <a:p>
            <a:pPr>
              <a:buNone/>
            </a:pPr>
            <a:r>
              <a:rPr lang="en-US" altLang="zh-TW" dirty="0" smtClean="0"/>
              <a:t>where</a:t>
            </a:r>
          </a:p>
          <a:p>
            <a:endParaRPr lang="en-US" altLang="zh-TW" dirty="0" smtClean="0"/>
          </a:p>
          <a:p>
            <a:endParaRPr lang="en-US" altLang="zh-TW" dirty="0" smtClean="0"/>
          </a:p>
          <a:p>
            <a:pPr>
              <a:buNone/>
            </a:pPr>
            <a:r>
              <a:rPr lang="en-US" altLang="zh-TW" dirty="0" smtClean="0"/>
              <a:t>then</a:t>
            </a:r>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pPr>
              <a:buNone/>
            </a:pPr>
            <a:r>
              <a:rPr lang="en-US" altLang="zh-TW" dirty="0" smtClean="0"/>
              <a:t>where </a:t>
            </a:r>
            <a:r>
              <a:rPr lang="en-US" altLang="zh-TW" i="1" dirty="0" smtClean="0"/>
              <a:t>d</a:t>
            </a:r>
            <a:r>
              <a:rPr lang="en-US" altLang="zh-TW" dirty="0" smtClean="0"/>
              <a:t> is a set which contains all stocks with positive  </a:t>
            </a:r>
            <a:endParaRPr lang="zh-TW" altLang="zh-TW" dirty="0" smtClean="0"/>
          </a:p>
          <a:p>
            <a:pPr>
              <a:buNone/>
            </a:pPr>
            <a:endParaRPr lang="en-US" altLang="zh-TW" dirty="0" smtClean="0"/>
          </a:p>
        </p:txBody>
      </p:sp>
      <p:sp>
        <p:nvSpPr>
          <p:cNvPr id="2048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04801" name="Object 1"/>
          <p:cNvGraphicFramePr>
            <a:graphicFrameLocks noChangeAspect="1"/>
          </p:cNvGraphicFramePr>
          <p:nvPr/>
        </p:nvGraphicFramePr>
        <p:xfrm>
          <a:off x="2195736" y="1628800"/>
          <a:ext cx="3024336" cy="866432"/>
        </p:xfrm>
        <a:graphic>
          <a:graphicData uri="http://schemas.openxmlformats.org/presentationml/2006/ole">
            <mc:AlternateContent xmlns:mc="http://schemas.openxmlformats.org/markup-compatibility/2006">
              <mc:Choice xmlns:v="urn:schemas-microsoft-com:vml" Requires="v">
                <p:oleObj spid="_x0000_s204808" name="Equation" r:id="rId3" imgW="1765300" imgH="508000" progId="Equation.DSMT4">
                  <p:embed/>
                </p:oleObj>
              </mc:Choice>
              <mc:Fallback>
                <p:oleObj name="Equation" r:id="rId3" imgW="1765300" imgH="5080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628800"/>
                        <a:ext cx="3024336" cy="8664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04803" name="Object 3"/>
          <p:cNvGraphicFramePr>
            <a:graphicFrameLocks noChangeAspect="1"/>
          </p:cNvGraphicFramePr>
          <p:nvPr/>
        </p:nvGraphicFramePr>
        <p:xfrm>
          <a:off x="2267744" y="2992670"/>
          <a:ext cx="2808312" cy="364322"/>
        </p:xfrm>
        <a:graphic>
          <a:graphicData uri="http://schemas.openxmlformats.org/presentationml/2006/ole">
            <mc:AlternateContent xmlns:mc="http://schemas.openxmlformats.org/markup-compatibility/2006">
              <mc:Choice xmlns:v="urn:schemas-microsoft-com:vml" Requires="v">
                <p:oleObj spid="_x0000_s204809" name="Equation" r:id="rId5" imgW="1765300" imgH="228600" progId="Equation.DSMT4">
                  <p:embed/>
                </p:oleObj>
              </mc:Choice>
              <mc:Fallback>
                <p:oleObj name="Equation" r:id="rId5" imgW="1765300" imgH="228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744" y="2992670"/>
                        <a:ext cx="2808312" cy="3643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0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04805" name="Object 5"/>
          <p:cNvGraphicFramePr>
            <a:graphicFrameLocks noChangeAspect="1"/>
          </p:cNvGraphicFramePr>
          <p:nvPr/>
        </p:nvGraphicFramePr>
        <p:xfrm>
          <a:off x="2411760" y="3933056"/>
          <a:ext cx="2368263" cy="1584176"/>
        </p:xfrm>
        <a:graphic>
          <a:graphicData uri="http://schemas.openxmlformats.org/presentationml/2006/ole">
            <mc:AlternateContent xmlns:mc="http://schemas.openxmlformats.org/markup-compatibility/2006">
              <mc:Choice xmlns:v="urn:schemas-microsoft-com:vml" Requires="v">
                <p:oleObj spid="_x0000_s204810" name="Equation" r:id="rId7" imgW="1409700" imgH="939800" progId="Equation.DSMT4">
                  <p:embed/>
                </p:oleObj>
              </mc:Choice>
              <mc:Fallback>
                <p:oleObj name="Equation" r:id="rId7" imgW="1409700" imgH="939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1760" y="3933056"/>
                        <a:ext cx="2368263" cy="15841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07" name="Object 7"/>
          <p:cNvGraphicFramePr>
            <a:graphicFrameLocks noChangeAspect="1"/>
          </p:cNvGraphicFramePr>
          <p:nvPr/>
        </p:nvGraphicFramePr>
        <p:xfrm>
          <a:off x="5940152" y="5949280"/>
          <a:ext cx="344487" cy="382588"/>
        </p:xfrm>
        <a:graphic>
          <a:graphicData uri="http://schemas.openxmlformats.org/presentationml/2006/ole">
            <mc:AlternateContent xmlns:mc="http://schemas.openxmlformats.org/markup-compatibility/2006">
              <mc:Choice xmlns:v="urn:schemas-microsoft-com:vml" Requires="v">
                <p:oleObj spid="_x0000_s204811" name="Equation" r:id="rId9" imgW="203040" imgH="228600" progId="Equation.DSMT4">
                  <p:embed/>
                </p:oleObj>
              </mc:Choice>
              <mc:Fallback>
                <p:oleObj name="Equation" r:id="rId9" imgW="203040" imgH="2286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0152" y="5949280"/>
                        <a:ext cx="344487" cy="38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15"/>
          <p:cNvSpPr txBox="1">
            <a:spLocks noChangeArrowheads="1"/>
          </p:cNvSpPr>
          <p:nvPr/>
        </p:nvSpPr>
        <p:spPr bwMode="auto">
          <a:xfrm>
            <a:off x="6804248" y="4725144"/>
            <a:ext cx="1296987" cy="338554"/>
          </a:xfrm>
          <a:prstGeom prst="rect">
            <a:avLst/>
          </a:prstGeom>
          <a:noFill/>
          <a:ln w="9525">
            <a:noFill/>
            <a:miter lim="800000"/>
            <a:headEnd/>
            <a:tailEnd/>
          </a:ln>
        </p:spPr>
        <p:txBody>
          <a:bodyPr>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11.15)</a:t>
            </a:r>
            <a:endParaRPr lang="en-US" altLang="zh-TW" sz="1600" dirty="0">
              <a:solidFill>
                <a:schemeClr val="accent1"/>
              </a:solidFill>
              <a:latin typeface="Times New Roman" pitchFamily="18" charset="0"/>
              <a:cs typeface="Times New Roman" pitchFamily="18" charset="0"/>
            </a:endParaRPr>
          </a:p>
        </p:txBody>
      </p:sp>
      <p:sp>
        <p:nvSpPr>
          <p:cNvPr id="12" name="Text Box 15"/>
          <p:cNvSpPr txBox="1">
            <a:spLocks noChangeArrowheads="1"/>
          </p:cNvSpPr>
          <p:nvPr/>
        </p:nvSpPr>
        <p:spPr bwMode="auto">
          <a:xfrm>
            <a:off x="6876256" y="1988840"/>
            <a:ext cx="1296987" cy="338554"/>
          </a:xfrm>
          <a:prstGeom prst="rect">
            <a:avLst/>
          </a:prstGeom>
          <a:noFill/>
          <a:ln w="9525">
            <a:noFill/>
            <a:miter lim="800000"/>
            <a:headEnd/>
            <a:tailEnd/>
          </a:ln>
        </p:spPr>
        <p:txBody>
          <a:bodyPr>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11.14)</a:t>
            </a:r>
            <a:endParaRPr lang="en-US" altLang="zh-TW" sz="1600" dirty="0">
              <a:solidFill>
                <a:schemeClr val="accent1"/>
              </a:solidFill>
              <a:latin typeface="Times New Roman" pitchFamily="18" charset="0"/>
              <a:cs typeface="Times New Roman" pitchFamily="18" charset="0"/>
            </a:endParaRPr>
          </a:p>
        </p:txBody>
      </p:sp>
      <p:sp>
        <p:nvSpPr>
          <p:cNvPr id="13" name="Slide Number Placeholder 1"/>
          <p:cNvSpPr txBox="1">
            <a:spLocks/>
          </p:cNvSpPr>
          <p:nvPr/>
        </p:nvSpPr>
        <p:spPr>
          <a:xfrm>
            <a:off x="76200" y="6597352"/>
            <a:ext cx="2133600" cy="365125"/>
          </a:xfrm>
          <a:prstGeom prst="rect">
            <a:avLst/>
          </a:prstGeom>
        </p:spPr>
        <p:txBody>
          <a:bodyPr/>
          <a:lstStyle>
            <a:defPPr>
              <a:defRPr lang="zh-TW"/>
            </a:defPPr>
            <a:lvl1pPr>
              <a:defRPr sz="1600" b="1">
                <a:solidFill>
                  <a:schemeClr val="accent6">
                    <a:lumMod val="20000"/>
                    <a:lumOff val="80000"/>
                  </a:schemeClr>
                </a:solidFill>
              </a:defRPr>
            </a:lvl1pPr>
          </a:lstStyle>
          <a:p>
            <a:fld id="{55B355D1-2C66-42A0-BAB5-F4162F9791D2}" type="slidenum">
              <a:rPr lang="en-US" altLang="zh-TW"/>
              <a:pPr/>
              <a:t>27</a:t>
            </a:fld>
            <a:endParaRPr lang="en-US" altLang="zh-TW"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4" name="Rectangle 3"/>
          <p:cNvSpPr>
            <a:spLocks noGrp="1" noChangeArrowheads="1"/>
          </p:cNvSpPr>
          <p:nvPr>
            <p:ph type="body" idx="4294967295"/>
          </p:nvPr>
        </p:nvSpPr>
        <p:spPr>
          <a:xfrm>
            <a:off x="179512" y="908720"/>
            <a:ext cx="8784976" cy="3960440"/>
          </a:xfrm>
        </p:spPr>
        <p:txBody>
          <a:bodyPr>
            <a:normAutofit/>
          </a:bodyPr>
          <a:lstStyle/>
          <a:p>
            <a:pPr marL="0" indent="-609600">
              <a:lnSpc>
                <a:spcPct val="150000"/>
              </a:lnSpc>
              <a:buNone/>
            </a:pPr>
            <a:r>
              <a:rPr lang="en-US" altLang="zh-TW" dirty="0" smtClean="0"/>
              <a:t>If all securities have positive       , the following three step procedure from Elton et al. can be used to choose securities to be included in the optimum portfolio. </a:t>
            </a:r>
          </a:p>
          <a:p>
            <a:pPr marL="0" indent="-609600">
              <a:lnSpc>
                <a:spcPct val="150000"/>
              </a:lnSpc>
              <a:buNone/>
            </a:pPr>
            <a:r>
              <a:rPr lang="en-US" altLang="zh-TW" dirty="0" smtClean="0"/>
              <a:t>1) Use the </a:t>
            </a:r>
            <a:r>
              <a:rPr lang="en-US" altLang="zh-TW" dirty="0" err="1" smtClean="0"/>
              <a:t>Treynor</a:t>
            </a:r>
            <a:r>
              <a:rPr lang="en-US" altLang="zh-TW" dirty="0" smtClean="0"/>
              <a:t> performance measure                            to rank the securities in descending order. </a:t>
            </a:r>
          </a:p>
          <a:p>
            <a:pPr marL="0" indent="-609600">
              <a:lnSpc>
                <a:spcPct val="150000"/>
              </a:lnSpc>
              <a:buNone/>
            </a:pPr>
            <a:r>
              <a:rPr lang="en-US" altLang="zh-TW" dirty="0" smtClean="0"/>
              <a:t>2) Use equation (11.16) to calculate </a:t>
            </a:r>
            <a:r>
              <a:rPr lang="en-US" altLang="zh-TW" i="1" dirty="0" smtClean="0"/>
              <a:t>C*</a:t>
            </a:r>
            <a:r>
              <a:rPr lang="en-US" altLang="zh-TW" dirty="0" smtClean="0"/>
              <a:t> for first </a:t>
            </a:r>
            <a:r>
              <a:rPr lang="en-US" altLang="zh-TW" dirty="0" err="1" smtClean="0"/>
              <a:t>i</a:t>
            </a:r>
            <a:r>
              <a:rPr lang="en-US" altLang="zh-TW" baseline="30000" dirty="0" err="1" smtClean="0"/>
              <a:t>th</a:t>
            </a:r>
            <a:r>
              <a:rPr lang="en-US" altLang="zh-TW" dirty="0" smtClean="0"/>
              <a:t> securities.</a:t>
            </a:r>
          </a:p>
          <a:p>
            <a:pPr marL="0" indent="-609600">
              <a:lnSpc>
                <a:spcPct val="150000"/>
              </a:lnSpc>
              <a:buNone/>
            </a:pPr>
            <a:r>
              <a:rPr lang="en-US" altLang="zh-TW" dirty="0" smtClean="0"/>
              <a:t>3) Include </a:t>
            </a:r>
            <a:r>
              <a:rPr lang="en-US" altLang="zh-TW" i="1" dirty="0" err="1" smtClean="0"/>
              <a:t>i</a:t>
            </a:r>
            <a:r>
              <a:rPr lang="en-US" altLang="zh-TW" i="1" dirty="0" smtClean="0"/>
              <a:t> </a:t>
            </a:r>
            <a:r>
              <a:rPr lang="en-US" altLang="zh-TW" dirty="0" smtClean="0"/>
              <a:t>securities for which                     is larger than      . Then </a:t>
            </a:r>
            <a:r>
              <a:rPr lang="en-US" altLang="zh-TW" i="1" dirty="0" smtClean="0"/>
              <a:t>C*</a:t>
            </a:r>
            <a:r>
              <a:rPr lang="en-US" altLang="zh-TW" dirty="0" smtClean="0"/>
              <a:t>is equal to    .</a:t>
            </a:r>
          </a:p>
          <a:p>
            <a:pPr marL="0" lvl="0" indent="-609600">
              <a:lnSpc>
                <a:spcPct val="150000"/>
              </a:lnSpc>
              <a:buNone/>
            </a:pPr>
            <a:r>
              <a:rPr lang="en-US" altLang="zh-TW" dirty="0" smtClean="0"/>
              <a:t>4) Use Equation (11.5) to calculate optimum weights for </a:t>
            </a:r>
            <a:r>
              <a:rPr lang="en-US" altLang="zh-TW" i="1" dirty="0" err="1" smtClean="0"/>
              <a:t>i</a:t>
            </a:r>
            <a:r>
              <a:rPr lang="en-US" altLang="zh-TW" dirty="0" smtClean="0"/>
              <a:t> securities.</a:t>
            </a:r>
            <a:endParaRPr lang="zh-TW" altLang="zh-TW" dirty="0" smtClean="0"/>
          </a:p>
          <a:p>
            <a:pPr marL="0" indent="-609600">
              <a:lnSpc>
                <a:spcPct val="150000"/>
              </a:lnSpc>
              <a:buNone/>
            </a:pPr>
            <a:endParaRPr lang="zh-TW" altLang="en-US" dirty="0" smtClean="0"/>
          </a:p>
          <a:p>
            <a:pPr marL="0" indent="-609600">
              <a:lnSpc>
                <a:spcPct val="150000"/>
              </a:lnSpc>
              <a:buNone/>
            </a:pPr>
            <a:endParaRPr lang="en-US" altLang="zh-TW" dirty="0" smtClean="0"/>
          </a:p>
        </p:txBody>
      </p:sp>
      <p:graphicFrame>
        <p:nvGraphicFramePr>
          <p:cNvPr id="26627" name="Object 11"/>
          <p:cNvGraphicFramePr>
            <a:graphicFrameLocks noGrp="1" noChangeAspect="1"/>
          </p:cNvGraphicFramePr>
          <p:nvPr>
            <p:ph sz="quarter" idx="4294967295"/>
          </p:nvPr>
        </p:nvGraphicFramePr>
        <p:xfrm>
          <a:off x="6246911" y="3501256"/>
          <a:ext cx="339725" cy="431800"/>
        </p:xfrm>
        <a:graphic>
          <a:graphicData uri="http://schemas.openxmlformats.org/presentationml/2006/ole">
            <mc:AlternateContent xmlns:mc="http://schemas.openxmlformats.org/markup-compatibility/2006">
              <mc:Choice xmlns:v="urn:schemas-microsoft-com:vml" Requires="v">
                <p:oleObj spid="_x0000_s26632" name="Equation" r:id="rId4" imgW="190440" imgH="241200" progId="Equation.DSMT4">
                  <p:embed/>
                </p:oleObj>
              </mc:Choice>
              <mc:Fallback>
                <p:oleObj name="Equation" r:id="rId4" imgW="190440" imgH="241200" progId="Equation.DSMT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6911" y="3501256"/>
                        <a:ext cx="33972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0" name="Object 15"/>
          <p:cNvGraphicFramePr>
            <a:graphicFrameLocks noGrp="1" noChangeAspect="1"/>
          </p:cNvGraphicFramePr>
          <p:nvPr>
            <p:ph sz="half" idx="4294967295"/>
          </p:nvPr>
        </p:nvGraphicFramePr>
        <p:xfrm>
          <a:off x="3582615" y="3435598"/>
          <a:ext cx="1296987" cy="425450"/>
        </p:xfrm>
        <a:graphic>
          <a:graphicData uri="http://schemas.openxmlformats.org/presentationml/2006/ole">
            <mc:AlternateContent xmlns:mc="http://schemas.openxmlformats.org/markup-compatibility/2006">
              <mc:Choice xmlns:v="urn:schemas-microsoft-com:vml" Requires="v">
                <p:oleObj spid="_x0000_s26633" name="Equation" r:id="rId6" imgW="812520" imgH="266400" progId="Equation.DSMT4">
                  <p:embed/>
                </p:oleObj>
              </mc:Choice>
              <mc:Fallback>
                <p:oleObj name="Equation" r:id="rId6" imgW="812520" imgH="266400" progId="Equation.DSMT4">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2615" y="3435598"/>
                        <a:ext cx="1296987"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8" name="Object 13"/>
          <p:cNvGraphicFramePr>
            <a:graphicFrameLocks noChangeAspect="1"/>
          </p:cNvGraphicFramePr>
          <p:nvPr/>
        </p:nvGraphicFramePr>
        <p:xfrm>
          <a:off x="3096394" y="980877"/>
          <a:ext cx="630237" cy="431800"/>
        </p:xfrm>
        <a:graphic>
          <a:graphicData uri="http://schemas.openxmlformats.org/presentationml/2006/ole">
            <mc:AlternateContent xmlns:mc="http://schemas.openxmlformats.org/markup-compatibility/2006">
              <mc:Choice xmlns:v="urn:schemas-microsoft-com:vml" Requires="v">
                <p:oleObj spid="_x0000_s26634" name="Equation" r:id="rId8" imgW="241200" imgH="228600" progId="Equation.DSMT4">
                  <p:embed/>
                </p:oleObj>
              </mc:Choice>
              <mc:Fallback>
                <p:oleObj name="Equation" r:id="rId8" imgW="241200" imgH="228600"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6394" y="980877"/>
                        <a:ext cx="63023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9" name="Object 14"/>
          <p:cNvGraphicFramePr>
            <a:graphicFrameLocks noChangeAspect="1"/>
          </p:cNvGraphicFramePr>
          <p:nvPr/>
        </p:nvGraphicFramePr>
        <p:xfrm>
          <a:off x="4355976" y="1988840"/>
          <a:ext cx="1774825" cy="420688"/>
        </p:xfrm>
        <a:graphic>
          <a:graphicData uri="http://schemas.openxmlformats.org/presentationml/2006/ole">
            <mc:AlternateContent xmlns:mc="http://schemas.openxmlformats.org/markup-compatibility/2006">
              <mc:Choice xmlns:v="urn:schemas-microsoft-com:vml" Requires="v">
                <p:oleObj spid="_x0000_s26635" name="Equation" r:id="rId10" imgW="812520" imgH="266400" progId="Equation.DSMT4">
                  <p:embed/>
                </p:oleObj>
              </mc:Choice>
              <mc:Fallback>
                <p:oleObj name="Equation" r:id="rId10" imgW="812520" imgH="266400" progId="Equation.DSMT4">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5976" y="1988840"/>
                        <a:ext cx="1774825"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1" name="Object 9"/>
          <p:cNvGraphicFramePr>
            <a:graphicFrameLocks noChangeAspect="1"/>
          </p:cNvGraphicFramePr>
          <p:nvPr/>
        </p:nvGraphicFramePr>
        <p:xfrm>
          <a:off x="8623175" y="3501256"/>
          <a:ext cx="341313" cy="431800"/>
        </p:xfrm>
        <a:graphic>
          <a:graphicData uri="http://schemas.openxmlformats.org/presentationml/2006/ole">
            <mc:AlternateContent xmlns:mc="http://schemas.openxmlformats.org/markup-compatibility/2006">
              <mc:Choice xmlns:v="urn:schemas-microsoft-com:vml" Requires="v">
                <p:oleObj spid="_x0000_s26636" name="Equation" r:id="rId11" imgW="190440" imgH="241200" progId="Equation.DSMT4">
                  <p:embed/>
                </p:oleObj>
              </mc:Choice>
              <mc:Fallback>
                <p:oleObj name="Equation" r:id="rId11" imgW="190440" imgH="241200"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23175" y="3501256"/>
                        <a:ext cx="341313"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55B355D1-2C66-42A0-BAB5-F4162F9791D2}" type="slidenum">
              <a:rPr lang="en-US" altLang="zh-TW" sz="1600" b="1">
                <a:solidFill>
                  <a:schemeClr val="accent6">
                    <a:lumMod val="20000"/>
                    <a:lumOff val="80000"/>
                  </a:schemeClr>
                </a:solidFill>
              </a:rPr>
              <a:pPr/>
              <a:t>28</a:t>
            </a:fld>
            <a:endParaRPr lang="en-US" altLang="zh-TW" sz="1600" b="1">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Grp="1" noChangeArrowheads="1"/>
          </p:cNvSpPr>
          <p:nvPr>
            <p:ph type="body" idx="4294967295"/>
          </p:nvPr>
        </p:nvSpPr>
        <p:spPr>
          <a:xfrm>
            <a:off x="251520" y="1340768"/>
            <a:ext cx="8568952" cy="4464496"/>
          </a:xfrm>
        </p:spPr>
        <p:txBody>
          <a:bodyPr>
            <a:normAutofit/>
          </a:bodyPr>
          <a:lstStyle/>
          <a:p>
            <a:pPr>
              <a:lnSpc>
                <a:spcPct val="150000"/>
              </a:lnSpc>
            </a:pPr>
            <a:r>
              <a:rPr lang="en-US" altLang="zh-TW" dirty="0" smtClean="0"/>
              <a:t>The Center for Research in Security Prices tape was the source of five years of monthly return data, from January 2006 through December 2010, for the 30 stocks in the Dow-Jones Industrial Averages (DJIAs). </a:t>
            </a:r>
          </a:p>
          <a:p>
            <a:pPr>
              <a:lnSpc>
                <a:spcPct val="150000"/>
              </a:lnSpc>
            </a:pPr>
            <a:r>
              <a:rPr lang="en-US" altLang="zh-TW" dirty="0" smtClean="0"/>
              <a:t>The value-weighted average of the S&amp;P 500 index was used as the market while three-month Treasury-bill rates were used as the risk-free rate.</a:t>
            </a:r>
          </a:p>
          <a:p>
            <a:pPr>
              <a:lnSpc>
                <a:spcPct val="150000"/>
              </a:lnSpc>
            </a:pPr>
            <a:r>
              <a:rPr lang="en-US" altLang="zh-TW" dirty="0" smtClean="0"/>
              <a:t>The single-index model was used with an ordinary least-squares regression procedure to determine each stock’s beta. </a:t>
            </a:r>
          </a:p>
          <a:p>
            <a:pPr>
              <a:lnSpc>
                <a:spcPct val="150000"/>
              </a:lnSpc>
            </a:pPr>
            <a:r>
              <a:rPr lang="en-US" altLang="zh-TW" dirty="0" smtClean="0"/>
              <a:t>All data are listed in the worksheet, which lists the companies in descending order of </a:t>
            </a:r>
            <a:r>
              <a:rPr lang="en-US" altLang="zh-TW" dirty="0" err="1" smtClean="0"/>
              <a:t>Treynor</a:t>
            </a:r>
            <a:r>
              <a:rPr lang="en-US" altLang="zh-TW" dirty="0" smtClean="0"/>
              <a:t> performance measure.</a:t>
            </a:r>
          </a:p>
          <a:p>
            <a:pPr>
              <a:lnSpc>
                <a:spcPct val="150000"/>
              </a:lnSpc>
            </a:pPr>
            <a:endParaRPr lang="zh-TW" altLang="zh-TW" dirty="0" smtClean="0"/>
          </a:p>
          <a:p>
            <a:pPr eaLnBrk="1" hangingPunct="1">
              <a:lnSpc>
                <a:spcPct val="150000"/>
              </a:lnSpc>
              <a:buFont typeface="Wingdings" pitchFamily="2" charset="2"/>
              <a:buNone/>
            </a:pPr>
            <a:endParaRPr lang="en-US" altLang="zh-TW" dirty="0" smtClean="0"/>
          </a:p>
        </p:txBody>
      </p:sp>
      <p:sp>
        <p:nvSpPr>
          <p:cNvPr id="27651" name="Rectangle 7"/>
          <p:cNvSpPr>
            <a:spLocks noGrp="1" noChangeArrowheads="1"/>
          </p:cNvSpPr>
          <p:nvPr>
            <p:ph type="title"/>
          </p:nvPr>
        </p:nvSpPr>
        <p:spPr>
          <a:xfrm>
            <a:off x="251520" y="410837"/>
            <a:ext cx="8229600" cy="639763"/>
          </a:xfrm>
          <a:noFill/>
        </p:spPr>
        <p:txBody>
          <a:bodyPr/>
          <a:lstStyle/>
          <a:p>
            <a:pPr eaLnBrk="1" hangingPunct="1"/>
            <a:r>
              <a:rPr lang="en-US" altLang="zh-TW" sz="3200" b="0" dirty="0" smtClean="0"/>
              <a:t>Sample Problem 18.3</a:t>
            </a:r>
          </a:p>
        </p:txBody>
      </p:sp>
      <p:sp>
        <p:nvSpPr>
          <p:cNvPr id="4" name="Slide Number Placeholder 1"/>
          <p:cNvSpPr txBox="1">
            <a:spLocks/>
          </p:cNvSpPr>
          <p:nvPr/>
        </p:nvSpPr>
        <p:spPr>
          <a:xfrm>
            <a:off x="76200" y="6597352"/>
            <a:ext cx="2133600" cy="365125"/>
          </a:xfrm>
          <a:prstGeom prst="rect">
            <a:avLst/>
          </a:prstGeom>
        </p:spPr>
        <p:txBody>
          <a:bodyPr/>
          <a:lstStyle>
            <a:defPPr>
              <a:defRPr lang="zh-TW"/>
            </a:defPPr>
            <a:lvl1pPr>
              <a:defRPr sz="1600" b="1">
                <a:solidFill>
                  <a:schemeClr val="accent6">
                    <a:lumMod val="20000"/>
                    <a:lumOff val="80000"/>
                  </a:schemeClr>
                </a:solidFill>
              </a:defRPr>
            </a:lvl1pPr>
          </a:lstStyle>
          <a:p>
            <a:fld id="{55B355D1-2C66-42A0-BAB5-F4162F9791D2}" type="slidenum">
              <a:rPr lang="en-US" altLang="zh-TW"/>
              <a:pPr/>
              <a:t>29</a:t>
            </a:fld>
            <a:endParaRPr lang="en-US" altLang="zh-TW"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1"/>
            <a:ext cx="8229600" cy="3586335"/>
          </a:xfrm>
        </p:spPr>
        <p:txBody>
          <a:bodyPr/>
          <a:lstStyle/>
          <a:p>
            <a:r>
              <a:rPr lang="en-US" altLang="zh-TW" dirty="0" smtClean="0"/>
              <a:t>This chapter assumes the existence of a risk-free borrowing and lending rate and advances one step further to simplify the calculation of the optimal weights of a portfolio and the efficient frontier. </a:t>
            </a:r>
          </a:p>
          <a:p>
            <a:r>
              <a:rPr lang="en-US" altLang="zh-TW" dirty="0" smtClean="0"/>
              <a:t>First discussed are </a:t>
            </a:r>
            <a:r>
              <a:rPr lang="en-US" altLang="zh-TW" dirty="0" err="1" smtClean="0"/>
              <a:t>Lintner’s</a:t>
            </a:r>
            <a:r>
              <a:rPr lang="en-US" altLang="zh-TW" dirty="0" smtClean="0"/>
              <a:t> (1965) and Elton </a:t>
            </a:r>
            <a:r>
              <a:rPr lang="en-US" altLang="zh-TW" i="1" dirty="0" smtClean="0"/>
              <a:t>et al.</a:t>
            </a:r>
            <a:r>
              <a:rPr lang="en-US" altLang="zh-TW" dirty="0" smtClean="0"/>
              <a:t>’s (1976) Sharpe performance-measure approaches for determining the efficient frontier with short sales allowed. </a:t>
            </a:r>
          </a:p>
          <a:p>
            <a:r>
              <a:rPr lang="en-US" altLang="zh-TW" dirty="0" smtClean="0"/>
              <a:t>This is followed by a discussion of the </a:t>
            </a:r>
            <a:r>
              <a:rPr lang="en-US" altLang="zh-TW" dirty="0" err="1" smtClean="0"/>
              <a:t>Treynor</a:t>
            </a:r>
            <a:r>
              <a:rPr lang="en-US" altLang="zh-TW" dirty="0" smtClean="0"/>
              <a:t> performance-measure approach for determining the efficient frontier with </a:t>
            </a:r>
            <a:r>
              <a:rPr lang="en-US" altLang="zh-TW" b="1" dirty="0" smtClean="0"/>
              <a:t>short sales allowed</a:t>
            </a:r>
            <a:r>
              <a:rPr lang="en-US" altLang="zh-TW" dirty="0" smtClean="0"/>
              <a:t>. </a:t>
            </a:r>
          </a:p>
          <a:p>
            <a:r>
              <a:rPr lang="en-US" altLang="zh-TW" dirty="0" smtClean="0"/>
              <a:t>The </a:t>
            </a:r>
            <a:r>
              <a:rPr lang="en-US" altLang="zh-TW" dirty="0" err="1" smtClean="0"/>
              <a:t>Treynor</a:t>
            </a:r>
            <a:r>
              <a:rPr lang="en-US" altLang="zh-TW" dirty="0" smtClean="0"/>
              <a:t>-measure approach is then analyzed for determining the efficient frontier with </a:t>
            </a:r>
            <a:r>
              <a:rPr lang="en-US" altLang="zh-TW" b="1" dirty="0" smtClean="0"/>
              <a:t>short sales not allowed</a:t>
            </a:r>
            <a:r>
              <a:rPr lang="en-US" altLang="zh-TW" dirty="0" smtClean="0"/>
              <a:t>.</a:t>
            </a:r>
            <a:endParaRPr lang="zh-TW" altLang="en-US" dirty="0"/>
          </a:p>
        </p:txBody>
      </p:sp>
      <p:sp>
        <p:nvSpPr>
          <p:cNvPr id="2" name="Slide Number Placeholder 1"/>
          <p:cNvSpPr>
            <a:spLocks noGrp="1"/>
          </p:cNvSpPr>
          <p:nvPr>
            <p:ph type="sldNum" sz="quarter" idx="12"/>
          </p:nvPr>
        </p:nvSpPr>
        <p:spPr>
          <a:xfrm>
            <a:off x="76200" y="6597352"/>
            <a:ext cx="2133600" cy="365125"/>
          </a:xfrm>
        </p:spPr>
        <p:txBody>
          <a:bodyPr/>
          <a:lstStyle/>
          <a:p>
            <a:fld id="{55B355D1-2C66-42A0-BAB5-F4162F9791D2}" type="slidenum">
              <a:rPr lang="en-US" altLang="zh-TW" sz="1600" b="1">
                <a:solidFill>
                  <a:schemeClr val="accent6">
                    <a:lumMod val="20000"/>
                    <a:lumOff val="80000"/>
                  </a:schemeClr>
                </a:solidFill>
              </a:rPr>
              <a:pPr/>
              <a:t>3</a:t>
            </a:fld>
            <a:endParaRPr lang="en-US" altLang="zh-TW" sz="1600" b="1" dirty="0">
              <a:solidFill>
                <a:schemeClr val="accent6">
                  <a:lumMod val="20000"/>
                  <a:lumOff val="80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3"/>
          <p:cNvSpPr>
            <a:spLocks noGrp="1" noChangeArrowheads="1"/>
          </p:cNvSpPr>
          <p:nvPr>
            <p:ph idx="1"/>
          </p:nvPr>
        </p:nvSpPr>
        <p:spPr>
          <a:xfrm>
            <a:off x="251520" y="1196752"/>
            <a:ext cx="8587680" cy="4824536"/>
          </a:xfrm>
        </p:spPr>
        <p:txBody>
          <a:bodyPr>
            <a:normAutofit/>
          </a:bodyPr>
          <a:lstStyle/>
          <a:p>
            <a:pPr marL="609600" indent="-609600">
              <a:lnSpc>
                <a:spcPct val="200000"/>
              </a:lnSpc>
            </a:pPr>
            <a:r>
              <a:rPr lang="en-US" altLang="zh-TW" dirty="0" smtClean="0"/>
              <a:t>To calculate the       as defined in Equation (11.16)    </a:t>
            </a:r>
          </a:p>
          <a:p>
            <a:pPr marL="609600" indent="-609600">
              <a:lnSpc>
                <a:spcPct val="200000"/>
              </a:lnSpc>
              <a:buNone/>
            </a:pPr>
            <a:r>
              <a:rPr lang="en-US" altLang="zh-TW" dirty="0" smtClean="0"/>
              <a:t>                                      .  </a:t>
            </a:r>
          </a:p>
          <a:p>
            <a:pPr marL="609600" indent="-609600">
              <a:lnSpc>
                <a:spcPct val="200000"/>
              </a:lnSpc>
            </a:pPr>
            <a:r>
              <a:rPr lang="en-US" altLang="zh-TW" dirty="0" smtClean="0"/>
              <a:t>                     are calculated and presented in the worksheet. </a:t>
            </a:r>
          </a:p>
          <a:p>
            <a:pPr marL="609600" indent="-609600">
              <a:lnSpc>
                <a:spcPct val="200000"/>
              </a:lnSpc>
            </a:pPr>
            <a:r>
              <a:rPr lang="en-US" altLang="zh-TW" dirty="0" smtClean="0"/>
              <a:t>Substituting </a:t>
            </a:r>
          </a:p>
          <a:p>
            <a:pPr marL="609600" indent="-609600">
              <a:lnSpc>
                <a:spcPct val="200000"/>
              </a:lnSpc>
              <a:buNone/>
            </a:pPr>
            <a:r>
              <a:rPr lang="en-US" altLang="zh-TW" dirty="0" smtClean="0"/>
              <a:t> into Equation (11.16) produces        for every firm as listed in the last column in the worksheet.</a:t>
            </a:r>
            <a:endParaRPr lang="zh-TW" altLang="zh-TW" dirty="0" smtClean="0"/>
          </a:p>
          <a:p>
            <a:pPr marL="609600" indent="-609600">
              <a:lnSpc>
                <a:spcPct val="200000"/>
              </a:lnSpc>
            </a:pPr>
            <a:endParaRPr lang="en-US" altLang="zh-TW" dirty="0" smtClean="0"/>
          </a:p>
        </p:txBody>
      </p:sp>
      <p:sp>
        <p:nvSpPr>
          <p:cNvPr id="2867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sp>
        <p:nvSpPr>
          <p:cNvPr id="28680" name="Rectangle 8"/>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en-US" altLang="zh-TW"/>
          </a:p>
        </p:txBody>
      </p:sp>
      <p:sp>
        <p:nvSpPr>
          <p:cNvPr id="2868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sp>
        <p:nvSpPr>
          <p:cNvPr id="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 name="Object 5"/>
          <p:cNvGraphicFramePr>
            <a:graphicFrameLocks noChangeAspect="1"/>
          </p:cNvGraphicFramePr>
          <p:nvPr/>
        </p:nvGraphicFramePr>
        <p:xfrm>
          <a:off x="2555776" y="1412776"/>
          <a:ext cx="351310" cy="439137"/>
        </p:xfrm>
        <a:graphic>
          <a:graphicData uri="http://schemas.openxmlformats.org/presentationml/2006/ole">
            <mc:AlternateContent xmlns:mc="http://schemas.openxmlformats.org/markup-compatibility/2006">
              <mc:Choice xmlns:v="urn:schemas-microsoft-com:vml" Requires="v">
                <p:oleObj spid="_x0000_s28685" name="Equation" r:id="rId3" imgW="190417" imgH="241195" progId="Equation.DSMT4">
                  <p:embed/>
                </p:oleObj>
              </mc:Choice>
              <mc:Fallback>
                <p:oleObj name="Equation" r:id="rId3" imgW="190417" imgH="241195"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1412776"/>
                        <a:ext cx="351310" cy="43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 name="Object 7"/>
          <p:cNvGraphicFramePr>
            <a:graphicFrameLocks noChangeAspect="1"/>
          </p:cNvGraphicFramePr>
          <p:nvPr/>
        </p:nvGraphicFramePr>
        <p:xfrm>
          <a:off x="1691680" y="1916832"/>
          <a:ext cx="5604672" cy="720080"/>
        </p:xfrm>
        <a:graphic>
          <a:graphicData uri="http://schemas.openxmlformats.org/presentationml/2006/ole">
            <mc:AlternateContent xmlns:mc="http://schemas.openxmlformats.org/markup-compatibility/2006">
              <mc:Choice xmlns:v="urn:schemas-microsoft-com:vml" Requires="v">
                <p:oleObj spid="_x0000_s28686" name="Equation" r:id="rId5" imgW="3441600" imgH="444240" progId="Equation.DSMT4">
                  <p:embed/>
                </p:oleObj>
              </mc:Choice>
              <mc:Fallback>
                <p:oleObj name="Equation" r:id="rId5" imgW="3441600" imgH="44424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1916832"/>
                        <a:ext cx="5604672"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6" name="Object 9"/>
          <p:cNvGraphicFramePr>
            <a:graphicFrameLocks noChangeAspect="1"/>
          </p:cNvGraphicFramePr>
          <p:nvPr/>
        </p:nvGraphicFramePr>
        <p:xfrm>
          <a:off x="2267744" y="3284761"/>
          <a:ext cx="5976664" cy="761599"/>
        </p:xfrm>
        <a:graphic>
          <a:graphicData uri="http://schemas.openxmlformats.org/presentationml/2006/ole">
            <mc:AlternateContent xmlns:mc="http://schemas.openxmlformats.org/markup-compatibility/2006">
              <mc:Choice xmlns:v="urn:schemas-microsoft-com:vml" Requires="v">
                <p:oleObj spid="_x0000_s28687" name="Equation" r:id="rId7" imgW="3517560" imgH="444240" progId="Equation.DSMT4">
                  <p:embed/>
                </p:oleObj>
              </mc:Choice>
              <mc:Fallback>
                <p:oleObj name="Equation" r:id="rId7" imgW="3517560" imgH="444240" progId="Equation.DSMT4">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7744" y="3284761"/>
                        <a:ext cx="5976664" cy="7615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83" name="Object 11"/>
          <p:cNvGraphicFramePr>
            <a:graphicFrameLocks noChangeAspect="1"/>
          </p:cNvGraphicFramePr>
          <p:nvPr/>
        </p:nvGraphicFramePr>
        <p:xfrm>
          <a:off x="3635896" y="4077072"/>
          <a:ext cx="350838" cy="439738"/>
        </p:xfrm>
        <a:graphic>
          <a:graphicData uri="http://schemas.openxmlformats.org/presentationml/2006/ole">
            <mc:AlternateContent xmlns:mc="http://schemas.openxmlformats.org/markup-compatibility/2006">
              <mc:Choice xmlns:v="urn:schemas-microsoft-com:vml" Requires="v">
                <p:oleObj spid="_x0000_s28688" name="Equation" r:id="rId9" imgW="190417" imgH="241195" progId="Equation.DSMT4">
                  <p:embed/>
                </p:oleObj>
              </mc:Choice>
              <mc:Fallback>
                <p:oleObj name="Equation" r:id="rId9" imgW="190417" imgH="241195" progId="Equation.DSMT4">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4077072"/>
                        <a:ext cx="350838" cy="43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8684" name="Object 12"/>
          <p:cNvGraphicFramePr>
            <a:graphicFrameLocks noChangeAspect="1"/>
          </p:cNvGraphicFramePr>
          <p:nvPr/>
        </p:nvGraphicFramePr>
        <p:xfrm>
          <a:off x="893464" y="2564904"/>
          <a:ext cx="1302272" cy="720080"/>
        </p:xfrm>
        <a:graphic>
          <a:graphicData uri="http://schemas.openxmlformats.org/presentationml/2006/ole">
            <mc:AlternateContent xmlns:mc="http://schemas.openxmlformats.org/markup-compatibility/2006">
              <mc:Choice xmlns:v="urn:schemas-microsoft-com:vml" Requires="v">
                <p:oleObj spid="_x0000_s28689" name="Equation" r:id="rId10" imgW="812447" imgH="444307" progId="Equation.DSMT4">
                  <p:embed/>
                </p:oleObj>
              </mc:Choice>
              <mc:Fallback>
                <p:oleObj name="Equation" r:id="rId10" imgW="812447" imgH="444307" progId="Equation.DSMT4">
                  <p:embed/>
                  <p:pic>
                    <p:nvPicPr>
                      <p:cNvPr id="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3464" y="2564904"/>
                        <a:ext cx="1302272"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Slide Number Placeholder 1"/>
          <p:cNvSpPr txBox="1">
            <a:spLocks/>
          </p:cNvSpPr>
          <p:nvPr/>
        </p:nvSpPr>
        <p:spPr>
          <a:xfrm>
            <a:off x="76200" y="6597352"/>
            <a:ext cx="2133600" cy="365125"/>
          </a:xfrm>
          <a:prstGeom prst="rect">
            <a:avLst/>
          </a:prstGeom>
        </p:spPr>
        <p:txBody>
          <a:bodyPr/>
          <a:lstStyle>
            <a:defPPr>
              <a:defRPr lang="zh-TW"/>
            </a:defPPr>
            <a:lvl1pPr>
              <a:defRPr sz="1600" b="1">
                <a:solidFill>
                  <a:schemeClr val="accent6">
                    <a:lumMod val="20000"/>
                    <a:lumOff val="80000"/>
                  </a:schemeClr>
                </a:solidFill>
              </a:defRPr>
            </a:lvl1pPr>
          </a:lstStyle>
          <a:p>
            <a:fld id="{55B355D1-2C66-42A0-BAB5-F4162F9791D2}" type="slidenum">
              <a:rPr lang="en-US" altLang="zh-TW"/>
              <a:pPr/>
              <a:t>30</a:t>
            </a:fld>
            <a:endParaRPr lang="en-US" altLang="zh-TW"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3" name="Picture 1"/>
          <p:cNvPicPr>
            <a:picLocks noChangeAspect="1" noChangeArrowheads="1"/>
          </p:cNvPicPr>
          <p:nvPr/>
        </p:nvPicPr>
        <p:blipFill>
          <a:blip r:embed="rId3" cstate="print"/>
          <a:srcRect/>
          <a:stretch>
            <a:fillRect/>
          </a:stretch>
        </p:blipFill>
        <p:spPr bwMode="auto">
          <a:xfrm>
            <a:off x="755576" y="731023"/>
            <a:ext cx="7560840" cy="5650305"/>
          </a:xfrm>
          <a:prstGeom prst="rect">
            <a:avLst/>
          </a:prstGeom>
          <a:noFill/>
          <a:ln w="9525">
            <a:noFill/>
            <a:miter lim="800000"/>
            <a:headEnd/>
            <a:tailEnd/>
          </a:ln>
        </p:spPr>
      </p:pic>
      <p:sp>
        <p:nvSpPr>
          <p:cNvPr id="7" name="TextBox 6"/>
          <p:cNvSpPr txBox="1"/>
          <p:nvPr/>
        </p:nvSpPr>
        <p:spPr>
          <a:xfrm>
            <a:off x="683568" y="404664"/>
            <a:ext cx="7776864" cy="288032"/>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Worksheet for DJIAs</a:t>
            </a:r>
            <a:r>
              <a:rPr kumimoji="0" lang="en-US" altLang="zh-TW" sz="16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(pg.413)</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2" name="Slide Number Placeholder 1"/>
          <p:cNvSpPr>
            <a:spLocks noGrp="1"/>
          </p:cNvSpPr>
          <p:nvPr>
            <p:ph type="sldNum" sz="quarter" idx="12"/>
          </p:nvPr>
        </p:nvSpPr>
        <p:spPr/>
        <p:txBody>
          <a:bodyPr/>
          <a:lstStyle/>
          <a:p>
            <a:fld id="{55B355D1-2C66-42A0-BAB5-F4162F9791D2}" type="slidenum">
              <a:rPr lang="en-US" altLang="zh-TW" sz="1600" b="1">
                <a:solidFill>
                  <a:schemeClr val="accent6">
                    <a:lumMod val="20000"/>
                    <a:lumOff val="80000"/>
                  </a:schemeClr>
                </a:solidFill>
              </a:rPr>
              <a:pPr/>
              <a:t>31</a:t>
            </a:fld>
            <a:endParaRPr lang="en-US" altLang="zh-TW" sz="1600" b="1">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1560" y="404664"/>
            <a:ext cx="7776864" cy="288032"/>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Table 11.2 Positive Optimum</a:t>
            </a:r>
            <a:r>
              <a:rPr kumimoji="0" lang="en-US" altLang="zh-TW" sz="16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Weight for </a:t>
            </a:r>
            <a:r>
              <a:rPr kumimoji="0" lang="en-US" altLang="zh-TW" sz="1600" dirty="0" smtClean="0">
                <a:solidFill>
                  <a:schemeClr val="accent1"/>
                </a:solidFill>
                <a:latin typeface="Times New Roman" pitchFamily="18" charset="0"/>
                <a:ea typeface="+mj-ea"/>
                <a:cs typeface="Times New Roman" pitchFamily="18" charset="0"/>
              </a:rPr>
              <a:t>T</a:t>
            </a:r>
            <a:r>
              <a:rPr kumimoji="0" lang="en-US" altLang="zh-TW" sz="1600" b="0" i="0" u="none" strike="noStrike" kern="1200" cap="none" spc="0" normalizeH="0" noProof="0" dirty="0" err="1" smtClean="0">
                <a:ln>
                  <a:noFill/>
                </a:ln>
                <a:solidFill>
                  <a:schemeClr val="accent1"/>
                </a:solidFill>
                <a:effectLst/>
                <a:uLnTx/>
                <a:uFillTx/>
                <a:latin typeface="Times New Roman" pitchFamily="18" charset="0"/>
                <a:ea typeface="+mj-ea"/>
                <a:cs typeface="Times New Roman" pitchFamily="18" charset="0"/>
              </a:rPr>
              <a:t>hree</a:t>
            </a:r>
            <a:r>
              <a:rPr kumimoji="0" lang="en-US" altLang="zh-TW" sz="16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Securities</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pic>
        <p:nvPicPr>
          <p:cNvPr id="180225" name="Picture 1"/>
          <p:cNvPicPr>
            <a:picLocks noChangeAspect="1" noChangeArrowheads="1"/>
          </p:cNvPicPr>
          <p:nvPr/>
        </p:nvPicPr>
        <p:blipFill>
          <a:blip r:embed="rId4" cstate="print"/>
          <a:srcRect/>
          <a:stretch>
            <a:fillRect/>
          </a:stretch>
        </p:blipFill>
        <p:spPr bwMode="auto">
          <a:xfrm>
            <a:off x="2051720" y="692696"/>
            <a:ext cx="4991100" cy="2085975"/>
          </a:xfrm>
          <a:prstGeom prst="rect">
            <a:avLst/>
          </a:prstGeom>
          <a:noFill/>
          <a:ln w="9525">
            <a:noFill/>
            <a:miter lim="800000"/>
            <a:headEnd/>
            <a:tailEnd/>
          </a:ln>
        </p:spPr>
      </p:pic>
      <p:sp>
        <p:nvSpPr>
          <p:cNvPr id="9" name="Content Placeholder 8"/>
          <p:cNvSpPr>
            <a:spLocks noGrp="1"/>
          </p:cNvSpPr>
          <p:nvPr>
            <p:ph idx="1"/>
          </p:nvPr>
        </p:nvSpPr>
        <p:spPr>
          <a:xfrm>
            <a:off x="533400" y="2924944"/>
            <a:ext cx="8305800" cy="3201220"/>
          </a:xfrm>
        </p:spPr>
        <p:txBody>
          <a:bodyPr/>
          <a:lstStyle/>
          <a:p>
            <a:r>
              <a:rPr lang="en-US" altLang="zh-TW" dirty="0" smtClean="0"/>
              <a:t>Using company VZ as an example:</a:t>
            </a:r>
            <a:endParaRPr lang="zh-TW" altLang="zh-TW" dirty="0" smtClean="0"/>
          </a:p>
          <a:p>
            <a:endParaRPr lang="en-US" altLang="zh-TW" dirty="0" smtClean="0"/>
          </a:p>
          <a:p>
            <a:pPr>
              <a:buNone/>
            </a:pPr>
            <a:endParaRPr lang="en-US" altLang="zh-TW" dirty="0" smtClean="0"/>
          </a:p>
          <a:p>
            <a:r>
              <a:rPr lang="en-US" altLang="zh-TW" dirty="0" smtClean="0"/>
              <a:t>From </a:t>
            </a:r>
            <a:r>
              <a:rPr lang="en-US" altLang="zh-TW" i="1" dirty="0" smtClean="0"/>
              <a:t>     </a:t>
            </a:r>
            <a:r>
              <a:rPr lang="en-US" altLang="zh-TW" dirty="0" smtClean="0"/>
              <a:t>of the worksheet, it is clear that there are three securities that should be included in the portfolio. </a:t>
            </a:r>
          </a:p>
          <a:p>
            <a:r>
              <a:rPr lang="en-US" altLang="zh-TW" dirty="0" smtClean="0"/>
              <a:t>The estimated                                                 of these three securities are listed in Table 11.2. </a:t>
            </a:r>
            <a:endParaRPr lang="zh-TW" altLang="en-US" dirty="0"/>
          </a:p>
        </p:txBody>
      </p:sp>
      <p:sp>
        <p:nvSpPr>
          <p:cNvPr id="1802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80226" name="Object 2"/>
          <p:cNvGraphicFramePr>
            <a:graphicFrameLocks noChangeAspect="1"/>
          </p:cNvGraphicFramePr>
          <p:nvPr/>
        </p:nvGraphicFramePr>
        <p:xfrm>
          <a:off x="2699792" y="3429000"/>
          <a:ext cx="3253586" cy="648072"/>
        </p:xfrm>
        <a:graphic>
          <a:graphicData uri="http://schemas.openxmlformats.org/presentationml/2006/ole">
            <mc:AlternateContent xmlns:mc="http://schemas.openxmlformats.org/markup-compatibility/2006">
              <mc:Choice xmlns:v="urn:schemas-microsoft-com:vml" Requires="v">
                <p:oleObj spid="_x0000_s180231" name="Equation" r:id="rId5" imgW="2336800" imgH="469900" progId="Equation.DSMT4">
                  <p:embed/>
                </p:oleObj>
              </mc:Choice>
              <mc:Fallback>
                <p:oleObj name="Equation" r:id="rId5" imgW="2336800" imgH="4699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792" y="3429000"/>
                        <a:ext cx="3253586"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02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80228" name="Object 4"/>
          <p:cNvGraphicFramePr>
            <a:graphicFrameLocks noChangeAspect="1"/>
          </p:cNvGraphicFramePr>
          <p:nvPr/>
        </p:nvGraphicFramePr>
        <p:xfrm>
          <a:off x="2267744" y="4851028"/>
          <a:ext cx="3101813" cy="450180"/>
        </p:xfrm>
        <a:graphic>
          <a:graphicData uri="http://schemas.openxmlformats.org/presentationml/2006/ole">
            <mc:AlternateContent xmlns:mc="http://schemas.openxmlformats.org/markup-compatibility/2006">
              <mc:Choice xmlns:v="urn:schemas-microsoft-com:vml" Requires="v">
                <p:oleObj spid="_x0000_s180232" name="Equation" r:id="rId7" imgW="1879560" imgH="279360" progId="Equation.DSMT4">
                  <p:embed/>
                </p:oleObj>
              </mc:Choice>
              <mc:Fallback>
                <p:oleObj name="Equation" r:id="rId7" imgW="1879560" imgH="2793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7744" y="4851028"/>
                        <a:ext cx="3101813" cy="4501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0230" name="Object 6"/>
          <p:cNvGraphicFramePr>
            <a:graphicFrameLocks noChangeAspect="1"/>
          </p:cNvGraphicFramePr>
          <p:nvPr/>
        </p:nvGraphicFramePr>
        <p:xfrm>
          <a:off x="1403648" y="4077072"/>
          <a:ext cx="350838" cy="439738"/>
        </p:xfrm>
        <a:graphic>
          <a:graphicData uri="http://schemas.openxmlformats.org/presentationml/2006/ole">
            <mc:AlternateContent xmlns:mc="http://schemas.openxmlformats.org/markup-compatibility/2006">
              <mc:Choice xmlns:v="urn:schemas-microsoft-com:vml" Requires="v">
                <p:oleObj spid="_x0000_s180233" name="Equation" r:id="rId9" imgW="190417" imgH="241195" progId="Equation.DSMT4">
                  <p:embed/>
                </p:oleObj>
              </mc:Choice>
              <mc:Fallback>
                <p:oleObj name="Equation" r:id="rId9" imgW="190417" imgH="241195"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3648" y="4077072"/>
                        <a:ext cx="350838" cy="43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Slide Number Placeholder 1"/>
          <p:cNvSpPr txBox="1">
            <a:spLocks/>
          </p:cNvSpPr>
          <p:nvPr/>
        </p:nvSpPr>
        <p:spPr>
          <a:xfrm>
            <a:off x="76200" y="6597352"/>
            <a:ext cx="2133600" cy="365125"/>
          </a:xfrm>
          <a:prstGeom prst="rect">
            <a:avLst/>
          </a:prstGeom>
        </p:spPr>
        <p:txBody>
          <a:bodyPr/>
          <a:lstStyle>
            <a:defPPr>
              <a:defRPr lang="zh-TW"/>
            </a:defPPr>
            <a:lvl1pPr>
              <a:defRPr sz="1600" b="1">
                <a:solidFill>
                  <a:schemeClr val="accent6">
                    <a:lumMod val="20000"/>
                    <a:lumOff val="80000"/>
                  </a:schemeClr>
                </a:solidFill>
              </a:defRPr>
            </a:lvl1pPr>
          </a:lstStyle>
          <a:p>
            <a:fld id="{55B355D1-2C66-42A0-BAB5-F4162F9791D2}" type="slidenum">
              <a:rPr lang="en-US" altLang="zh-TW"/>
              <a:pPr/>
              <a:t>32</a:t>
            </a:fld>
            <a:endParaRPr lang="en-US" altLang="zh-TW"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476672"/>
            <a:ext cx="8587680" cy="5904655"/>
          </a:xfrm>
        </p:spPr>
        <p:txBody>
          <a:bodyPr>
            <a:normAutofit/>
          </a:bodyPr>
          <a:lstStyle/>
          <a:p>
            <a:r>
              <a:rPr lang="en-US" altLang="zh-TW" dirty="0" smtClean="0"/>
              <a:t>Substituting this information into Equation (11.15) produces       for all three securities. </a:t>
            </a:r>
          </a:p>
          <a:p>
            <a:r>
              <a:rPr lang="en-US" altLang="zh-TW" dirty="0" smtClean="0"/>
              <a:t>Using security MCD as an example:</a:t>
            </a:r>
          </a:p>
          <a:p>
            <a:endParaRPr lang="en-US" altLang="zh-TW" dirty="0" smtClean="0"/>
          </a:p>
          <a:p>
            <a:pPr>
              <a:buNone/>
            </a:pPr>
            <a:endParaRPr lang="en-US" altLang="zh-TW" dirty="0" smtClean="0"/>
          </a:p>
          <a:p>
            <a:r>
              <a:rPr lang="en-US" altLang="zh-TW" dirty="0" smtClean="0"/>
              <a:t>Using Equation (11.12), the optimum weights can be estimated for all three securities, as indicated in Table 11.2. </a:t>
            </a:r>
          </a:p>
          <a:p>
            <a:r>
              <a:rPr lang="en-US" altLang="zh-TW" dirty="0" smtClean="0"/>
              <a:t>In other words, 90.01% of our fund should be invested in security MCD, 4.73% in security VZ, 5.26% in security KO. </a:t>
            </a:r>
          </a:p>
          <a:p>
            <a:r>
              <a:rPr lang="en-US" altLang="zh-TW" dirty="0" smtClean="0"/>
              <a:t>Based upon the optimal weights, the average rate for the portfolio     </a:t>
            </a:r>
            <a:r>
              <a:rPr lang="en-US" altLang="zh-TW" i="1" dirty="0" smtClean="0"/>
              <a:t> </a:t>
            </a:r>
            <a:r>
              <a:rPr lang="en-US" altLang="zh-TW" dirty="0" smtClean="0"/>
              <a:t>is calculated as 1.65%, as presented in the last column of Table 11.2.</a:t>
            </a:r>
            <a:endParaRPr lang="zh-TW" altLang="zh-TW" dirty="0" smtClean="0"/>
          </a:p>
          <a:p>
            <a:endParaRPr lang="zh-TW" altLang="zh-TW" dirty="0" smtClean="0"/>
          </a:p>
          <a:p>
            <a:endParaRPr lang="zh-TW" altLang="en-US" dirty="0"/>
          </a:p>
        </p:txBody>
      </p:sp>
      <p:sp>
        <p:nvSpPr>
          <p:cNvPr id="2058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05825" name="Object 1"/>
          <p:cNvGraphicFramePr>
            <a:graphicFrameLocks noChangeAspect="1"/>
          </p:cNvGraphicFramePr>
          <p:nvPr/>
        </p:nvGraphicFramePr>
        <p:xfrm>
          <a:off x="1475656" y="1739150"/>
          <a:ext cx="5976665" cy="465714"/>
        </p:xfrm>
        <a:graphic>
          <a:graphicData uri="http://schemas.openxmlformats.org/presentationml/2006/ole">
            <mc:AlternateContent xmlns:mc="http://schemas.openxmlformats.org/markup-compatibility/2006">
              <mc:Choice xmlns:v="urn:schemas-microsoft-com:vml" Requires="v">
                <p:oleObj spid="_x0000_s205830" name="Equation" r:id="rId3" imgW="2933700" imgH="228600" progId="Equation.DSMT4">
                  <p:embed/>
                </p:oleObj>
              </mc:Choice>
              <mc:Fallback>
                <p:oleObj name="Equation" r:id="rId3" imgW="2933700" imgH="2286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739150"/>
                        <a:ext cx="5976665" cy="4657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8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05827" name="Object 3"/>
          <p:cNvGraphicFramePr>
            <a:graphicFrameLocks noChangeAspect="1"/>
          </p:cNvGraphicFramePr>
          <p:nvPr/>
        </p:nvGraphicFramePr>
        <p:xfrm>
          <a:off x="6732240" y="548680"/>
          <a:ext cx="288032" cy="314217"/>
        </p:xfrm>
        <a:graphic>
          <a:graphicData uri="http://schemas.openxmlformats.org/presentationml/2006/ole">
            <mc:AlternateContent xmlns:mc="http://schemas.openxmlformats.org/markup-compatibility/2006">
              <mc:Choice xmlns:v="urn:schemas-microsoft-com:vml" Requires="v">
                <p:oleObj spid="_x0000_s205831" name="Equation" r:id="rId5" imgW="203112" imgH="228501" progId="Equation.DSMT4">
                  <p:embed/>
                </p:oleObj>
              </mc:Choice>
              <mc:Fallback>
                <p:oleObj name="Equation" r:id="rId5" imgW="203112" imgH="228501"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548680"/>
                        <a:ext cx="288032" cy="3142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8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05829" name="Object 5"/>
          <p:cNvGraphicFramePr>
            <a:graphicFrameLocks noChangeAspect="1"/>
          </p:cNvGraphicFramePr>
          <p:nvPr/>
        </p:nvGraphicFramePr>
        <p:xfrm>
          <a:off x="7236296" y="3861048"/>
          <a:ext cx="293366" cy="360040"/>
        </p:xfrm>
        <a:graphic>
          <a:graphicData uri="http://schemas.openxmlformats.org/presentationml/2006/ole">
            <mc:AlternateContent xmlns:mc="http://schemas.openxmlformats.org/markup-compatibility/2006">
              <mc:Choice xmlns:v="urn:schemas-microsoft-com:vml" Requires="v">
                <p:oleObj spid="_x0000_s205832" name="Equation" r:id="rId7" imgW="203024" imgH="253780" progId="Equation.DSMT4">
                  <p:embed/>
                </p:oleObj>
              </mc:Choice>
              <mc:Fallback>
                <p:oleObj name="Equation" r:id="rId7" imgW="203024" imgH="2537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6296" y="3861048"/>
                        <a:ext cx="293366"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1"/>
          <p:cNvSpPr txBox="1">
            <a:spLocks/>
          </p:cNvSpPr>
          <p:nvPr/>
        </p:nvSpPr>
        <p:spPr>
          <a:xfrm>
            <a:off x="76200" y="6597352"/>
            <a:ext cx="2133600" cy="365125"/>
          </a:xfrm>
          <a:prstGeom prst="rect">
            <a:avLst/>
          </a:prstGeom>
        </p:spPr>
        <p:txBody>
          <a:bodyPr/>
          <a:lstStyle>
            <a:defPPr>
              <a:defRPr lang="zh-TW"/>
            </a:defPPr>
            <a:lvl1pPr>
              <a:defRPr sz="1600" b="1">
                <a:solidFill>
                  <a:schemeClr val="accent6">
                    <a:lumMod val="20000"/>
                    <a:lumOff val="80000"/>
                  </a:schemeClr>
                </a:solidFill>
              </a:defRPr>
            </a:lvl1pPr>
          </a:lstStyle>
          <a:p>
            <a:fld id="{55B355D1-2C66-42A0-BAB5-F4162F9791D2}" type="slidenum">
              <a:rPr lang="en-US" altLang="zh-TW"/>
              <a:pPr/>
              <a:t>33</a:t>
            </a:fld>
            <a:endParaRPr lang="en-US" altLang="zh-TW"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95536" y="1988840"/>
            <a:ext cx="8443664" cy="3744416"/>
          </a:xfrm>
        </p:spPr>
        <p:txBody>
          <a:bodyPr/>
          <a:lstStyle/>
          <a:p>
            <a:r>
              <a:rPr lang="en-US" altLang="zh-TW" dirty="0" smtClean="0"/>
              <a:t>In both the Markowitz and Sharpe models, the analysis is facilitated by the presence of short selling.</a:t>
            </a:r>
          </a:p>
          <a:p>
            <a:r>
              <a:rPr lang="en-US" altLang="zh-TW" dirty="0" smtClean="0"/>
              <a:t>This chapter discusses a method proposed by Elton and Gruber for the selection of optimal portfolios. </a:t>
            </a:r>
          </a:p>
          <a:p>
            <a:r>
              <a:rPr lang="en-US" altLang="zh-TW" dirty="0" smtClean="0"/>
              <a:t>Their method involves ranking securities based on their excess return to beta ratio, and choosing all securities with a ratio greater than some particular cutoff level </a:t>
            </a:r>
            <a:r>
              <a:rPr lang="en-US" altLang="zh-TW" i="1" dirty="0" smtClean="0"/>
              <a:t>C*.</a:t>
            </a:r>
          </a:p>
          <a:p>
            <a:r>
              <a:rPr lang="en-US" altLang="zh-TW" dirty="0" smtClean="0"/>
              <a:t>It is interesting to note that while the presence of short selling facilitated the selection of the optimum portfolio in both the Markowitz and Sharpe models, it complicates the analysis when we use the Elton and Gruber approach. </a:t>
            </a:r>
            <a:endParaRPr lang="zh-TW" altLang="zh-TW" dirty="0"/>
          </a:p>
        </p:txBody>
      </p:sp>
      <p:sp>
        <p:nvSpPr>
          <p:cNvPr id="5" name="Title 4"/>
          <p:cNvSpPr>
            <a:spLocks noGrp="1"/>
          </p:cNvSpPr>
          <p:nvPr>
            <p:ph type="title"/>
          </p:nvPr>
        </p:nvSpPr>
        <p:spPr>
          <a:xfrm>
            <a:off x="518864" y="701005"/>
            <a:ext cx="8229600" cy="639763"/>
          </a:xfrm>
        </p:spPr>
        <p:txBody>
          <a:bodyPr/>
          <a:lstStyle/>
          <a:p>
            <a:pPr algn="ctr"/>
            <a:r>
              <a:rPr lang="en-US" altLang="zh-TW" dirty="0" smtClean="0"/>
              <a:t>11.4 Impact of Short Sales on Optimal-Weight Determination</a:t>
            </a:r>
            <a:endParaRPr lang="zh-TW" altLang="en-US" dirty="0"/>
          </a:p>
        </p:txBody>
      </p:sp>
      <p:sp>
        <p:nvSpPr>
          <p:cNvPr id="4" name="Slide Number Placeholder 1"/>
          <p:cNvSpPr txBox="1">
            <a:spLocks/>
          </p:cNvSpPr>
          <p:nvPr/>
        </p:nvSpPr>
        <p:spPr>
          <a:xfrm>
            <a:off x="76200" y="6597352"/>
            <a:ext cx="2133600" cy="365125"/>
          </a:xfrm>
          <a:prstGeom prst="rect">
            <a:avLst/>
          </a:prstGeom>
        </p:spPr>
        <p:txBody>
          <a:bodyPr/>
          <a:lstStyle>
            <a:defPPr>
              <a:defRPr lang="zh-TW"/>
            </a:defPPr>
            <a:lvl1pPr>
              <a:defRPr sz="1600" b="1">
                <a:solidFill>
                  <a:schemeClr val="accent6">
                    <a:lumMod val="20000"/>
                    <a:lumOff val="80000"/>
                  </a:schemeClr>
                </a:solidFill>
              </a:defRPr>
            </a:lvl1pPr>
          </a:lstStyle>
          <a:p>
            <a:fld id="{55B355D1-2C66-42A0-BAB5-F4162F9791D2}" type="slidenum">
              <a:rPr lang="en-US" altLang="zh-TW"/>
              <a:pPr/>
              <a:t>34</a:t>
            </a:fld>
            <a:endParaRPr lang="en-US" altLang="zh-TW"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3"/>
          <p:cNvSpPr>
            <a:spLocks noGrp="1" noChangeArrowheads="1"/>
          </p:cNvSpPr>
          <p:nvPr>
            <p:ph idx="1"/>
          </p:nvPr>
        </p:nvSpPr>
        <p:spPr>
          <a:xfrm>
            <a:off x="179388" y="2132856"/>
            <a:ext cx="8713787" cy="4680520"/>
          </a:xfrm>
        </p:spPr>
        <p:txBody>
          <a:bodyPr/>
          <a:lstStyle/>
          <a:p>
            <a:pPr eaLnBrk="1" hangingPunct="1">
              <a:buFont typeface="Wingdings" pitchFamily="2" charset="2"/>
              <a:buNone/>
            </a:pPr>
            <a:r>
              <a:rPr lang="en-US" altLang="zh-TW" sz="2200" dirty="0" smtClean="0"/>
              <a:t>Cheung and Kwan (1988) have derived an alternative simple rate of optimal portfolio selection in terms of the single-index model.</a:t>
            </a:r>
          </a:p>
          <a:p>
            <a:pPr eaLnBrk="1" hangingPunct="1">
              <a:buFont typeface="Wingdings" pitchFamily="2" charset="2"/>
              <a:buNone/>
            </a:pPr>
            <a:r>
              <a:rPr lang="en-US" altLang="zh-TW" b="1" dirty="0" smtClean="0"/>
              <a:t>                                               </a:t>
            </a:r>
            <a:endParaRPr lang="en-US" altLang="zh-TW" dirty="0" smtClean="0"/>
          </a:p>
          <a:p>
            <a:pPr eaLnBrk="1" hangingPunct="1">
              <a:buFont typeface="Wingdings" pitchFamily="2" charset="2"/>
              <a:buNone/>
            </a:pPr>
            <a:r>
              <a:rPr lang="en-US" altLang="zh-TW" sz="2400" dirty="0" smtClean="0"/>
              <a:t>where:</a:t>
            </a:r>
          </a:p>
        </p:txBody>
      </p:sp>
      <p:sp>
        <p:nvSpPr>
          <p:cNvPr id="3277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32770" name="Object 4"/>
          <p:cNvGraphicFramePr>
            <a:graphicFrameLocks noChangeAspect="1"/>
          </p:cNvGraphicFramePr>
          <p:nvPr/>
        </p:nvGraphicFramePr>
        <p:xfrm>
          <a:off x="2411760" y="2852936"/>
          <a:ext cx="2543373" cy="658754"/>
        </p:xfrm>
        <a:graphic>
          <a:graphicData uri="http://schemas.openxmlformats.org/presentationml/2006/ole">
            <mc:AlternateContent xmlns:mc="http://schemas.openxmlformats.org/markup-compatibility/2006">
              <mc:Choice xmlns:v="urn:schemas-microsoft-com:vml" Requires="v">
                <p:oleObj spid="_x0000_s32772" name="Equation" r:id="rId4" imgW="1765080" imgH="457200" progId="Equation.DSMT4">
                  <p:embed/>
                </p:oleObj>
              </mc:Choice>
              <mc:Fallback>
                <p:oleObj name="Equation" r:id="rId4" imgW="1765080" imgH="4572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2852936"/>
                        <a:ext cx="2543373" cy="6587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32771" name="Object 6"/>
          <p:cNvGraphicFramePr>
            <a:graphicFrameLocks noChangeAspect="1"/>
          </p:cNvGraphicFramePr>
          <p:nvPr/>
        </p:nvGraphicFramePr>
        <p:xfrm>
          <a:off x="395536" y="3717032"/>
          <a:ext cx="8280400" cy="2713038"/>
        </p:xfrm>
        <a:graphic>
          <a:graphicData uri="http://schemas.openxmlformats.org/presentationml/2006/ole">
            <mc:AlternateContent xmlns:mc="http://schemas.openxmlformats.org/markup-compatibility/2006">
              <mc:Choice xmlns:v="urn:schemas-microsoft-com:vml" Requires="v">
                <p:oleObj spid="_x0000_s32773" name="Equation" r:id="rId6" imgW="4419600" imgH="1447800" progId="Equation.DSMT4">
                  <p:embed/>
                </p:oleObj>
              </mc:Choice>
              <mc:Fallback>
                <p:oleObj name="Equation" r:id="rId6" imgW="4419600" imgH="14478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3717032"/>
                        <a:ext cx="8280400" cy="2713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7"/>
          <p:cNvSpPr>
            <a:spLocks noGrp="1"/>
          </p:cNvSpPr>
          <p:nvPr>
            <p:ph type="title"/>
          </p:nvPr>
        </p:nvSpPr>
        <p:spPr>
          <a:xfrm>
            <a:off x="374848" y="628997"/>
            <a:ext cx="8229600" cy="639763"/>
          </a:xfrm>
        </p:spPr>
        <p:txBody>
          <a:bodyPr/>
          <a:lstStyle/>
          <a:p>
            <a:pPr algn="ctr"/>
            <a:r>
              <a:rPr lang="en-US" altLang="zh-TW" dirty="0" smtClean="0"/>
              <a:t>11.5 Economic Rationale of the </a:t>
            </a:r>
            <a:r>
              <a:rPr lang="en-US" altLang="zh-TW" dirty="0" err="1" smtClean="0"/>
              <a:t>Treynor</a:t>
            </a:r>
            <a:r>
              <a:rPr lang="en-US" altLang="zh-TW" dirty="0" smtClean="0"/>
              <a:t> Performance-Measure Method</a:t>
            </a:r>
            <a:endParaRPr lang="zh-TW" altLang="en-US" dirty="0"/>
          </a:p>
        </p:txBody>
      </p:sp>
      <p:sp>
        <p:nvSpPr>
          <p:cNvPr id="2" name="Slide Number Placeholder 1"/>
          <p:cNvSpPr>
            <a:spLocks noGrp="1"/>
          </p:cNvSpPr>
          <p:nvPr>
            <p:ph type="sldNum" sz="quarter" idx="12"/>
          </p:nvPr>
        </p:nvSpPr>
        <p:spPr/>
        <p:txBody>
          <a:bodyPr/>
          <a:lstStyle/>
          <a:p>
            <a:fld id="{55B355D1-2C66-42A0-BAB5-F4162F9791D2}" type="slidenum">
              <a:rPr lang="en-US" altLang="zh-TW" sz="1600" b="1">
                <a:solidFill>
                  <a:schemeClr val="accent6">
                    <a:lumMod val="20000"/>
                    <a:lumOff val="80000"/>
                  </a:schemeClr>
                </a:solidFill>
              </a:rPr>
              <a:pPr/>
              <a:t>35</a:t>
            </a:fld>
            <a:endParaRPr lang="en-US" altLang="zh-TW" sz="1600" b="1">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5" name="Rectangle 3"/>
          <p:cNvSpPr>
            <a:spLocks noGrp="1" noChangeArrowheads="1"/>
          </p:cNvSpPr>
          <p:nvPr>
            <p:ph type="body" idx="4294967295"/>
          </p:nvPr>
        </p:nvSpPr>
        <p:spPr>
          <a:xfrm>
            <a:off x="179512" y="404664"/>
            <a:ext cx="8784976" cy="6048672"/>
          </a:xfrm>
        </p:spPr>
        <p:txBody>
          <a:bodyPr/>
          <a:lstStyle/>
          <a:p>
            <a:r>
              <a:rPr lang="en-US" altLang="zh-TW" sz="2200" dirty="0" smtClean="0"/>
              <a:t>Based upon the single-index model and the risk decomposition discussed in Chapter 7, the following relationships can be defined:</a:t>
            </a:r>
            <a:r>
              <a:rPr lang="en-US" altLang="zh-TW" b="1" dirty="0" smtClean="0"/>
              <a:t>  </a:t>
            </a:r>
          </a:p>
          <a:p>
            <a:pPr eaLnBrk="1" hangingPunct="1">
              <a:buFont typeface="Wingdings" pitchFamily="2" charset="2"/>
              <a:buNone/>
            </a:pPr>
            <a:endParaRPr lang="en-US" altLang="zh-TW" b="1" dirty="0" smtClean="0"/>
          </a:p>
          <a:p>
            <a:pPr eaLnBrk="1" hangingPunct="1">
              <a:buFont typeface="Wingdings" pitchFamily="2" charset="2"/>
              <a:buNone/>
            </a:pPr>
            <a:endParaRPr lang="en-US" altLang="zh-TW" b="1" dirty="0" smtClean="0"/>
          </a:p>
          <a:p>
            <a:pPr eaLnBrk="1" hangingPunct="1">
              <a:buFont typeface="Wingdings" pitchFamily="2" charset="2"/>
              <a:buNone/>
            </a:pPr>
            <a:endParaRPr lang="en-US" altLang="zh-TW" b="1" dirty="0" smtClean="0"/>
          </a:p>
          <a:p>
            <a:pPr eaLnBrk="1" hangingPunct="1">
              <a:buFont typeface="Wingdings" pitchFamily="2" charset="2"/>
              <a:buNone/>
            </a:pPr>
            <a:endParaRPr lang="en-US" altLang="zh-TW" b="1" dirty="0" smtClean="0"/>
          </a:p>
          <a:p>
            <a:pPr eaLnBrk="1" hangingPunct="1">
              <a:buFont typeface="Wingdings" pitchFamily="2" charset="2"/>
              <a:buNone/>
            </a:pPr>
            <a:endParaRPr lang="en-US" altLang="zh-TW" b="1" dirty="0" smtClean="0"/>
          </a:p>
          <a:p>
            <a:r>
              <a:rPr lang="en-US" altLang="zh-TW" dirty="0" smtClean="0"/>
              <a:t>From Equation (11.17), Cheung and Kwan define     in terms of                               .</a:t>
            </a:r>
            <a:endParaRPr lang="zh-TW" altLang="zh-TW" dirty="0" smtClean="0"/>
          </a:p>
          <a:p>
            <a:pPr eaLnBrk="1" hangingPunct="1">
              <a:buFont typeface="Wingdings" pitchFamily="2" charset="2"/>
              <a:buNone/>
            </a:pPr>
            <a:r>
              <a:rPr lang="en-US" altLang="zh-TW" b="1" dirty="0" smtClean="0"/>
              <a:t> </a:t>
            </a:r>
          </a:p>
          <a:p>
            <a:pPr eaLnBrk="1" hangingPunct="1">
              <a:buFont typeface="Wingdings" pitchFamily="2" charset="2"/>
              <a:buNone/>
            </a:pPr>
            <a:endParaRPr lang="en-US" altLang="zh-TW" b="1" dirty="0" smtClean="0"/>
          </a:p>
          <a:p>
            <a:pPr eaLnBrk="1" hangingPunct="1">
              <a:buFont typeface="Wingdings" pitchFamily="2" charset="2"/>
              <a:buNone/>
            </a:pPr>
            <a:endParaRPr lang="en-US" altLang="zh-TW" b="1" dirty="0" smtClean="0"/>
          </a:p>
          <a:p>
            <a:pPr>
              <a:buNone/>
            </a:pPr>
            <a:r>
              <a:rPr lang="en-US" altLang="zh-TW" dirty="0" smtClean="0"/>
              <a:t>in which         is the nonsystematic risk for the </a:t>
            </a:r>
            <a:r>
              <a:rPr lang="en-US" altLang="zh-TW" i="1" dirty="0" err="1" smtClean="0"/>
              <a:t>i</a:t>
            </a:r>
            <a:r>
              <a:rPr lang="en-US" altLang="zh-TW" dirty="0" err="1" smtClean="0"/>
              <a:t>th</a:t>
            </a:r>
            <a:r>
              <a:rPr lang="en-US" altLang="zh-TW" dirty="0" smtClean="0"/>
              <a:t> portfolio. </a:t>
            </a:r>
          </a:p>
          <a:p>
            <a:r>
              <a:rPr lang="en-US" altLang="zh-TW" dirty="0" smtClean="0"/>
              <a:t>They use both                to select securities for an optimum portfolio, and they conclude that     can be used to replace      in selecting securities for an optimum portfolio. </a:t>
            </a:r>
          </a:p>
          <a:p>
            <a:r>
              <a:rPr lang="en-US" altLang="zh-TW" dirty="0" smtClean="0"/>
              <a:t>But     information is still needed to calculate the weights for each security.</a:t>
            </a:r>
          </a:p>
        </p:txBody>
      </p:sp>
      <p:graphicFrame>
        <p:nvGraphicFramePr>
          <p:cNvPr id="33796" name="Object 11"/>
          <p:cNvGraphicFramePr>
            <a:graphicFrameLocks noGrp="1" noChangeAspect="1"/>
          </p:cNvGraphicFramePr>
          <p:nvPr>
            <p:ph idx="1"/>
          </p:nvPr>
        </p:nvGraphicFramePr>
        <p:xfrm>
          <a:off x="5508104" y="2996952"/>
          <a:ext cx="258763" cy="358775"/>
        </p:xfrm>
        <a:graphic>
          <a:graphicData uri="http://schemas.openxmlformats.org/presentationml/2006/ole">
            <mc:AlternateContent xmlns:mc="http://schemas.openxmlformats.org/markup-compatibility/2006">
              <mc:Choice xmlns:v="urn:schemas-microsoft-com:vml" Requires="v">
                <p:oleObj spid="_x0000_s33807" name="Equation" r:id="rId4" imgW="164880" imgH="228600" progId="Equation.DSMT4">
                  <p:embed/>
                </p:oleObj>
              </mc:Choice>
              <mc:Fallback>
                <p:oleObj name="Equation" r:id="rId4" imgW="164880" imgH="228600" progId="Equation.DSMT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2996952"/>
                        <a:ext cx="25876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06" name="Rectangle 7"/>
          <p:cNvSpPr>
            <a:spLocks noChangeArrowheads="1"/>
          </p:cNvSpPr>
          <p:nvPr/>
        </p:nvSpPr>
        <p:spPr bwMode="auto">
          <a:xfrm>
            <a:off x="-734888" y="1800076"/>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33794" name="Object 6"/>
          <p:cNvGraphicFramePr>
            <a:graphicFrameLocks noChangeAspect="1"/>
          </p:cNvGraphicFramePr>
          <p:nvPr/>
        </p:nvGraphicFramePr>
        <p:xfrm>
          <a:off x="1465263" y="1124744"/>
          <a:ext cx="5770562" cy="1724025"/>
        </p:xfrm>
        <a:graphic>
          <a:graphicData uri="http://schemas.openxmlformats.org/presentationml/2006/ole">
            <mc:AlternateContent xmlns:mc="http://schemas.openxmlformats.org/markup-compatibility/2006">
              <mc:Choice xmlns:v="urn:schemas-microsoft-com:vml" Requires="v">
                <p:oleObj spid="_x0000_s33808" name="Equation" r:id="rId6" imgW="3187440" imgH="952200" progId="Equation.DSMT4">
                  <p:embed/>
                </p:oleObj>
              </mc:Choice>
              <mc:Fallback>
                <p:oleObj name="Equation" r:id="rId6" imgW="3187440" imgH="9522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5263" y="1124744"/>
                        <a:ext cx="5770562" cy="172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5" name="Object 8"/>
          <p:cNvGraphicFramePr>
            <a:graphicFrameLocks noChangeAspect="1"/>
          </p:cNvGraphicFramePr>
          <p:nvPr/>
        </p:nvGraphicFramePr>
        <p:xfrm>
          <a:off x="2267744" y="3429000"/>
          <a:ext cx="3309797" cy="936104"/>
        </p:xfrm>
        <a:graphic>
          <a:graphicData uri="http://schemas.openxmlformats.org/presentationml/2006/ole">
            <mc:AlternateContent xmlns:mc="http://schemas.openxmlformats.org/markup-compatibility/2006">
              <mc:Choice xmlns:v="urn:schemas-microsoft-com:vml" Requires="v">
                <p:oleObj spid="_x0000_s33809" name="Equation" r:id="rId8" imgW="1752480" imgH="495000" progId="Equation.DSMT4">
                  <p:embed/>
                </p:oleObj>
              </mc:Choice>
              <mc:Fallback>
                <p:oleObj name="Equation" r:id="rId8" imgW="1752480" imgH="49500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7744" y="3429000"/>
                        <a:ext cx="3309797" cy="936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9" name="Rectangle 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33799" name="Object 30"/>
          <p:cNvGraphicFramePr>
            <a:graphicFrameLocks noChangeAspect="1"/>
          </p:cNvGraphicFramePr>
          <p:nvPr/>
        </p:nvGraphicFramePr>
        <p:xfrm>
          <a:off x="1187624" y="4398708"/>
          <a:ext cx="432048" cy="470452"/>
        </p:xfrm>
        <a:graphic>
          <a:graphicData uri="http://schemas.openxmlformats.org/presentationml/2006/ole">
            <mc:AlternateContent xmlns:mc="http://schemas.openxmlformats.org/markup-compatibility/2006">
              <mc:Choice xmlns:v="urn:schemas-microsoft-com:vml" Requires="v">
                <p:oleObj spid="_x0000_s33810" name="Equation" r:id="rId10" imgW="215713" imgH="241091" progId="Equation.DSMT4">
                  <p:embed/>
                </p:oleObj>
              </mc:Choice>
              <mc:Fallback>
                <p:oleObj name="Equation" r:id="rId10" imgW="215713" imgH="241091" progId="Equation.DSMT4">
                  <p:embed/>
                  <p:pic>
                    <p:nvPicPr>
                      <p:cNvPr id="0" name="Object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87624" y="4398708"/>
                        <a:ext cx="432048" cy="4704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10"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33800" name="Object 32"/>
          <p:cNvGraphicFramePr>
            <a:graphicFrameLocks noChangeAspect="1"/>
          </p:cNvGraphicFramePr>
          <p:nvPr/>
        </p:nvGraphicFramePr>
        <p:xfrm>
          <a:off x="1907704" y="4856137"/>
          <a:ext cx="992187" cy="373063"/>
        </p:xfrm>
        <a:graphic>
          <a:graphicData uri="http://schemas.openxmlformats.org/presentationml/2006/ole">
            <mc:AlternateContent xmlns:mc="http://schemas.openxmlformats.org/markup-compatibility/2006">
              <mc:Choice xmlns:v="urn:schemas-microsoft-com:vml" Requires="v">
                <p:oleObj spid="_x0000_s33811" name="Equation" r:id="rId12" imgW="622080" imgH="228600" progId="Equation.DSMT4">
                  <p:embed/>
                </p:oleObj>
              </mc:Choice>
              <mc:Fallback>
                <p:oleObj name="Equation" r:id="rId12" imgW="622080" imgH="228600" progId="Equation.DSMT4">
                  <p:embed/>
                  <p:pic>
                    <p:nvPicPr>
                      <p:cNvPr id="0" name="Object 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7704" y="4856137"/>
                        <a:ext cx="992187" cy="37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11" name="Rectangle 35"/>
          <p:cNvSpPr>
            <a:spLocks noChangeArrowheads="1"/>
          </p:cNvSpPr>
          <p:nvPr/>
        </p:nvSpPr>
        <p:spPr bwMode="auto">
          <a:xfrm>
            <a:off x="-734888" y="2162026"/>
            <a:ext cx="9144000" cy="0"/>
          </a:xfrm>
          <a:prstGeom prst="rect">
            <a:avLst/>
          </a:prstGeom>
          <a:noFill/>
          <a:ln w="9525">
            <a:noFill/>
            <a:miter lim="800000"/>
            <a:headEnd/>
            <a:tailEnd/>
          </a:ln>
        </p:spPr>
        <p:txBody>
          <a:bodyPr wrap="none" anchor="ctr">
            <a:spAutoFit/>
          </a:bodyPr>
          <a:lstStyle/>
          <a:p>
            <a:endParaRPr lang="en-US" altLang="zh-TW"/>
          </a:p>
        </p:txBody>
      </p:sp>
      <p:sp>
        <p:nvSpPr>
          <p:cNvPr id="33812" name="Rectangle 3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33802" name="Object 36"/>
          <p:cNvGraphicFramePr>
            <a:graphicFrameLocks noChangeAspect="1"/>
          </p:cNvGraphicFramePr>
          <p:nvPr/>
        </p:nvGraphicFramePr>
        <p:xfrm>
          <a:off x="4427984" y="5157192"/>
          <a:ext cx="277813" cy="333375"/>
        </p:xfrm>
        <a:graphic>
          <a:graphicData uri="http://schemas.openxmlformats.org/presentationml/2006/ole">
            <mc:AlternateContent xmlns:mc="http://schemas.openxmlformats.org/markup-compatibility/2006">
              <mc:Choice xmlns:v="urn:schemas-microsoft-com:vml" Requires="v">
                <p:oleObj spid="_x0000_s33812" name="Equation" r:id="rId14" imgW="190500" imgH="228600" progId="Equation.DSMT4">
                  <p:embed/>
                </p:oleObj>
              </mc:Choice>
              <mc:Fallback>
                <p:oleObj name="Equation" r:id="rId14" imgW="190500" imgH="228600" progId="Equation.DSMT4">
                  <p:embed/>
                  <p:pic>
                    <p:nvPicPr>
                      <p:cNvPr id="0" name="Object 3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27984" y="5157192"/>
                        <a:ext cx="277813"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13" name="Rectangle 4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33803" name="Object 40"/>
          <p:cNvGraphicFramePr>
            <a:graphicFrameLocks noChangeAspect="1"/>
          </p:cNvGraphicFramePr>
          <p:nvPr/>
        </p:nvGraphicFramePr>
        <p:xfrm>
          <a:off x="1835696" y="5145757"/>
          <a:ext cx="263525" cy="371475"/>
        </p:xfrm>
        <a:graphic>
          <a:graphicData uri="http://schemas.openxmlformats.org/presentationml/2006/ole">
            <mc:AlternateContent xmlns:mc="http://schemas.openxmlformats.org/markup-compatibility/2006">
              <mc:Choice xmlns:v="urn:schemas-microsoft-com:vml" Requires="v">
                <p:oleObj spid="_x0000_s33813" name="Equation" r:id="rId16" imgW="165028" imgH="228501" progId="Equation.DSMT4">
                  <p:embed/>
                </p:oleObj>
              </mc:Choice>
              <mc:Fallback>
                <p:oleObj name="Equation" r:id="rId16" imgW="165028" imgH="228501" progId="Equation.DSMT4">
                  <p:embed/>
                  <p:pic>
                    <p:nvPicPr>
                      <p:cNvPr id="0" name="Object 4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35696" y="5145757"/>
                        <a:ext cx="263525"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 name="Object 12"/>
          <p:cNvGraphicFramePr>
            <a:graphicFrameLocks noChangeAspect="1"/>
          </p:cNvGraphicFramePr>
          <p:nvPr/>
        </p:nvGraphicFramePr>
        <p:xfrm>
          <a:off x="7020272" y="2996952"/>
          <a:ext cx="1719553" cy="432048"/>
        </p:xfrm>
        <a:graphic>
          <a:graphicData uri="http://schemas.openxmlformats.org/presentationml/2006/ole">
            <mc:AlternateContent xmlns:mc="http://schemas.openxmlformats.org/markup-compatibility/2006">
              <mc:Choice xmlns:v="urn:schemas-microsoft-com:vml" Requires="v">
                <p:oleObj spid="_x0000_s33814" name="Equation" r:id="rId18" imgW="939600" imgH="241200" progId="Equation.DSMT4">
                  <p:embed/>
                </p:oleObj>
              </mc:Choice>
              <mc:Fallback>
                <p:oleObj name="Equation" r:id="rId18" imgW="939600" imgH="241200" progId="Equation.DSMT4">
                  <p:embed/>
                  <p:pic>
                    <p:nvPicPr>
                      <p:cNvPr id="0" name="Picture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020272" y="2996952"/>
                        <a:ext cx="1719553"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6"/>
          <p:cNvGraphicFramePr>
            <a:graphicFrameLocks noChangeAspect="1"/>
          </p:cNvGraphicFramePr>
          <p:nvPr/>
        </p:nvGraphicFramePr>
        <p:xfrm>
          <a:off x="827584" y="5805264"/>
          <a:ext cx="277812" cy="333375"/>
        </p:xfrm>
        <a:graphic>
          <a:graphicData uri="http://schemas.openxmlformats.org/presentationml/2006/ole">
            <mc:AlternateContent xmlns:mc="http://schemas.openxmlformats.org/markup-compatibility/2006">
              <mc:Choice xmlns:v="urn:schemas-microsoft-com:vml" Requires="v">
                <p:oleObj spid="_x0000_s33815" name="Equation" r:id="rId20" imgW="190500" imgH="228600" progId="Equation.DSMT4">
                  <p:embed/>
                </p:oleObj>
              </mc:Choice>
              <mc:Fallback>
                <p:oleObj name="Equation" r:id="rId20" imgW="190500" imgH="228600" progId="Equation.DSMT4">
                  <p:embed/>
                  <p:pic>
                    <p:nvPicPr>
                      <p:cNvPr id="0"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7584" y="5805264"/>
                        <a:ext cx="277812"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55B355D1-2C66-42A0-BAB5-F4162F9791D2}" type="slidenum">
              <a:rPr lang="en-US" altLang="zh-TW" sz="1600" b="1">
                <a:solidFill>
                  <a:schemeClr val="accent6">
                    <a:lumMod val="20000"/>
                    <a:lumOff val="80000"/>
                  </a:schemeClr>
                </a:solidFill>
              </a:rPr>
              <a:pPr/>
              <a:t>36</a:t>
            </a:fld>
            <a:endParaRPr lang="en-US" altLang="zh-TW" sz="1600" b="1">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457200"/>
            <a:ext cx="8075613" cy="811213"/>
          </a:xfrm>
        </p:spPr>
        <p:txBody>
          <a:bodyPr/>
          <a:lstStyle/>
          <a:p>
            <a:pPr eaLnBrk="1" hangingPunct="1"/>
            <a:r>
              <a:rPr lang="en-US" altLang="zh-TW" b="1" dirty="0" smtClean="0"/>
              <a:t>11.6 SUMMARY</a:t>
            </a:r>
          </a:p>
        </p:txBody>
      </p:sp>
      <p:sp>
        <p:nvSpPr>
          <p:cNvPr id="52227" name="Rectangle 3"/>
          <p:cNvSpPr>
            <a:spLocks noGrp="1" noChangeArrowheads="1"/>
          </p:cNvSpPr>
          <p:nvPr>
            <p:ph idx="1"/>
          </p:nvPr>
        </p:nvSpPr>
        <p:spPr>
          <a:xfrm>
            <a:off x="250825" y="1628800"/>
            <a:ext cx="8713788" cy="3311698"/>
          </a:xfrm>
        </p:spPr>
        <p:txBody>
          <a:bodyPr>
            <a:normAutofit/>
          </a:bodyPr>
          <a:lstStyle/>
          <a:p>
            <a:r>
              <a:rPr lang="en-US" altLang="zh-TW" dirty="0" smtClean="0"/>
              <a:t>Following Elton </a:t>
            </a:r>
            <a:r>
              <a:rPr lang="en-US" altLang="zh-TW" i="1" dirty="0" smtClean="0"/>
              <a:t>et al.</a:t>
            </a:r>
            <a:r>
              <a:rPr lang="en-US" altLang="zh-TW" dirty="0" smtClean="0"/>
              <a:t> (1976) and Elton and Gruber (1987) we have discussed the performance-measure approaches to selecting optimal portfolios. </a:t>
            </a:r>
          </a:p>
          <a:p>
            <a:r>
              <a:rPr lang="en-US" altLang="zh-TW" dirty="0" smtClean="0"/>
              <a:t>We have shown that the performance-measure approaches for optimal portfolio selection are complementary to the Markowitz full variance–covariance method and the Sharpe index-model method. </a:t>
            </a:r>
          </a:p>
          <a:p>
            <a:r>
              <a:rPr lang="en-US" altLang="zh-TW" dirty="0" smtClean="0"/>
              <a:t>These performance-measure approaches are thus worthwhile for students of finance to study following an investigation of the Markowitz variance–covariance method and Sharpe’s index approach.</a:t>
            </a:r>
            <a:endParaRPr lang="zh-TW" altLang="zh-TW" dirty="0"/>
          </a:p>
        </p:txBody>
      </p:sp>
      <p:sp>
        <p:nvSpPr>
          <p:cNvPr id="2" name="Slide Number Placeholder 1"/>
          <p:cNvSpPr>
            <a:spLocks noGrp="1"/>
          </p:cNvSpPr>
          <p:nvPr>
            <p:ph type="sldNum" sz="quarter" idx="12"/>
          </p:nvPr>
        </p:nvSpPr>
        <p:spPr/>
        <p:txBody>
          <a:bodyPr/>
          <a:lstStyle/>
          <a:p>
            <a:fld id="{55B355D1-2C66-42A0-BAB5-F4162F9791D2}" type="slidenum">
              <a:rPr lang="en-US" altLang="zh-TW" sz="1600" b="1">
                <a:solidFill>
                  <a:schemeClr val="accent6">
                    <a:lumMod val="20000"/>
                    <a:lumOff val="80000"/>
                  </a:schemeClr>
                </a:solidFill>
              </a:rPr>
              <a:pPr/>
              <a:t>37</a:t>
            </a:fld>
            <a:endParaRPr lang="en-US" altLang="zh-TW" sz="1600" b="1">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3"/>
          <p:cNvSpPr>
            <a:spLocks noGrp="1" noChangeArrowheads="1"/>
          </p:cNvSpPr>
          <p:nvPr>
            <p:ph idx="1"/>
          </p:nvPr>
        </p:nvSpPr>
        <p:spPr>
          <a:xfrm>
            <a:off x="533400" y="1711347"/>
            <a:ext cx="8305800" cy="4525965"/>
          </a:xfrm>
        </p:spPr>
        <p:txBody>
          <a:bodyPr>
            <a:noAutofit/>
          </a:bodyPr>
          <a:lstStyle/>
          <a:p>
            <a:r>
              <a:rPr lang="en-US" altLang="zh-TW" dirty="0" smtClean="0"/>
              <a:t>Following previous chapters, the objective function for portfolio selection can be expressed:</a:t>
            </a:r>
            <a:endParaRPr lang="zh-TW" altLang="zh-TW" dirty="0" smtClean="0"/>
          </a:p>
          <a:p>
            <a:pPr eaLnBrk="1" hangingPunct="1">
              <a:buFont typeface="Wingdings" pitchFamily="2" charset="2"/>
              <a:buNone/>
            </a:pPr>
            <a:endParaRPr lang="en-US" altLang="zh-TW" b="1" dirty="0" smtClean="0"/>
          </a:p>
          <a:p>
            <a:pPr algn="just" eaLnBrk="1" hangingPunct="1">
              <a:buFont typeface="Wingdings" pitchFamily="2" charset="2"/>
              <a:buNone/>
            </a:pPr>
            <a:r>
              <a:rPr lang="en-US" altLang="zh-TW" b="1" dirty="0" smtClean="0"/>
              <a:t>      </a:t>
            </a:r>
          </a:p>
          <a:p>
            <a:pPr eaLnBrk="1" hangingPunct="1">
              <a:buFont typeface="Wingdings" pitchFamily="2" charset="2"/>
              <a:buNone/>
            </a:pPr>
            <a:r>
              <a:rPr lang="en-US" altLang="zh-TW" dirty="0" smtClean="0"/>
              <a:t>where:</a:t>
            </a:r>
          </a:p>
          <a:p>
            <a:pPr lvl="2">
              <a:buFont typeface="Wingdings" pitchFamily="2" charset="2"/>
              <a:buNone/>
            </a:pPr>
            <a:r>
              <a:rPr lang="en-US" altLang="zh-TW" dirty="0" smtClean="0"/>
              <a:t>             = average rates of return for security </a:t>
            </a:r>
            <a:r>
              <a:rPr lang="en-US" altLang="zh-TW" i="1" dirty="0" err="1" smtClean="0"/>
              <a:t>i</a:t>
            </a:r>
            <a:r>
              <a:rPr lang="en-US" altLang="zh-TW" dirty="0" smtClean="0"/>
              <a:t>;</a:t>
            </a:r>
          </a:p>
          <a:p>
            <a:pPr lvl="2">
              <a:buFont typeface="Wingdings" pitchFamily="2" charset="2"/>
              <a:buNone/>
            </a:pPr>
            <a:r>
              <a:rPr lang="en-US" altLang="zh-TW" dirty="0" smtClean="0"/>
              <a:t>             = the optimal weight for </a:t>
            </a:r>
            <a:r>
              <a:rPr lang="en-US" altLang="zh-TW" i="1" dirty="0" err="1" smtClean="0"/>
              <a:t>i</a:t>
            </a:r>
            <a:r>
              <a:rPr lang="en-US" altLang="zh-TW" dirty="0" err="1" smtClean="0"/>
              <a:t>th</a:t>
            </a:r>
            <a:r>
              <a:rPr lang="en-US" altLang="zh-TW" dirty="0" smtClean="0"/>
              <a:t> (or </a:t>
            </a:r>
            <a:r>
              <a:rPr lang="en-US" altLang="zh-TW" i="1" dirty="0" err="1" smtClean="0"/>
              <a:t>j</a:t>
            </a:r>
            <a:r>
              <a:rPr lang="en-US" altLang="zh-TW" dirty="0" err="1" smtClean="0"/>
              <a:t>th</a:t>
            </a:r>
            <a:r>
              <a:rPr lang="en-US" altLang="zh-TW" i="1" dirty="0" smtClean="0"/>
              <a:t>) </a:t>
            </a:r>
            <a:r>
              <a:rPr lang="en-US" altLang="zh-TW" dirty="0" smtClean="0"/>
              <a:t>security;</a:t>
            </a:r>
          </a:p>
          <a:p>
            <a:pPr lvl="2">
              <a:buFont typeface="Wingdings" pitchFamily="2" charset="2"/>
              <a:buNone/>
            </a:pPr>
            <a:r>
              <a:rPr lang="en-US" altLang="zh-TW" dirty="0" smtClean="0"/>
              <a:t>             = the covariance between     and      ;</a:t>
            </a:r>
          </a:p>
          <a:p>
            <a:pPr lvl="2">
              <a:buFont typeface="Wingdings" pitchFamily="2" charset="2"/>
              <a:buNone/>
            </a:pPr>
            <a:r>
              <a:rPr lang="en-US" altLang="zh-TW" dirty="0" smtClean="0"/>
              <a:t>             = the standard deviation of a portfolio; and</a:t>
            </a:r>
          </a:p>
          <a:p>
            <a:pPr lvl="2">
              <a:buFont typeface="Wingdings" pitchFamily="2" charset="2"/>
              <a:buNone/>
            </a:pPr>
            <a:r>
              <a:rPr lang="en-US" altLang="zh-TW" dirty="0" smtClean="0"/>
              <a:t>             = </a:t>
            </a:r>
            <a:r>
              <a:rPr lang="en-US" altLang="zh-TW" dirty="0" err="1" smtClean="0"/>
              <a:t>Lagrangian</a:t>
            </a:r>
            <a:r>
              <a:rPr lang="en-US" altLang="zh-TW" dirty="0" smtClean="0"/>
              <a:t> multipliers.</a:t>
            </a:r>
          </a:p>
          <a:p>
            <a:r>
              <a:rPr lang="en-US" altLang="zh-TW" dirty="0" smtClean="0"/>
              <a:t>Equation (11.1) maximizes the expected rates of return given targeted standard deviation.</a:t>
            </a:r>
          </a:p>
        </p:txBody>
      </p:sp>
      <p:sp>
        <p:nvSpPr>
          <p:cNvPr id="24" name="Title 23"/>
          <p:cNvSpPr>
            <a:spLocks noGrp="1"/>
          </p:cNvSpPr>
          <p:nvPr>
            <p:ph type="title"/>
          </p:nvPr>
        </p:nvSpPr>
        <p:spPr>
          <a:xfrm>
            <a:off x="464400" y="556989"/>
            <a:ext cx="8229600" cy="639763"/>
          </a:xfrm>
        </p:spPr>
        <p:txBody>
          <a:bodyPr/>
          <a:lstStyle/>
          <a:p>
            <a:pPr algn="ctr"/>
            <a:r>
              <a:rPr lang="en-US" altLang="zh-TW" dirty="0" smtClean="0"/>
              <a:t>11.1 Sharpe Performance-Measure Approach With Short Sales Allowed</a:t>
            </a:r>
            <a:endParaRPr lang="zh-TW" altLang="en-US" dirty="0"/>
          </a:p>
        </p:txBody>
      </p:sp>
      <p:sp>
        <p:nvSpPr>
          <p:cNvPr id="103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1026" name="Object 4"/>
          <p:cNvGraphicFramePr>
            <a:graphicFrameLocks noChangeAspect="1"/>
          </p:cNvGraphicFramePr>
          <p:nvPr/>
        </p:nvGraphicFramePr>
        <p:xfrm>
          <a:off x="921469" y="2316012"/>
          <a:ext cx="6746875" cy="882650"/>
        </p:xfrm>
        <a:graphic>
          <a:graphicData uri="http://schemas.openxmlformats.org/presentationml/2006/ole">
            <mc:AlternateContent xmlns:mc="http://schemas.openxmlformats.org/markup-compatibility/2006">
              <mc:Choice xmlns:v="urn:schemas-microsoft-com:vml" Requires="v">
                <p:oleObj spid="_x0000_s1035" name="Equation" r:id="rId4" imgW="4457520" imgH="583920" progId="Equation.DSMT4">
                  <p:embed/>
                </p:oleObj>
              </mc:Choice>
              <mc:Fallback>
                <p:oleObj name="Equation" r:id="rId4" imgW="4457520" imgH="58392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469" y="2316012"/>
                        <a:ext cx="6746875" cy="88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6"/>
          <p:cNvGraphicFramePr>
            <a:graphicFrameLocks noChangeAspect="1"/>
          </p:cNvGraphicFramePr>
          <p:nvPr/>
        </p:nvGraphicFramePr>
        <p:xfrm>
          <a:off x="1979712" y="3612156"/>
          <a:ext cx="276225" cy="406400"/>
        </p:xfrm>
        <a:graphic>
          <a:graphicData uri="http://schemas.openxmlformats.org/presentationml/2006/ole">
            <mc:AlternateContent xmlns:mc="http://schemas.openxmlformats.org/markup-compatibility/2006">
              <mc:Choice xmlns:v="urn:schemas-microsoft-com:vml" Requires="v">
                <p:oleObj spid="_x0000_s1036" name="Equation" r:id="rId6" imgW="164957" imgH="241091" progId="Equation.DSMT4">
                  <p:embed/>
                </p:oleObj>
              </mc:Choice>
              <mc:Fallback>
                <p:oleObj name="Equation" r:id="rId6" imgW="164957" imgH="241091"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712" y="3612156"/>
                        <a:ext cx="27622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8"/>
          <p:cNvGraphicFramePr>
            <a:graphicFrameLocks noChangeAspect="1"/>
          </p:cNvGraphicFramePr>
          <p:nvPr/>
        </p:nvGraphicFramePr>
        <p:xfrm>
          <a:off x="1188244" y="4017787"/>
          <a:ext cx="1162050" cy="423862"/>
        </p:xfrm>
        <a:graphic>
          <a:graphicData uri="http://schemas.openxmlformats.org/presentationml/2006/ole">
            <mc:AlternateContent xmlns:mc="http://schemas.openxmlformats.org/markup-compatibility/2006">
              <mc:Choice xmlns:v="urn:schemas-microsoft-com:vml" Requires="v">
                <p:oleObj spid="_x0000_s1037" name="Equation" r:id="rId8" imgW="647640" imgH="241200" progId="Equation.DSMT4">
                  <p:embed/>
                </p:oleObj>
              </mc:Choice>
              <mc:Fallback>
                <p:oleObj name="Equation" r:id="rId8" imgW="647640" imgH="24120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8244" y="4017787"/>
                        <a:ext cx="1162050" cy="42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12"/>
          <p:cNvGraphicFramePr>
            <a:graphicFrameLocks noChangeAspect="1"/>
          </p:cNvGraphicFramePr>
          <p:nvPr/>
        </p:nvGraphicFramePr>
        <p:xfrm>
          <a:off x="1152302" y="4404244"/>
          <a:ext cx="1187450" cy="415925"/>
        </p:xfrm>
        <a:graphic>
          <a:graphicData uri="http://schemas.openxmlformats.org/presentationml/2006/ole">
            <mc:AlternateContent xmlns:mc="http://schemas.openxmlformats.org/markup-compatibility/2006">
              <mc:Choice xmlns:v="urn:schemas-microsoft-com:vml" Requires="v">
                <p:oleObj spid="_x0000_s1038" name="Equation" r:id="rId10" imgW="787400" imgH="279400" progId="Equation.DSMT4">
                  <p:embed/>
                </p:oleObj>
              </mc:Choice>
              <mc:Fallback>
                <p:oleObj name="Equation" r:id="rId10" imgW="787400" imgH="279400" progId="Equation.DSMT4">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2302" y="4404244"/>
                        <a:ext cx="1187450"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1" name="Object 14"/>
          <p:cNvGraphicFramePr>
            <a:graphicFrameLocks noChangeAspect="1"/>
          </p:cNvGraphicFramePr>
          <p:nvPr/>
        </p:nvGraphicFramePr>
        <p:xfrm>
          <a:off x="4987280" y="4402657"/>
          <a:ext cx="304800" cy="431800"/>
        </p:xfrm>
        <a:graphic>
          <a:graphicData uri="http://schemas.openxmlformats.org/presentationml/2006/ole">
            <mc:AlternateContent xmlns:mc="http://schemas.openxmlformats.org/markup-compatibility/2006">
              <mc:Choice xmlns:v="urn:schemas-microsoft-com:vml" Requires="v">
                <p:oleObj spid="_x0000_s1039" name="Equation" r:id="rId12" imgW="165028" imgH="228501" progId="Equation.DSMT4">
                  <p:embed/>
                </p:oleObj>
              </mc:Choice>
              <mc:Fallback>
                <p:oleObj name="Equation" r:id="rId12" imgW="165028" imgH="228501" progId="Equation.DSMT4">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87280" y="4402657"/>
                        <a:ext cx="3048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2" name="Object 16"/>
          <p:cNvGraphicFramePr>
            <a:graphicFrameLocks noChangeAspect="1"/>
          </p:cNvGraphicFramePr>
          <p:nvPr/>
        </p:nvGraphicFramePr>
        <p:xfrm>
          <a:off x="5652120" y="4405062"/>
          <a:ext cx="403225" cy="503238"/>
        </p:xfrm>
        <a:graphic>
          <a:graphicData uri="http://schemas.openxmlformats.org/presentationml/2006/ole">
            <mc:AlternateContent xmlns:mc="http://schemas.openxmlformats.org/markup-compatibility/2006">
              <mc:Choice xmlns:v="urn:schemas-microsoft-com:vml" Requires="v">
                <p:oleObj spid="_x0000_s1040" name="Equation" r:id="rId14" imgW="190417" imgH="241195" progId="Equation.DSMT4">
                  <p:embed/>
                </p:oleObj>
              </mc:Choice>
              <mc:Fallback>
                <p:oleObj name="Equation" r:id="rId14" imgW="190417" imgH="241195" progId="Equation.DSMT4">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52120" y="4405062"/>
                        <a:ext cx="403225"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3" name="Object 18"/>
          <p:cNvGraphicFramePr>
            <a:graphicFrameLocks noChangeAspect="1"/>
          </p:cNvGraphicFramePr>
          <p:nvPr/>
        </p:nvGraphicFramePr>
        <p:xfrm>
          <a:off x="1904206" y="4764284"/>
          <a:ext cx="363538" cy="431800"/>
        </p:xfrm>
        <a:graphic>
          <a:graphicData uri="http://schemas.openxmlformats.org/presentationml/2006/ole">
            <mc:AlternateContent xmlns:mc="http://schemas.openxmlformats.org/markup-compatibility/2006">
              <mc:Choice xmlns:v="urn:schemas-microsoft-com:vml" Requires="v">
                <p:oleObj spid="_x0000_s1041" name="Equation" r:id="rId16" imgW="203112" imgH="241195" progId="Equation.DSMT4">
                  <p:embed/>
                </p:oleObj>
              </mc:Choice>
              <mc:Fallback>
                <p:oleObj name="Equation" r:id="rId16" imgW="203112" imgH="241195" progId="Equation.DSMT4">
                  <p:embed/>
                  <p:pic>
                    <p:nvPicPr>
                      <p:cNvPr id="0"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04206" y="4764284"/>
                        <a:ext cx="363538"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 name="Object 20"/>
          <p:cNvGraphicFramePr>
            <a:graphicFrameLocks noChangeAspect="1"/>
          </p:cNvGraphicFramePr>
          <p:nvPr/>
        </p:nvGraphicFramePr>
        <p:xfrm>
          <a:off x="1693962" y="5196332"/>
          <a:ext cx="646112" cy="419100"/>
        </p:xfrm>
        <a:graphic>
          <a:graphicData uri="http://schemas.openxmlformats.org/presentationml/2006/ole">
            <mc:AlternateContent xmlns:mc="http://schemas.openxmlformats.org/markup-compatibility/2006">
              <mc:Choice xmlns:v="urn:schemas-microsoft-com:vml" Requires="v">
                <p:oleObj spid="_x0000_s1042" name="Equation" r:id="rId18" imgW="355446" imgH="228501" progId="Equation.DSMT4">
                  <p:embed/>
                </p:oleObj>
              </mc:Choice>
              <mc:Fallback>
                <p:oleObj name="Equation" r:id="rId18" imgW="355446" imgH="228501" progId="Equation.DSMT4">
                  <p:embed/>
                  <p:pic>
                    <p:nvPicPr>
                      <p:cNvPr id="0"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93962" y="5196332"/>
                        <a:ext cx="646112"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7884368" y="2460028"/>
            <a:ext cx="648072" cy="504056"/>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(11.1)</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14" name="Slide Number Placeholder 1"/>
          <p:cNvSpPr txBox="1">
            <a:spLocks/>
          </p:cNvSpPr>
          <p:nvPr/>
        </p:nvSpPr>
        <p:spPr>
          <a:xfrm>
            <a:off x="76200" y="6597352"/>
            <a:ext cx="2133600" cy="365125"/>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55B355D1-2C66-42A0-BAB5-F4162F9791D2}" type="slidenum">
              <a:rPr lang="en-US" altLang="zh-TW" sz="1600" b="1" smtClean="0">
                <a:solidFill>
                  <a:schemeClr val="accent6">
                    <a:lumMod val="20000"/>
                    <a:lumOff val="80000"/>
                  </a:schemeClr>
                </a:solidFill>
              </a:rPr>
              <a:pPr/>
              <a:t>4</a:t>
            </a:fld>
            <a:endParaRPr lang="en-US" altLang="zh-TW" sz="1600" b="1" dirty="0">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10"/>
          <p:cNvSpPr>
            <a:spLocks noGrp="1" noChangeArrowheads="1"/>
          </p:cNvSpPr>
          <p:nvPr>
            <p:ph idx="1"/>
          </p:nvPr>
        </p:nvSpPr>
        <p:spPr>
          <a:xfrm>
            <a:off x="179512" y="836712"/>
            <a:ext cx="8784976" cy="3771800"/>
          </a:xfrm>
        </p:spPr>
        <p:txBody>
          <a:bodyPr>
            <a:normAutofit/>
          </a:bodyPr>
          <a:lstStyle/>
          <a:p>
            <a:r>
              <a:rPr lang="en-US" altLang="zh-TW" dirty="0" smtClean="0"/>
              <a:t>If a constant risk-free borrowing and lending rate    </a:t>
            </a:r>
            <a:r>
              <a:rPr lang="en-US" altLang="zh-TW" i="1" dirty="0" smtClean="0"/>
              <a:t>   </a:t>
            </a:r>
            <a:r>
              <a:rPr lang="en-US" altLang="zh-TW" dirty="0" smtClean="0"/>
              <a:t>is subtracted from EQ(11.1) :</a:t>
            </a:r>
          </a:p>
          <a:p>
            <a:endParaRPr lang="en-US" altLang="zh-TW" dirty="0" smtClean="0"/>
          </a:p>
          <a:p>
            <a:endParaRPr lang="en-US" altLang="zh-TW" dirty="0" smtClean="0"/>
          </a:p>
          <a:p>
            <a:endParaRPr lang="en-US" altLang="zh-TW" dirty="0" smtClean="0"/>
          </a:p>
          <a:p>
            <a:endParaRPr lang="en-US" altLang="zh-TW" dirty="0" smtClean="0"/>
          </a:p>
          <a:p>
            <a:r>
              <a:rPr lang="en-US" altLang="zh-TW" dirty="0" smtClean="0"/>
              <a:t>Equations (11.1) and (11.2a), both formulated as a constrained maximization problem, can be used to obtain optimum portfolio weights                                      . </a:t>
            </a:r>
          </a:p>
          <a:p>
            <a:r>
              <a:rPr lang="en-US" altLang="zh-TW" dirty="0" smtClean="0"/>
              <a:t>Since      is a constant, the optimum weights obtained from Equation (11.1) will be equal to those obtained for Equation (11.2a).</a:t>
            </a:r>
          </a:p>
          <a:p>
            <a:endParaRPr lang="en-US" altLang="zh-TW" dirty="0" smtClean="0"/>
          </a:p>
        </p:txBody>
      </p:sp>
      <p:graphicFrame>
        <p:nvGraphicFramePr>
          <p:cNvPr id="2050" name="Object 5"/>
          <p:cNvGraphicFramePr>
            <a:graphicFrameLocks noChangeAspect="1"/>
          </p:cNvGraphicFramePr>
          <p:nvPr/>
        </p:nvGraphicFramePr>
        <p:xfrm>
          <a:off x="179512" y="1412776"/>
          <a:ext cx="8712968" cy="1012345"/>
        </p:xfrm>
        <a:graphic>
          <a:graphicData uri="http://schemas.openxmlformats.org/presentationml/2006/ole">
            <mc:AlternateContent xmlns:mc="http://schemas.openxmlformats.org/markup-compatibility/2006">
              <mc:Choice xmlns:v="urn:schemas-microsoft-com:vml" Requires="v">
                <p:oleObj spid="_x0000_s2063" name="Equation" r:id="rId4" imgW="4876800" imgH="584200" progId="Equation.DSMT4">
                  <p:embed/>
                </p:oleObj>
              </mc:Choice>
              <mc:Fallback>
                <p:oleObj name="Equation" r:id="rId4" imgW="4876800" imgH="5842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412776"/>
                        <a:ext cx="8712968" cy="10123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12"/>
          <p:cNvGraphicFramePr>
            <a:graphicFrameLocks noChangeAspect="1"/>
          </p:cNvGraphicFramePr>
          <p:nvPr/>
        </p:nvGraphicFramePr>
        <p:xfrm>
          <a:off x="6372200" y="3093020"/>
          <a:ext cx="2376487" cy="471487"/>
        </p:xfrm>
        <a:graphic>
          <a:graphicData uri="http://schemas.openxmlformats.org/presentationml/2006/ole">
            <mc:AlternateContent xmlns:mc="http://schemas.openxmlformats.org/markup-compatibility/2006">
              <mc:Choice xmlns:v="urn:schemas-microsoft-com:vml" Requires="v">
                <p:oleObj spid="_x0000_s2064" name="Equation" r:id="rId6" imgW="1295400" imgH="254000" progId="Equation.DSMT4">
                  <p:embed/>
                </p:oleObj>
              </mc:Choice>
              <mc:Fallback>
                <p:oleObj name="Equation" r:id="rId6" imgW="1295400" imgH="254000" progId="Equation.DSMT4">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00" y="3093020"/>
                        <a:ext cx="2376487"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0" name="Object 12"/>
          <p:cNvGraphicFramePr>
            <a:graphicFrameLocks noChangeAspect="1"/>
          </p:cNvGraphicFramePr>
          <p:nvPr/>
        </p:nvGraphicFramePr>
        <p:xfrm>
          <a:off x="5508104" y="836712"/>
          <a:ext cx="360040" cy="409136"/>
        </p:xfrm>
        <a:graphic>
          <a:graphicData uri="http://schemas.openxmlformats.org/presentationml/2006/ole">
            <mc:AlternateContent xmlns:mc="http://schemas.openxmlformats.org/markup-compatibility/2006">
              <mc:Choice xmlns:v="urn:schemas-microsoft-com:vml" Requires="v">
                <p:oleObj spid="_x0000_s2065" name="Equation" r:id="rId8" imgW="203112" imgH="241195" progId="Equation.DSMT4">
                  <p:embed/>
                </p:oleObj>
              </mc:Choice>
              <mc:Fallback>
                <p:oleObj name="Equation" r:id="rId8" imgW="203112" imgH="241195" progId="Equation.DSMT4">
                  <p:embed/>
                  <p:pic>
                    <p:nvPicPr>
                      <p:cNvPr id="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8104" y="836712"/>
                        <a:ext cx="360040" cy="409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8100392" y="2348880"/>
            <a:ext cx="720080" cy="504056"/>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(11.2a)</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graphicFrame>
        <p:nvGraphicFramePr>
          <p:cNvPr id="2062" name="Object 14"/>
          <p:cNvGraphicFramePr>
            <a:graphicFrameLocks noChangeAspect="1"/>
          </p:cNvGraphicFramePr>
          <p:nvPr/>
        </p:nvGraphicFramePr>
        <p:xfrm>
          <a:off x="1043608" y="3525068"/>
          <a:ext cx="358775" cy="407988"/>
        </p:xfrm>
        <a:graphic>
          <a:graphicData uri="http://schemas.openxmlformats.org/presentationml/2006/ole">
            <mc:AlternateContent xmlns:mc="http://schemas.openxmlformats.org/markup-compatibility/2006">
              <mc:Choice xmlns:v="urn:schemas-microsoft-com:vml" Requires="v">
                <p:oleObj spid="_x0000_s2066" name="Equation" r:id="rId10" imgW="203112" imgH="241195" progId="Equation.DSMT4">
                  <p:embed/>
                </p:oleObj>
              </mc:Choice>
              <mc:Fallback>
                <p:oleObj name="Equation" r:id="rId10" imgW="203112" imgH="241195" progId="Equation.DSMT4">
                  <p:embed/>
                  <p:pic>
                    <p:nvPicPr>
                      <p:cNvPr id="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3608" y="3525068"/>
                        <a:ext cx="358775"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1"/>
          <p:cNvSpPr txBox="1">
            <a:spLocks/>
          </p:cNvSpPr>
          <p:nvPr/>
        </p:nvSpPr>
        <p:spPr>
          <a:xfrm>
            <a:off x="76200" y="6597352"/>
            <a:ext cx="2133600" cy="365125"/>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55B355D1-2C66-42A0-BAB5-F4162F9791D2}" type="slidenum">
              <a:rPr lang="en-US" altLang="zh-TW" sz="1600" b="1" smtClean="0">
                <a:solidFill>
                  <a:schemeClr val="accent6">
                    <a:lumMod val="20000"/>
                    <a:lumOff val="80000"/>
                  </a:schemeClr>
                </a:solidFill>
              </a:rPr>
              <a:pPr/>
              <a:t>5</a:t>
            </a:fld>
            <a:endParaRPr lang="en-US" altLang="zh-TW" sz="1600" b="1" dirty="0">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Rectangle 10"/>
          <p:cNvSpPr>
            <a:spLocks noGrp="1" noChangeArrowheads="1"/>
          </p:cNvSpPr>
          <p:nvPr>
            <p:ph idx="1"/>
          </p:nvPr>
        </p:nvSpPr>
        <p:spPr>
          <a:xfrm>
            <a:off x="179512" y="404664"/>
            <a:ext cx="8784976" cy="6048672"/>
          </a:xfrm>
        </p:spPr>
        <p:txBody>
          <a:bodyPr>
            <a:normAutofit/>
          </a:bodyPr>
          <a:lstStyle/>
          <a:p>
            <a:r>
              <a:rPr lang="en-US" altLang="zh-TW" dirty="0" smtClean="0"/>
              <a:t>Previous chapters used the methodology of </a:t>
            </a:r>
            <a:r>
              <a:rPr lang="en-US" altLang="zh-TW" b="1" dirty="0" err="1" smtClean="0"/>
              <a:t>Lagrangian</a:t>
            </a:r>
            <a:r>
              <a:rPr lang="en-US" altLang="zh-TW" b="1" dirty="0" smtClean="0"/>
              <a:t> multipliers</a:t>
            </a:r>
            <a:r>
              <a:rPr lang="en-US" altLang="zh-TW" dirty="0" smtClean="0"/>
              <a:t>; it can be shown that Equation (11.2a) can be replaced by a </a:t>
            </a:r>
            <a:r>
              <a:rPr lang="en-US" altLang="zh-TW" dirty="0" err="1" smtClean="0"/>
              <a:t>nonconstrained</a:t>
            </a:r>
            <a:r>
              <a:rPr lang="en-US" altLang="zh-TW" dirty="0" smtClean="0"/>
              <a:t> maximization method as follows. </a:t>
            </a:r>
          </a:p>
          <a:p>
            <a:r>
              <a:rPr lang="en-US" altLang="zh-TW" dirty="0" smtClean="0"/>
              <a:t>Incorporating the constant                    into the objective function by substituting</a:t>
            </a:r>
          </a:p>
          <a:p>
            <a:endParaRPr lang="en-US" altLang="zh-TW" dirty="0" smtClean="0"/>
          </a:p>
          <a:p>
            <a:pPr>
              <a:buNone/>
            </a:pPr>
            <a:endParaRPr lang="en-US" altLang="zh-TW" dirty="0" smtClean="0"/>
          </a:p>
          <a:p>
            <a:pPr>
              <a:buNone/>
            </a:pPr>
            <a:endParaRPr lang="en-US" altLang="zh-TW" dirty="0" smtClean="0"/>
          </a:p>
          <a:p>
            <a:pPr>
              <a:buNone/>
            </a:pPr>
            <a:r>
              <a:rPr lang="en-US" altLang="zh-TW" dirty="0" smtClean="0"/>
              <a:t>into Equation (11.2a):</a:t>
            </a:r>
          </a:p>
          <a:p>
            <a:pPr>
              <a:buNone/>
            </a:pPr>
            <a:endParaRPr lang="en-US" altLang="zh-TW" dirty="0" smtClean="0"/>
          </a:p>
          <a:p>
            <a:pPr>
              <a:buNone/>
            </a:pPr>
            <a:endParaRPr lang="en-US" altLang="zh-TW" dirty="0" smtClean="0"/>
          </a:p>
          <a:p>
            <a:pPr>
              <a:buNone/>
            </a:pPr>
            <a:endParaRPr lang="en-US" altLang="zh-TW" dirty="0" smtClean="0"/>
          </a:p>
          <a:p>
            <a:r>
              <a:rPr lang="en-US" altLang="zh-TW" dirty="0" smtClean="0"/>
              <a:t>A two-</a:t>
            </a:r>
            <a:r>
              <a:rPr lang="en-US" altLang="zh-TW" dirty="0" err="1" smtClean="0"/>
              <a:t>Lagrangian</a:t>
            </a:r>
            <a:r>
              <a:rPr lang="en-US" altLang="zh-TW" dirty="0" smtClean="0"/>
              <a:t> multiplier problem has been reduced to a one-</a:t>
            </a:r>
            <a:r>
              <a:rPr lang="en-US" altLang="zh-TW" dirty="0" err="1" smtClean="0"/>
              <a:t>Lagrangian</a:t>
            </a:r>
            <a:r>
              <a:rPr lang="en-US" altLang="zh-TW" dirty="0" smtClean="0"/>
              <a:t> problem as indicated in Equation (11.2b). </a:t>
            </a:r>
          </a:p>
        </p:txBody>
      </p:sp>
      <p:sp>
        <p:nvSpPr>
          <p:cNvPr id="307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sp>
        <p:nvSpPr>
          <p:cNvPr id="3079" name="Rectangle 7"/>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3074" name="Object 6"/>
          <p:cNvGraphicFramePr>
            <a:graphicFrameLocks noChangeAspect="1"/>
          </p:cNvGraphicFramePr>
          <p:nvPr/>
        </p:nvGraphicFramePr>
        <p:xfrm>
          <a:off x="2627784" y="2249798"/>
          <a:ext cx="3600400" cy="747154"/>
        </p:xfrm>
        <a:graphic>
          <a:graphicData uri="http://schemas.openxmlformats.org/presentationml/2006/ole">
            <mc:AlternateContent xmlns:mc="http://schemas.openxmlformats.org/markup-compatibility/2006">
              <mc:Choice xmlns:v="urn:schemas-microsoft-com:vml" Requires="v">
                <p:oleObj spid="_x0000_s3087" name="Equation" r:id="rId4" imgW="2197100" imgH="457200" progId="Equation.DSMT4">
                  <p:embed/>
                </p:oleObj>
              </mc:Choice>
              <mc:Fallback>
                <p:oleObj name="Equation" r:id="rId4" imgW="2197100" imgH="4572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2249798"/>
                        <a:ext cx="3600400" cy="7471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0" name="Rectangle 9"/>
          <p:cNvSpPr>
            <a:spLocks noChangeArrowheads="1"/>
          </p:cNvSpPr>
          <p:nvPr/>
        </p:nvSpPr>
        <p:spPr bwMode="auto">
          <a:xfrm>
            <a:off x="0" y="3138488"/>
            <a:ext cx="9144000" cy="0"/>
          </a:xfrm>
          <a:prstGeom prst="rect">
            <a:avLst/>
          </a:prstGeom>
          <a:noFill/>
          <a:ln w="9525">
            <a:noFill/>
            <a:miter lim="800000"/>
            <a:headEnd/>
            <a:tailEnd/>
          </a:ln>
        </p:spPr>
        <p:txBody>
          <a:bodyPr wrap="none" anchor="ctr">
            <a:spAutoFit/>
          </a:bodyPr>
          <a:lstStyle/>
          <a:p>
            <a:endParaRPr lang="en-US" altLang="zh-TW"/>
          </a:p>
        </p:txBody>
      </p:sp>
      <p:sp>
        <p:nvSpPr>
          <p:cNvPr id="3082"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3076" name="Object 11"/>
          <p:cNvGraphicFramePr>
            <a:graphicFrameLocks noChangeAspect="1"/>
          </p:cNvGraphicFramePr>
          <p:nvPr/>
        </p:nvGraphicFramePr>
        <p:xfrm>
          <a:off x="3203848" y="1268760"/>
          <a:ext cx="1128712" cy="823913"/>
        </p:xfrm>
        <a:graphic>
          <a:graphicData uri="http://schemas.openxmlformats.org/presentationml/2006/ole">
            <mc:AlternateContent xmlns:mc="http://schemas.openxmlformats.org/markup-compatibility/2006">
              <mc:Choice xmlns:v="urn:schemas-microsoft-com:vml" Requires="v">
                <p:oleObj spid="_x0000_s3088" name="Equation" r:id="rId6" imgW="583920" imgH="431640" progId="Equation.DSMT4">
                  <p:embed/>
                </p:oleObj>
              </mc:Choice>
              <mc:Fallback>
                <p:oleObj name="Equation" r:id="rId6" imgW="583920" imgH="43164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848" y="1268760"/>
                        <a:ext cx="1128712" cy="823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7"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086" name="Object 14"/>
          <p:cNvGraphicFramePr>
            <a:graphicFrameLocks noChangeAspect="1"/>
          </p:cNvGraphicFramePr>
          <p:nvPr/>
        </p:nvGraphicFramePr>
        <p:xfrm>
          <a:off x="1403648" y="3543725"/>
          <a:ext cx="6048672" cy="893387"/>
        </p:xfrm>
        <a:graphic>
          <a:graphicData uri="http://schemas.openxmlformats.org/presentationml/2006/ole">
            <mc:AlternateContent xmlns:mc="http://schemas.openxmlformats.org/markup-compatibility/2006">
              <mc:Choice xmlns:v="urn:schemas-microsoft-com:vml" Requires="v">
                <p:oleObj spid="_x0000_s3089" name="Equation" r:id="rId8" imgW="3937000" imgH="584200" progId="Equation.DSMT4">
                  <p:embed/>
                </p:oleObj>
              </mc:Choice>
              <mc:Fallback>
                <p:oleObj name="Equation" r:id="rId8" imgW="3937000" imgH="584200" progId="Equation.DSMT4">
                  <p:embed/>
                  <p:pic>
                    <p:nvPicPr>
                      <p:cNvPr id="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3648" y="3543725"/>
                        <a:ext cx="6048672" cy="89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8100392" y="3717032"/>
            <a:ext cx="720080" cy="504056"/>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(11.2b)</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12" name="Slide Number Placeholder 1"/>
          <p:cNvSpPr txBox="1">
            <a:spLocks/>
          </p:cNvSpPr>
          <p:nvPr/>
        </p:nvSpPr>
        <p:spPr>
          <a:xfrm>
            <a:off x="76200" y="6597352"/>
            <a:ext cx="2133600" cy="365125"/>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55B355D1-2C66-42A0-BAB5-F4162F9791D2}" type="slidenum">
              <a:rPr lang="en-US" altLang="zh-TW" sz="1600" b="1" smtClean="0">
                <a:solidFill>
                  <a:schemeClr val="accent6">
                    <a:lumMod val="20000"/>
                    <a:lumOff val="80000"/>
                  </a:schemeClr>
                </a:solidFill>
              </a:rPr>
              <a:pPr/>
              <a:t>6</a:t>
            </a:fld>
            <a:endParaRPr lang="en-US" altLang="zh-TW" sz="1600" b="1" dirty="0">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Rectangle 10"/>
          <p:cNvSpPr>
            <a:spLocks noGrp="1" noChangeArrowheads="1"/>
          </p:cNvSpPr>
          <p:nvPr>
            <p:ph idx="1"/>
          </p:nvPr>
        </p:nvSpPr>
        <p:spPr>
          <a:xfrm>
            <a:off x="179512" y="404664"/>
            <a:ext cx="8784976" cy="6120679"/>
          </a:xfrm>
        </p:spPr>
        <p:txBody>
          <a:bodyPr>
            <a:normAutofit/>
          </a:bodyPr>
          <a:lstStyle/>
          <a:p>
            <a:pPr>
              <a:lnSpc>
                <a:spcPct val="150000"/>
              </a:lnSpc>
            </a:pPr>
            <a:r>
              <a:rPr lang="en-US" altLang="zh-TW" dirty="0" smtClean="0"/>
              <a:t>By using a special property of the relationship between                       and                           		    the constrained optimization of Equation (18.2A) can be reduced to an uncon­strained optimization problem, as indicated in Equation (11.3).</a:t>
            </a:r>
          </a:p>
          <a:p>
            <a:pPr>
              <a:lnSpc>
                <a:spcPct val="150000"/>
              </a:lnSpc>
            </a:pPr>
            <a:endParaRPr lang="en-US" altLang="zh-TW" dirty="0" smtClean="0"/>
          </a:p>
          <a:p>
            <a:pPr>
              <a:lnSpc>
                <a:spcPct val="150000"/>
              </a:lnSpc>
            </a:pPr>
            <a:endParaRPr lang="en-US" altLang="zh-TW" dirty="0" smtClean="0"/>
          </a:p>
          <a:p>
            <a:pPr>
              <a:lnSpc>
                <a:spcPct val="150000"/>
              </a:lnSpc>
            </a:pPr>
            <a:endParaRPr lang="en-US" altLang="zh-TW" dirty="0" smtClean="0"/>
          </a:p>
          <a:p>
            <a:pPr>
              <a:lnSpc>
                <a:spcPct val="150000"/>
              </a:lnSpc>
              <a:buNone/>
            </a:pPr>
            <a:r>
              <a:rPr lang="en-US" altLang="zh-TW" dirty="0" smtClean="0"/>
              <a:t>Where                                </a:t>
            </a:r>
            <a:r>
              <a:rPr lang="en-US" altLang="zh-TW" i="1" dirty="0" smtClean="0"/>
              <a:t>. </a:t>
            </a:r>
          </a:p>
          <a:p>
            <a:pPr>
              <a:lnSpc>
                <a:spcPct val="150000"/>
              </a:lnSpc>
            </a:pPr>
            <a:r>
              <a:rPr lang="en-US" altLang="zh-TW" dirty="0" smtClean="0"/>
              <a:t>Alternatively, the objective function of Equation (11.3) can be developed as follows. </a:t>
            </a:r>
          </a:p>
          <a:p>
            <a:pPr>
              <a:lnSpc>
                <a:spcPct val="150000"/>
              </a:lnSpc>
            </a:pPr>
            <a:r>
              <a:rPr lang="en-US" altLang="zh-TW" dirty="0" smtClean="0"/>
              <a:t>This ratio </a:t>
            </a:r>
            <a:r>
              <a:rPr lang="en-US" altLang="zh-TW" i="1" dirty="0" smtClean="0"/>
              <a:t>L </a:t>
            </a:r>
            <a:r>
              <a:rPr lang="en-US" altLang="zh-TW" dirty="0" smtClean="0"/>
              <a:t>is equal to excess average rates of return for the </a:t>
            </a:r>
            <a:r>
              <a:rPr lang="en-US" altLang="zh-TW" i="1" dirty="0" err="1" smtClean="0"/>
              <a:t>i</a:t>
            </a:r>
            <a:r>
              <a:rPr lang="en-US" altLang="zh-TW" dirty="0" err="1" smtClean="0"/>
              <a:t>th</a:t>
            </a:r>
            <a:r>
              <a:rPr lang="en-US" altLang="zh-TW" dirty="0" smtClean="0"/>
              <a:t> portfolio divided by the standard deviation of the </a:t>
            </a:r>
            <a:r>
              <a:rPr lang="en-US" altLang="zh-TW" i="1" dirty="0" err="1" smtClean="0"/>
              <a:t>i</a:t>
            </a:r>
            <a:r>
              <a:rPr lang="en-US" altLang="zh-TW" dirty="0" err="1" smtClean="0"/>
              <a:t>th</a:t>
            </a:r>
            <a:r>
              <a:rPr lang="en-US" altLang="zh-TW" dirty="0" smtClean="0"/>
              <a:t> portfolio. </a:t>
            </a:r>
          </a:p>
          <a:p>
            <a:pPr>
              <a:lnSpc>
                <a:spcPct val="150000"/>
              </a:lnSpc>
            </a:pPr>
            <a:r>
              <a:rPr lang="en-US" altLang="zh-TW" dirty="0" smtClean="0"/>
              <a:t>This is a </a:t>
            </a:r>
            <a:r>
              <a:rPr lang="en-US" altLang="zh-TW" b="1" dirty="0" smtClean="0"/>
              <a:t>Sharpe performance measure</a:t>
            </a:r>
            <a:r>
              <a:rPr lang="en-US" altLang="zh-TW" dirty="0" smtClean="0"/>
              <a:t>. </a:t>
            </a:r>
            <a:endParaRPr lang="zh-TW" altLang="zh-TW" dirty="0" smtClean="0"/>
          </a:p>
          <a:p>
            <a:pPr>
              <a:lnSpc>
                <a:spcPct val="150000"/>
              </a:lnSpc>
            </a:pPr>
            <a:endParaRPr lang="en-US" altLang="zh-TW" dirty="0" smtClean="0"/>
          </a:p>
          <a:p>
            <a:pPr eaLnBrk="1" hangingPunct="1">
              <a:buFont typeface="Wingdings" pitchFamily="2" charset="2"/>
              <a:buNone/>
            </a:pPr>
            <a:endParaRPr lang="en-US" altLang="zh-TW" dirty="0" smtClean="0"/>
          </a:p>
        </p:txBody>
      </p:sp>
      <p:sp>
        <p:nvSpPr>
          <p:cNvPr id="4103" name="Rectangle 5"/>
          <p:cNvSpPr>
            <a:spLocks noChangeArrowheads="1"/>
          </p:cNvSpPr>
          <p:nvPr/>
        </p:nvSpPr>
        <p:spPr bwMode="auto">
          <a:xfrm>
            <a:off x="0" y="2967038"/>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4098" name="Object 4"/>
          <p:cNvGraphicFramePr>
            <a:graphicFrameLocks noChangeAspect="1"/>
          </p:cNvGraphicFramePr>
          <p:nvPr/>
        </p:nvGraphicFramePr>
        <p:xfrm>
          <a:off x="1259632" y="1844824"/>
          <a:ext cx="5616624" cy="1584176"/>
        </p:xfrm>
        <a:graphic>
          <a:graphicData uri="http://schemas.openxmlformats.org/presentationml/2006/ole">
            <mc:AlternateContent xmlns:mc="http://schemas.openxmlformats.org/markup-compatibility/2006">
              <mc:Choice xmlns:v="urn:schemas-microsoft-com:vml" Requires="v">
                <p:oleObj spid="_x0000_s4102" name="Equation" r:id="rId4" imgW="3035300" imgH="927100" progId="Equation.DSMT4">
                  <p:embed/>
                </p:oleObj>
              </mc:Choice>
              <mc:Fallback>
                <p:oleObj name="Equation" r:id="rId4" imgW="3035300" imgH="9271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1844824"/>
                        <a:ext cx="5616624" cy="15841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4" name="Rectangle 7"/>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en-US" altLang="zh-TW"/>
          </a:p>
        </p:txBody>
      </p:sp>
      <p:sp>
        <p:nvSpPr>
          <p:cNvPr id="4105" name="Rectangle 9"/>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en-US" altLang="zh-TW"/>
          </a:p>
        </p:txBody>
      </p:sp>
      <p:sp>
        <p:nvSpPr>
          <p:cNvPr id="4107"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4099" name="Object 11"/>
          <p:cNvGraphicFramePr>
            <a:graphicFrameLocks noChangeAspect="1"/>
          </p:cNvGraphicFramePr>
          <p:nvPr/>
        </p:nvGraphicFramePr>
        <p:xfrm>
          <a:off x="6084168" y="421878"/>
          <a:ext cx="1388492" cy="630858"/>
        </p:xfrm>
        <a:graphic>
          <a:graphicData uri="http://schemas.openxmlformats.org/presentationml/2006/ole">
            <mc:AlternateContent xmlns:mc="http://schemas.openxmlformats.org/markup-compatibility/2006">
              <mc:Choice xmlns:v="urn:schemas-microsoft-com:vml" Requires="v">
                <p:oleObj spid="_x0000_s4103" name="Equation" r:id="rId6" imgW="939600" imgH="431640" progId="Equation.DSMT4">
                  <p:embed/>
                </p:oleObj>
              </mc:Choice>
              <mc:Fallback>
                <p:oleObj name="Equation" r:id="rId6" imgW="939600" imgH="43164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168" y="421878"/>
                        <a:ext cx="1388492" cy="6308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8"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4100" name="Object 13"/>
          <p:cNvGraphicFramePr>
            <a:graphicFrameLocks noChangeAspect="1"/>
          </p:cNvGraphicFramePr>
          <p:nvPr/>
        </p:nvGraphicFramePr>
        <p:xfrm>
          <a:off x="323180" y="836712"/>
          <a:ext cx="2160588" cy="663575"/>
        </p:xfrm>
        <a:graphic>
          <a:graphicData uri="http://schemas.openxmlformats.org/presentationml/2006/ole">
            <mc:AlternateContent xmlns:mc="http://schemas.openxmlformats.org/markup-compatibility/2006">
              <mc:Choice xmlns:v="urn:schemas-microsoft-com:vml" Requires="v">
                <p:oleObj spid="_x0000_s4104" name="Equation" r:id="rId8" imgW="1701800" imgH="520700" progId="Equation.DSMT4">
                  <p:embed/>
                </p:oleObj>
              </mc:Choice>
              <mc:Fallback>
                <p:oleObj name="Equation" r:id="rId8" imgW="1701800" imgH="520700"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180" y="836712"/>
                        <a:ext cx="2160588" cy="66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9" name="Text Box 15"/>
          <p:cNvSpPr txBox="1">
            <a:spLocks noChangeArrowheads="1"/>
          </p:cNvSpPr>
          <p:nvPr/>
        </p:nvSpPr>
        <p:spPr bwMode="auto">
          <a:xfrm>
            <a:off x="7595493" y="2370366"/>
            <a:ext cx="1296987" cy="338554"/>
          </a:xfrm>
          <a:prstGeom prst="rect">
            <a:avLst/>
          </a:prstGeom>
          <a:noFill/>
          <a:ln w="9525">
            <a:noFill/>
            <a:miter lim="800000"/>
            <a:headEnd/>
            <a:tailEnd/>
          </a:ln>
        </p:spPr>
        <p:txBody>
          <a:bodyPr>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11.3</a:t>
            </a:r>
            <a:r>
              <a:rPr lang="en-US" altLang="zh-TW" sz="1600" dirty="0">
                <a:solidFill>
                  <a:schemeClr val="accent1"/>
                </a:solidFill>
                <a:latin typeface="Times New Roman" pitchFamily="18" charset="0"/>
                <a:cs typeface="Times New Roman" pitchFamily="18" charset="0"/>
              </a:rPr>
              <a:t>)</a:t>
            </a:r>
          </a:p>
        </p:txBody>
      </p:sp>
      <p:sp>
        <p:nvSpPr>
          <p:cNvPr id="4111"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graphicFrame>
        <p:nvGraphicFramePr>
          <p:cNvPr id="4101" name="Object 17"/>
          <p:cNvGraphicFramePr>
            <a:graphicFrameLocks noChangeAspect="1"/>
          </p:cNvGraphicFramePr>
          <p:nvPr/>
        </p:nvGraphicFramePr>
        <p:xfrm>
          <a:off x="1043137" y="3445694"/>
          <a:ext cx="1944687" cy="487362"/>
        </p:xfrm>
        <a:graphic>
          <a:graphicData uri="http://schemas.openxmlformats.org/presentationml/2006/ole">
            <mc:AlternateContent xmlns:mc="http://schemas.openxmlformats.org/markup-compatibility/2006">
              <mc:Choice xmlns:v="urn:schemas-microsoft-com:vml" Requires="v">
                <p:oleObj spid="_x0000_s4105" name="Equation" r:id="rId10" imgW="1104900" imgH="279400" progId="Equation.DSMT4">
                  <p:embed/>
                </p:oleObj>
              </mc:Choice>
              <mc:Fallback>
                <p:oleObj name="Equation" r:id="rId10" imgW="1104900" imgH="279400" progId="Equation.DSMT4">
                  <p:embed/>
                  <p:pic>
                    <p:nvPicPr>
                      <p:cNvPr id="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3137" y="3445694"/>
                        <a:ext cx="1944687" cy="487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Slide Number Placeholder 1"/>
          <p:cNvSpPr txBox="1">
            <a:spLocks/>
          </p:cNvSpPr>
          <p:nvPr/>
        </p:nvSpPr>
        <p:spPr>
          <a:xfrm>
            <a:off x="76200" y="6597352"/>
            <a:ext cx="2133600" cy="365125"/>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55B355D1-2C66-42A0-BAB5-F4162F9791D2}" type="slidenum">
              <a:rPr lang="en-US" altLang="zh-TW" sz="1600" b="1" smtClean="0">
                <a:solidFill>
                  <a:schemeClr val="accent6">
                    <a:lumMod val="20000"/>
                    <a:lumOff val="80000"/>
                  </a:schemeClr>
                </a:solidFill>
              </a:rPr>
              <a:pPr/>
              <a:t>7</a:t>
            </a:fld>
            <a:endParaRPr lang="en-US" altLang="zh-TW" sz="1600" b="1" dirty="0">
              <a:solidFill>
                <a:schemeClr val="accent6">
                  <a:lumMod val="20000"/>
                  <a:lumOff val="8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p:cNvPicPr>
            <a:picLocks noChangeAspect="1" noChangeArrowheads="1"/>
          </p:cNvPicPr>
          <p:nvPr/>
        </p:nvPicPr>
        <p:blipFill>
          <a:blip r:embed="rId4" cstate="print"/>
          <a:srcRect/>
          <a:stretch>
            <a:fillRect/>
          </a:stretch>
        </p:blipFill>
        <p:spPr bwMode="auto">
          <a:xfrm>
            <a:off x="2267744" y="735707"/>
            <a:ext cx="4848225" cy="2981325"/>
          </a:xfrm>
          <a:prstGeom prst="rect">
            <a:avLst/>
          </a:prstGeom>
          <a:noFill/>
          <a:ln w="9525">
            <a:noFill/>
            <a:miter lim="800000"/>
            <a:headEnd/>
            <a:tailEnd/>
          </a:ln>
        </p:spPr>
      </p:pic>
      <p:sp>
        <p:nvSpPr>
          <p:cNvPr id="6" name="TextBox 5"/>
          <p:cNvSpPr txBox="1"/>
          <p:nvPr/>
        </p:nvSpPr>
        <p:spPr>
          <a:xfrm>
            <a:off x="2555776" y="332656"/>
            <a:ext cx="4248472" cy="432048"/>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altLang="zh-TW" sz="1600" dirty="0" smtClean="0">
                <a:solidFill>
                  <a:schemeClr val="accent1"/>
                </a:solidFill>
                <a:latin typeface="Times New Roman" pitchFamily="18" charset="0"/>
                <a:ea typeface="+mj-ea"/>
                <a:cs typeface="Times New Roman" pitchFamily="18" charset="0"/>
              </a:rPr>
              <a:t>Figure 11.1 Linear Efficient Frontier</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8" name="Content Placeholder 7"/>
          <p:cNvSpPr>
            <a:spLocks noGrp="1"/>
          </p:cNvSpPr>
          <p:nvPr>
            <p:ph idx="1"/>
          </p:nvPr>
        </p:nvSpPr>
        <p:spPr>
          <a:xfrm>
            <a:off x="179512" y="3789040"/>
            <a:ext cx="8784976" cy="2664296"/>
          </a:xfrm>
        </p:spPr>
        <p:txBody>
          <a:bodyPr>
            <a:normAutofit lnSpcReduction="10000"/>
          </a:bodyPr>
          <a:lstStyle/>
          <a:p>
            <a:pPr>
              <a:lnSpc>
                <a:spcPct val="120000"/>
              </a:lnSpc>
            </a:pPr>
            <a:r>
              <a:rPr lang="en-US" altLang="zh-TW" dirty="0" smtClean="0"/>
              <a:t>Following Sharpe (1964) and </a:t>
            </a:r>
            <a:r>
              <a:rPr lang="en-US" altLang="zh-TW" dirty="0" err="1" smtClean="0"/>
              <a:t>Lintner</a:t>
            </a:r>
            <a:r>
              <a:rPr lang="en-US" altLang="zh-TW" dirty="0" smtClean="0"/>
              <a:t> (1965), if there is a risk-free lending and borrowing rate         and short sales are allowed, then the efficient frontier (efficient set) will be linear, as discussed in previous chapters. </a:t>
            </a:r>
          </a:p>
          <a:p>
            <a:pPr>
              <a:lnSpc>
                <a:spcPct val="120000"/>
              </a:lnSpc>
            </a:pPr>
            <a:r>
              <a:rPr lang="en-US" altLang="zh-TW" dirty="0" smtClean="0"/>
              <a:t>In terms of return          standard-deviation        space, this linear efficient frontier is indicated as line         in Figure 11.1. </a:t>
            </a:r>
          </a:p>
          <a:p>
            <a:pPr>
              <a:lnSpc>
                <a:spcPct val="120000"/>
              </a:lnSpc>
            </a:pPr>
            <a:r>
              <a:rPr lang="en-US" altLang="zh-TW" i="1" dirty="0" smtClean="0"/>
              <a:t>AEC </a:t>
            </a:r>
            <a:r>
              <a:rPr lang="en-US" altLang="zh-TW" dirty="0" smtClean="0"/>
              <a:t>represents a feasible investment opportunity in terms of existing securities to be included in the portfolio when there is no risk-free lending and borrowing rate.</a:t>
            </a:r>
            <a:endParaRPr lang="zh-TW" altLang="en-US" dirty="0"/>
          </a:p>
        </p:txBody>
      </p:sp>
      <p:sp>
        <p:nvSpPr>
          <p:cNvPr id="481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48133" name="Object 5"/>
          <p:cNvGraphicFramePr>
            <a:graphicFrameLocks noChangeAspect="1"/>
          </p:cNvGraphicFramePr>
          <p:nvPr/>
        </p:nvGraphicFramePr>
        <p:xfrm>
          <a:off x="2051720" y="4149080"/>
          <a:ext cx="422116" cy="360040"/>
        </p:xfrm>
        <a:graphic>
          <a:graphicData uri="http://schemas.openxmlformats.org/presentationml/2006/ole">
            <mc:AlternateContent xmlns:mc="http://schemas.openxmlformats.org/markup-compatibility/2006">
              <mc:Choice xmlns:v="urn:schemas-microsoft-com:vml" Requires="v">
                <p:oleObj spid="_x0000_s48139" name="Equation" r:id="rId5" imgW="330200" imgH="279400" progId="Equation.DSMT4">
                  <p:embed/>
                </p:oleObj>
              </mc:Choice>
              <mc:Fallback>
                <p:oleObj name="Equation" r:id="rId5" imgW="330200" imgH="2794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720" y="4149080"/>
                        <a:ext cx="422116"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5" name="Object 7"/>
          <p:cNvGraphicFramePr>
            <a:graphicFrameLocks noChangeAspect="1"/>
          </p:cNvGraphicFramePr>
          <p:nvPr/>
        </p:nvGraphicFramePr>
        <p:xfrm>
          <a:off x="2339752" y="4869160"/>
          <a:ext cx="422275" cy="358775"/>
        </p:xfrm>
        <a:graphic>
          <a:graphicData uri="http://schemas.openxmlformats.org/presentationml/2006/ole">
            <mc:AlternateContent xmlns:mc="http://schemas.openxmlformats.org/markup-compatibility/2006">
              <mc:Choice xmlns:v="urn:schemas-microsoft-com:vml" Requires="v">
                <p:oleObj spid="_x0000_s48140" name="Equation" r:id="rId7" imgW="330120" imgH="279360" progId="Equation.DSMT4">
                  <p:embed/>
                </p:oleObj>
              </mc:Choice>
              <mc:Fallback>
                <p:oleObj name="Equation" r:id="rId7" imgW="330120" imgH="27936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752" y="4869160"/>
                        <a:ext cx="422275"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48136" name="Object 8"/>
          <p:cNvGraphicFramePr>
            <a:graphicFrameLocks noChangeAspect="1"/>
          </p:cNvGraphicFramePr>
          <p:nvPr/>
        </p:nvGraphicFramePr>
        <p:xfrm>
          <a:off x="4860032" y="4869160"/>
          <a:ext cx="360040" cy="409136"/>
        </p:xfrm>
        <a:graphic>
          <a:graphicData uri="http://schemas.openxmlformats.org/presentationml/2006/ole">
            <mc:AlternateContent xmlns:mc="http://schemas.openxmlformats.org/markup-compatibility/2006">
              <mc:Choice xmlns:v="urn:schemas-microsoft-com:vml" Requires="v">
                <p:oleObj spid="_x0000_s48141" name="Equation" r:id="rId9" imgW="203112" imgH="241195" progId="Equation.DSMT4">
                  <p:embed/>
                </p:oleObj>
              </mc:Choice>
              <mc:Fallback>
                <p:oleObj name="Equation" r:id="rId9" imgW="203112" imgH="241195"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0032" y="4869160"/>
                        <a:ext cx="360040" cy="409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48138" name="Object 10"/>
          <p:cNvGraphicFramePr>
            <a:graphicFrameLocks noChangeAspect="1"/>
          </p:cNvGraphicFramePr>
          <p:nvPr/>
        </p:nvGraphicFramePr>
        <p:xfrm>
          <a:off x="2411760" y="5271558"/>
          <a:ext cx="432048" cy="317682"/>
        </p:xfrm>
        <a:graphic>
          <a:graphicData uri="http://schemas.openxmlformats.org/presentationml/2006/ole">
            <mc:AlternateContent xmlns:mc="http://schemas.openxmlformats.org/markup-compatibility/2006">
              <mc:Choice xmlns:v="urn:schemas-microsoft-com:vml" Requires="v">
                <p:oleObj spid="_x0000_s48142" name="Equation" r:id="rId11" imgW="317225" imgH="241091" progId="Equation.DSMT4">
                  <p:embed/>
                </p:oleObj>
              </mc:Choice>
              <mc:Fallback>
                <p:oleObj name="Equation" r:id="rId11" imgW="317225" imgH="241091" progId="Equation.DSMT4">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1760" y="5271558"/>
                        <a:ext cx="432048" cy="3176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Slide Number Placeholder 1"/>
          <p:cNvSpPr txBox="1">
            <a:spLocks/>
          </p:cNvSpPr>
          <p:nvPr/>
        </p:nvSpPr>
        <p:spPr>
          <a:xfrm>
            <a:off x="76200" y="6597352"/>
            <a:ext cx="2133600" cy="365125"/>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55B355D1-2C66-42A0-BAB5-F4162F9791D2}" type="slidenum">
              <a:rPr lang="en-US" altLang="zh-TW" sz="1600" b="1" smtClean="0">
                <a:solidFill>
                  <a:schemeClr val="accent6">
                    <a:lumMod val="20000"/>
                    <a:lumOff val="80000"/>
                  </a:schemeClr>
                </a:solidFill>
              </a:rPr>
              <a:pPr/>
              <a:t>8</a:t>
            </a:fld>
            <a:endParaRPr lang="en-US" altLang="zh-TW" sz="1600" b="1" dirty="0">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251520" y="476672"/>
            <a:ext cx="8640960" cy="5904655"/>
          </a:xfrm>
        </p:spPr>
        <p:txBody>
          <a:bodyPr>
            <a:normAutofit/>
          </a:bodyPr>
          <a:lstStyle/>
          <a:p>
            <a:pPr>
              <a:lnSpc>
                <a:spcPct val="100000"/>
              </a:lnSpc>
            </a:pPr>
            <a:r>
              <a:rPr lang="en-US" altLang="zh-TW" dirty="0" smtClean="0"/>
              <a:t>If there is a risk-free lending and borrowing rate, then the efficient frontier becomes    </a:t>
            </a:r>
            <a:r>
              <a:rPr lang="en-US" altLang="zh-TW" i="1" dirty="0" smtClean="0"/>
              <a:t>    </a:t>
            </a:r>
            <a:r>
              <a:rPr lang="en-US" altLang="zh-TW" dirty="0" smtClean="0"/>
              <a:t>.</a:t>
            </a:r>
            <a:r>
              <a:rPr lang="en-US" altLang="zh-TW" i="1" dirty="0" smtClean="0"/>
              <a:t> </a:t>
            </a:r>
          </a:p>
          <a:p>
            <a:pPr>
              <a:lnSpc>
                <a:spcPct val="100000"/>
              </a:lnSpc>
            </a:pPr>
            <a:r>
              <a:rPr lang="en-US" altLang="zh-TW" dirty="0" smtClean="0"/>
              <a:t>An infinite number of linear lines represent the combination of a riskless asset and risky portfolio, such as   </a:t>
            </a:r>
            <a:r>
              <a:rPr lang="en-US" altLang="zh-TW" i="1" dirty="0" smtClean="0"/>
              <a:t>                                   </a:t>
            </a:r>
            <a:r>
              <a:rPr lang="en-US" altLang="zh-TW" dirty="0" smtClean="0"/>
              <a:t>. </a:t>
            </a:r>
          </a:p>
          <a:p>
            <a:pPr>
              <a:lnSpc>
                <a:spcPct val="100000"/>
              </a:lnSpc>
            </a:pPr>
            <a:r>
              <a:rPr lang="zh-TW" altLang="zh-TW" i="1" dirty="0" smtClean="0"/>
              <a:t> </a:t>
            </a:r>
            <a:r>
              <a:rPr lang="en-US" altLang="zh-TW" dirty="0" smtClean="0"/>
              <a:t>It is obvious that line  has the highest slope, as represented by</a:t>
            </a:r>
            <a:endParaRPr lang="zh-TW" altLang="zh-TW" dirty="0" smtClean="0"/>
          </a:p>
          <a:p>
            <a:pPr>
              <a:lnSpc>
                <a:spcPct val="100000"/>
              </a:lnSpc>
            </a:pPr>
            <a:endParaRPr lang="en-US" altLang="zh-TW" dirty="0" smtClean="0"/>
          </a:p>
          <a:p>
            <a:pPr>
              <a:lnSpc>
                <a:spcPct val="100000"/>
              </a:lnSpc>
            </a:pPr>
            <a:endParaRPr lang="en-US" altLang="zh-TW" dirty="0" smtClean="0"/>
          </a:p>
          <a:p>
            <a:pPr>
              <a:lnSpc>
                <a:spcPct val="100000"/>
              </a:lnSpc>
            </a:pPr>
            <a:endParaRPr lang="en-US" altLang="zh-TW" dirty="0" smtClean="0"/>
          </a:p>
          <a:p>
            <a:pPr>
              <a:lnSpc>
                <a:spcPct val="150000"/>
              </a:lnSpc>
            </a:pPr>
            <a:r>
              <a:rPr lang="en-US" altLang="zh-TW" dirty="0" smtClean="0"/>
              <a:t>in which                                         are defined as in Equation (11.2a). </a:t>
            </a:r>
          </a:p>
          <a:p>
            <a:pPr>
              <a:lnSpc>
                <a:spcPct val="150000"/>
              </a:lnSpc>
            </a:pPr>
            <a:r>
              <a:rPr lang="en-US" altLang="zh-TW" dirty="0" smtClean="0"/>
              <a:t>Thus the efficient set is obtained by maximizing       . </a:t>
            </a:r>
          </a:p>
          <a:p>
            <a:pPr>
              <a:lnSpc>
                <a:spcPct val="150000"/>
              </a:lnSpc>
            </a:pPr>
            <a:r>
              <a:rPr lang="en-US" altLang="zh-TW" dirty="0" smtClean="0"/>
              <a:t>By imposing the constraint                 , Equation (11.4) is expressed:</a:t>
            </a:r>
            <a:endParaRPr lang="zh-TW" altLang="zh-TW" dirty="0" smtClean="0"/>
          </a:p>
          <a:p>
            <a:pPr>
              <a:lnSpc>
                <a:spcPct val="100000"/>
              </a:lnSpc>
            </a:pPr>
            <a:endParaRPr lang="en-US" altLang="zh-TW" dirty="0" smtClean="0"/>
          </a:p>
        </p:txBody>
      </p:sp>
      <p:sp>
        <p:nvSpPr>
          <p:cNvPr id="512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TW"/>
          </a:p>
        </p:txBody>
      </p:sp>
      <p:sp>
        <p:nvSpPr>
          <p:cNvPr id="512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126" name="Object 6"/>
          <p:cNvGraphicFramePr>
            <a:graphicFrameLocks noChangeAspect="1"/>
          </p:cNvGraphicFramePr>
          <p:nvPr/>
        </p:nvGraphicFramePr>
        <p:xfrm>
          <a:off x="1475656" y="836712"/>
          <a:ext cx="504056" cy="370629"/>
        </p:xfrm>
        <a:graphic>
          <a:graphicData uri="http://schemas.openxmlformats.org/presentationml/2006/ole">
            <mc:AlternateContent xmlns:mc="http://schemas.openxmlformats.org/markup-compatibility/2006">
              <mc:Choice xmlns:v="urn:schemas-microsoft-com:vml" Requires="v">
                <p:oleObj spid="_x0000_s5143" name="Equation" r:id="rId3" imgW="317225" imgH="241091" progId="Equation.DSMT4">
                  <p:embed/>
                </p:oleObj>
              </mc:Choice>
              <mc:Fallback>
                <p:oleObj name="Equation" r:id="rId3" imgW="317225" imgH="241091"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836712"/>
                        <a:ext cx="504056" cy="3706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128" name="Object 8"/>
          <p:cNvGraphicFramePr>
            <a:graphicFrameLocks noChangeAspect="1"/>
          </p:cNvGraphicFramePr>
          <p:nvPr/>
        </p:nvGraphicFramePr>
        <p:xfrm>
          <a:off x="3347864" y="1484784"/>
          <a:ext cx="2376264" cy="432048"/>
        </p:xfrm>
        <a:graphic>
          <a:graphicData uri="http://schemas.openxmlformats.org/presentationml/2006/ole">
            <mc:AlternateContent xmlns:mc="http://schemas.openxmlformats.org/markup-compatibility/2006">
              <mc:Choice xmlns:v="urn:schemas-microsoft-com:vml" Requires="v">
                <p:oleObj spid="_x0000_s5144" name="Equation" r:id="rId5" imgW="1244520" imgH="241200" progId="Equation.DSMT4">
                  <p:embed/>
                </p:oleObj>
              </mc:Choice>
              <mc:Fallback>
                <p:oleObj name="Equation" r:id="rId5" imgW="1244520" imgH="24120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1484784"/>
                        <a:ext cx="2376264"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130" name="Object 10"/>
          <p:cNvGraphicFramePr>
            <a:graphicFrameLocks noChangeAspect="1"/>
          </p:cNvGraphicFramePr>
          <p:nvPr/>
        </p:nvGraphicFramePr>
        <p:xfrm>
          <a:off x="3059832" y="2204864"/>
          <a:ext cx="1656185" cy="1013195"/>
        </p:xfrm>
        <a:graphic>
          <a:graphicData uri="http://schemas.openxmlformats.org/presentationml/2006/ole">
            <mc:AlternateContent xmlns:mc="http://schemas.openxmlformats.org/markup-compatibility/2006">
              <mc:Choice xmlns:v="urn:schemas-microsoft-com:vml" Requires="v">
                <p:oleObj spid="_x0000_s5145" name="Equation" r:id="rId7" imgW="812447" imgH="482391" progId="Equation.DSMT4">
                  <p:embed/>
                </p:oleObj>
              </mc:Choice>
              <mc:Fallback>
                <p:oleObj name="Equation" r:id="rId7" imgW="812447" imgH="482391" progId="Equation.DSMT4">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9832" y="2204864"/>
                        <a:ext cx="1656185" cy="10131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15"/>
          <p:cNvSpPr txBox="1">
            <a:spLocks noChangeArrowheads="1"/>
          </p:cNvSpPr>
          <p:nvPr/>
        </p:nvSpPr>
        <p:spPr bwMode="auto">
          <a:xfrm>
            <a:off x="7524328" y="2564904"/>
            <a:ext cx="1296987" cy="338554"/>
          </a:xfrm>
          <a:prstGeom prst="rect">
            <a:avLst/>
          </a:prstGeom>
          <a:noFill/>
          <a:ln w="9525">
            <a:noFill/>
            <a:miter lim="800000"/>
            <a:headEnd/>
            <a:tailEnd/>
          </a:ln>
        </p:spPr>
        <p:txBody>
          <a:bodyPr>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11.4)</a:t>
            </a:r>
            <a:endParaRPr lang="en-US" altLang="zh-TW" sz="1600" dirty="0">
              <a:solidFill>
                <a:schemeClr val="accent1"/>
              </a:solidFill>
              <a:latin typeface="Times New Roman" pitchFamily="18" charset="0"/>
              <a:cs typeface="Times New Roman" pitchFamily="18" charset="0"/>
            </a:endParaRPr>
          </a:p>
        </p:txBody>
      </p:sp>
      <p:sp>
        <p:nvSpPr>
          <p:cNvPr id="513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132" name="Object 12"/>
          <p:cNvGraphicFramePr>
            <a:graphicFrameLocks noChangeAspect="1"/>
          </p:cNvGraphicFramePr>
          <p:nvPr/>
        </p:nvGraphicFramePr>
        <p:xfrm>
          <a:off x="2699792" y="5229200"/>
          <a:ext cx="2880320" cy="814004"/>
        </p:xfrm>
        <a:graphic>
          <a:graphicData uri="http://schemas.openxmlformats.org/presentationml/2006/ole">
            <mc:AlternateContent xmlns:mc="http://schemas.openxmlformats.org/markup-compatibility/2006">
              <mc:Choice xmlns:v="urn:schemas-microsoft-com:vml" Requires="v">
                <p:oleObj spid="_x0000_s5146" name="Equation" r:id="rId9" imgW="1752600" imgH="482600" progId="Equation.DSMT4">
                  <p:embed/>
                </p:oleObj>
              </mc:Choice>
              <mc:Fallback>
                <p:oleObj name="Equation" r:id="rId9" imgW="1752600" imgH="482600" progId="Equation.DSMT4">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9792" y="5229200"/>
                        <a:ext cx="2880320" cy="8140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134" name="Object 14"/>
          <p:cNvGraphicFramePr>
            <a:graphicFrameLocks noChangeAspect="1"/>
          </p:cNvGraphicFramePr>
          <p:nvPr/>
        </p:nvGraphicFramePr>
        <p:xfrm>
          <a:off x="1475656" y="3284984"/>
          <a:ext cx="2592288" cy="720080"/>
        </p:xfrm>
        <a:graphic>
          <a:graphicData uri="http://schemas.openxmlformats.org/presentationml/2006/ole">
            <mc:AlternateContent xmlns:mc="http://schemas.openxmlformats.org/markup-compatibility/2006">
              <mc:Choice xmlns:v="urn:schemas-microsoft-com:vml" Requires="v">
                <p:oleObj spid="_x0000_s5147" name="Equation" r:id="rId11" imgW="1612800" imgH="431640" progId="Equation.DSMT4">
                  <p:embed/>
                </p:oleObj>
              </mc:Choice>
              <mc:Fallback>
                <p:oleObj name="Equation" r:id="rId11" imgW="1612800" imgH="431640" progId="Equation.DSMT4">
                  <p:embed/>
                  <p:pic>
                    <p:nvPicPr>
                      <p:cNvPr id="0"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5656" y="3284984"/>
                        <a:ext cx="2592288"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13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514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140" name="Object 20"/>
          <p:cNvGraphicFramePr>
            <a:graphicFrameLocks noChangeAspect="1"/>
          </p:cNvGraphicFramePr>
          <p:nvPr/>
        </p:nvGraphicFramePr>
        <p:xfrm>
          <a:off x="5508104" y="3869520"/>
          <a:ext cx="360040" cy="423576"/>
        </p:xfrm>
        <a:graphic>
          <a:graphicData uri="http://schemas.openxmlformats.org/presentationml/2006/ole">
            <mc:AlternateContent xmlns:mc="http://schemas.openxmlformats.org/markup-compatibility/2006">
              <mc:Choice xmlns:v="urn:schemas-microsoft-com:vml" Requires="v">
                <p:oleObj spid="_x0000_s5148" name="Equation" r:id="rId13" imgW="164814" imgH="177492" progId="Equation.DSMT4">
                  <p:embed/>
                </p:oleObj>
              </mc:Choice>
              <mc:Fallback>
                <p:oleObj name="Equation" r:id="rId13" imgW="164814" imgH="177492" progId="Equation.DSMT4">
                  <p:embed/>
                  <p:pic>
                    <p:nvPicPr>
                      <p:cNvPr id="0" name="Picture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08104" y="3869520"/>
                        <a:ext cx="360040" cy="4235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43"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142" name="Object 22"/>
          <p:cNvGraphicFramePr>
            <a:graphicFrameLocks noChangeAspect="1"/>
          </p:cNvGraphicFramePr>
          <p:nvPr/>
        </p:nvGraphicFramePr>
        <p:xfrm>
          <a:off x="3347864" y="4286013"/>
          <a:ext cx="1008112" cy="727163"/>
        </p:xfrm>
        <a:graphic>
          <a:graphicData uri="http://schemas.openxmlformats.org/presentationml/2006/ole">
            <mc:AlternateContent xmlns:mc="http://schemas.openxmlformats.org/markup-compatibility/2006">
              <mc:Choice xmlns:v="urn:schemas-microsoft-com:vml" Requires="v">
                <p:oleObj spid="_x0000_s5149" name="Equation" r:id="rId15" imgW="583947" imgH="431613" progId="Equation.DSMT4">
                  <p:embed/>
                </p:oleObj>
              </mc:Choice>
              <mc:Fallback>
                <p:oleObj name="Equation" r:id="rId15" imgW="583947" imgH="431613" progId="Equation.DSMT4">
                  <p:embed/>
                  <p:pic>
                    <p:nvPicPr>
                      <p:cNvPr id="0" name="Picture 2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47864" y="4286013"/>
                        <a:ext cx="1008112" cy="727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 Box 15"/>
          <p:cNvSpPr txBox="1">
            <a:spLocks noChangeArrowheads="1"/>
          </p:cNvSpPr>
          <p:nvPr/>
        </p:nvSpPr>
        <p:spPr bwMode="auto">
          <a:xfrm>
            <a:off x="7596336" y="5466710"/>
            <a:ext cx="1296987" cy="338554"/>
          </a:xfrm>
          <a:prstGeom prst="rect">
            <a:avLst/>
          </a:prstGeom>
          <a:noFill/>
          <a:ln w="9525">
            <a:noFill/>
            <a:miter lim="800000"/>
            <a:headEnd/>
            <a:tailEnd/>
          </a:ln>
        </p:spPr>
        <p:txBody>
          <a:bodyPr>
            <a:spAutoFit/>
          </a:bodyPr>
          <a:lstStyle/>
          <a:p>
            <a:pPr>
              <a:spcBef>
                <a:spcPct val="50000"/>
              </a:spcBef>
            </a:pPr>
            <a:r>
              <a:rPr lang="en-US" altLang="zh-TW" sz="1600" dirty="0">
                <a:solidFill>
                  <a:schemeClr val="accent1"/>
                </a:solidFill>
                <a:latin typeface="Times New Roman" pitchFamily="18" charset="0"/>
                <a:cs typeface="Times New Roman" pitchFamily="18" charset="0"/>
              </a:rPr>
              <a:t>(</a:t>
            </a:r>
            <a:r>
              <a:rPr lang="en-US" altLang="zh-TW" sz="1600" dirty="0" smtClean="0">
                <a:solidFill>
                  <a:schemeClr val="accent1"/>
                </a:solidFill>
                <a:latin typeface="Times New Roman" pitchFamily="18" charset="0"/>
                <a:cs typeface="Times New Roman" pitchFamily="18" charset="0"/>
              </a:rPr>
              <a:t>11.5a)</a:t>
            </a:r>
            <a:endParaRPr lang="en-US" altLang="zh-TW" sz="1600" dirty="0">
              <a:solidFill>
                <a:schemeClr val="accent1"/>
              </a:solidFill>
              <a:latin typeface="Times New Roman" pitchFamily="18" charset="0"/>
              <a:cs typeface="Times New Roman" pitchFamily="18" charset="0"/>
            </a:endParaRPr>
          </a:p>
        </p:txBody>
      </p:sp>
      <p:sp>
        <p:nvSpPr>
          <p:cNvPr id="22" name="Slide Number Placeholder 1"/>
          <p:cNvSpPr txBox="1">
            <a:spLocks/>
          </p:cNvSpPr>
          <p:nvPr/>
        </p:nvSpPr>
        <p:spPr>
          <a:xfrm>
            <a:off x="76200" y="6597352"/>
            <a:ext cx="2133600" cy="365125"/>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55B355D1-2C66-42A0-BAB5-F4162F9791D2}" type="slidenum">
              <a:rPr lang="en-US" altLang="zh-TW" sz="1600" b="1" smtClean="0">
                <a:solidFill>
                  <a:schemeClr val="accent6">
                    <a:lumMod val="20000"/>
                    <a:lumOff val="80000"/>
                  </a:schemeClr>
                </a:solidFill>
              </a:rPr>
              <a:pPr/>
              <a:t>9</a:t>
            </a:fld>
            <a:endParaRPr lang="en-US" altLang="zh-TW" sz="1600" b="1" dirty="0">
              <a:solidFill>
                <a:schemeClr val="accent6">
                  <a:lumMod val="20000"/>
                  <a:lumOff val="80000"/>
                </a:schemeClr>
              </a:solidFill>
            </a:endParaRPr>
          </a:p>
        </p:txBody>
      </p:sp>
    </p:spTree>
  </p:cSld>
  <p:clrMapOvr>
    <a:masterClrMapping/>
  </p:clrMapOvr>
</p:sld>
</file>

<file path=ppt/theme/theme1.xml><?xml version="1.0" encoding="utf-8"?>
<a:theme xmlns:a="http://schemas.openxmlformats.org/drawingml/2006/main" name="SAPMFD Textbook">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SAPMFD Textbook</Template>
  <TotalTime>1089</TotalTime>
  <Words>2208</Words>
  <Application>Microsoft Office PowerPoint</Application>
  <PresentationFormat>On-screen Show (4:3)</PresentationFormat>
  <Paragraphs>336</Paragraphs>
  <Slides>37</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SAPMFD Textbook</vt:lpstr>
      <vt:lpstr>Equation</vt:lpstr>
      <vt:lpstr>Chapter 11 Performance-Measure Approaches for selecting Optimum Portfolios</vt:lpstr>
      <vt:lpstr>Chapter Outline</vt:lpstr>
      <vt:lpstr>PowerPoint Presentation</vt:lpstr>
      <vt:lpstr>11.1 Sharpe Performance-Measure Approach With Short Sales Allowed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Problem 11.1</vt:lpstr>
      <vt:lpstr>PowerPoint Presentation</vt:lpstr>
      <vt:lpstr>PowerPoint Presentation</vt:lpstr>
      <vt:lpstr>PowerPoint Presentation</vt:lpstr>
      <vt:lpstr>PowerPoint Presentation</vt:lpstr>
      <vt:lpstr>PowerPoint Presentation</vt:lpstr>
      <vt:lpstr>11.2 Treynor-Measure Approach With Short Sales Allowed</vt:lpstr>
      <vt:lpstr>PowerPoint Presentation</vt:lpstr>
      <vt:lpstr>PowerPoint Presentation</vt:lpstr>
      <vt:lpstr>PowerPoint Presentation</vt:lpstr>
      <vt:lpstr>Sample Problem 11.2</vt:lpstr>
      <vt:lpstr>PowerPoint Presentation</vt:lpstr>
      <vt:lpstr>PowerPoint Presentation</vt:lpstr>
      <vt:lpstr>11.3 Treynor-Measure Approach With Short Sales Not Allowed</vt:lpstr>
      <vt:lpstr>PowerPoint Presentation</vt:lpstr>
      <vt:lpstr>PowerPoint Presentation</vt:lpstr>
      <vt:lpstr>Sample Problem 18.3</vt:lpstr>
      <vt:lpstr>PowerPoint Presentation</vt:lpstr>
      <vt:lpstr>PowerPoint Presentation</vt:lpstr>
      <vt:lpstr>PowerPoint Presentation</vt:lpstr>
      <vt:lpstr>PowerPoint Presentation</vt:lpstr>
      <vt:lpstr>11.4 Impact of Short Sales on Optimal-Weight Determination</vt:lpstr>
      <vt:lpstr>11.5 Economic Rationale of the Treynor Performance-Measure Method</vt:lpstr>
      <vt:lpstr>PowerPoint Presentation</vt:lpstr>
      <vt:lpstr>11.6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Analysis  and Portfolio Management</dc:title>
  <dc:creator>user</dc:creator>
  <cp:lastModifiedBy>Research</cp:lastModifiedBy>
  <cp:revision>88</cp:revision>
  <dcterms:created xsi:type="dcterms:W3CDTF">2007-09-26T07:10:07Z</dcterms:created>
  <dcterms:modified xsi:type="dcterms:W3CDTF">2013-01-22T18:50:00Z</dcterms:modified>
</cp:coreProperties>
</file>