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notesMasterIdLst>
    <p:notesMasterId r:id="rId21"/>
  </p:notesMasterIdLst>
  <p:sldIdLst>
    <p:sldId id="256" r:id="rId2"/>
    <p:sldId id="258" r:id="rId3"/>
    <p:sldId id="281" r:id="rId4"/>
    <p:sldId id="288" r:id="rId5"/>
    <p:sldId id="289" r:id="rId6"/>
    <p:sldId id="282" r:id="rId7"/>
    <p:sldId id="290" r:id="rId8"/>
    <p:sldId id="283" r:id="rId9"/>
    <p:sldId id="291" r:id="rId10"/>
    <p:sldId id="284" r:id="rId11"/>
    <p:sldId id="265" r:id="rId12"/>
    <p:sldId id="293" r:id="rId13"/>
    <p:sldId id="285" r:id="rId14"/>
    <p:sldId id="275" r:id="rId15"/>
    <p:sldId id="266" r:id="rId16"/>
    <p:sldId id="271" r:id="rId17"/>
    <p:sldId id="272" r:id="rId18"/>
    <p:sldId id="269" r:id="rId19"/>
    <p:sldId id="28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83E5F39-D689-4ACF-9F2C-72746C2E4B1E}">
          <p14:sldIdLst>
            <p14:sldId id="256"/>
            <p14:sldId id="258"/>
            <p14:sldId id="281"/>
            <p14:sldId id="288"/>
            <p14:sldId id="289"/>
          </p14:sldIdLst>
        </p14:section>
        <p14:section name="1.1 Objective of Security Analysis" id="{93213498-037E-4823-89BC-BF834F323764}">
          <p14:sldIdLst>
            <p14:sldId id="282"/>
            <p14:sldId id="290"/>
          </p14:sldIdLst>
        </p14:section>
        <p14:section name="1.2 Objective of Portfolio Management" id="{462D29FF-9D51-4182-BDBD-6BA830923D35}">
          <p14:sldIdLst>
            <p14:sldId id="283"/>
            <p14:sldId id="291"/>
          </p14:sldIdLst>
        </p14:section>
        <p14:section name="1.3 Basic Approaches to Security Analysis and Portfolio Management" id="{CC85A2AC-122A-4EB1-87A9-C32DB60645DC}">
          <p14:sldIdLst>
            <p14:sldId id="284"/>
            <p14:sldId id="265"/>
            <p14:sldId id="293"/>
          </p14:sldIdLst>
        </p14:section>
        <p14:section name="1.4 Source of Information" id="{4AF9EBB8-6E5B-4B3A-B2CE-E50F0AEFC93D}">
          <p14:sldIdLst>
            <p14:sldId id="285"/>
            <p14:sldId id="275"/>
            <p14:sldId id="266"/>
            <p14:sldId id="271"/>
            <p14:sldId id="272"/>
            <p14:sldId id="269"/>
          </p14:sldIdLst>
        </p14:section>
        <p14:section name="1.6 Summary" id="{EDF7CB85-59EB-487E-A856-007977BEF714}">
          <p14:sldIdLst>
            <p14:sldId id="28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p:scale>
          <a:sx n="80" d="100"/>
          <a:sy n="80" d="100"/>
        </p:scale>
        <p:origin x="-864" y="-588"/>
      </p:cViewPr>
      <p:guideLst>
        <p:guide orient="horz" pos="2160"/>
        <p:guide pos="2880"/>
      </p:guideLst>
    </p:cSldViewPr>
  </p:slideViewPr>
  <p:outlineViewPr>
    <p:cViewPr>
      <p:scale>
        <a:sx n="33" d="100"/>
        <a:sy n="33" d="100"/>
      </p:scale>
      <p:origin x="6" y="17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A1BD6D-E51D-4C0A-A084-27941227CF34}" type="datetimeFigureOut">
              <a:rPr lang="en-US" smtClean="0"/>
              <a:t>1/22/2013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C7AF7B-0B3D-47EA-BDEA-9DC22E3BD92E}" type="slidenum">
              <a:rPr lang="en-US" smtClean="0"/>
              <a:t>‹#›</a:t>
            </a:fld>
            <a:endParaRPr lang="en-US"/>
          </a:p>
        </p:txBody>
      </p:sp>
    </p:spTree>
    <p:extLst>
      <p:ext uri="{BB962C8B-B14F-4D97-AF65-F5344CB8AC3E}">
        <p14:creationId xmlns:p14="http://schemas.microsoft.com/office/powerpoint/2010/main" val="1029884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7AF7B-0B3D-47EA-BDEA-9DC22E3BD92E}" type="slidenum">
              <a:rPr lang="en-US" smtClean="0"/>
              <a:t>1</a:t>
            </a:fld>
            <a:endParaRPr lang="en-US"/>
          </a:p>
        </p:txBody>
      </p:sp>
    </p:spTree>
    <p:extLst>
      <p:ext uri="{BB962C8B-B14F-4D97-AF65-F5344CB8AC3E}">
        <p14:creationId xmlns:p14="http://schemas.microsoft.com/office/powerpoint/2010/main" val="1649474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7AF7B-0B3D-47EA-BDEA-9DC22E3BD92E}" type="slidenum">
              <a:rPr lang="en-US" smtClean="0"/>
              <a:t>2</a:t>
            </a:fld>
            <a:endParaRPr lang="en-US"/>
          </a:p>
        </p:txBody>
      </p:sp>
    </p:spTree>
    <p:extLst>
      <p:ext uri="{BB962C8B-B14F-4D97-AF65-F5344CB8AC3E}">
        <p14:creationId xmlns:p14="http://schemas.microsoft.com/office/powerpoint/2010/main" val="300922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7AF7B-0B3D-47EA-BDEA-9DC22E3BD92E}" type="slidenum">
              <a:rPr lang="en-US" smtClean="0"/>
              <a:t>3</a:t>
            </a:fld>
            <a:endParaRPr lang="en-US"/>
          </a:p>
        </p:txBody>
      </p:sp>
    </p:spTree>
    <p:extLst>
      <p:ext uri="{BB962C8B-B14F-4D97-AF65-F5344CB8AC3E}">
        <p14:creationId xmlns:p14="http://schemas.microsoft.com/office/powerpoint/2010/main" val="637665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286601"/>
            <a:ext cx="9144000" cy="860425"/>
          </a:xfrm>
        </p:spPr>
        <p:txBody>
          <a:bodyPr anchor="b" anchorCtr="0"/>
          <a:lstStyle>
            <a:lvl1pPr algn="ctr">
              <a:defRPr>
                <a:solidFill>
                  <a:schemeClr val="tx2">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5981700"/>
            <a:ext cx="9144000" cy="800100"/>
          </a:xfrm>
        </p:spPr>
        <p:txBody>
          <a:bodyPr>
            <a:normAutofit/>
          </a:bodyPr>
          <a:lstStyle>
            <a:lvl1pPr marL="0" indent="0" algn="ctr">
              <a:buNone/>
              <a:defRPr sz="20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63E98819-4578-415F-810A-1B13636BD7A2}" type="slidenum">
              <a:rPr lang="en-US" smtClean="0"/>
              <a:t>‹#›</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7526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63E98819-4578-415F-810A-1B13636BD7A2}" type="slidenum">
              <a:rPr lang="en-US" smtClean="0"/>
              <a:t>‹#›</a:t>
            </a:fld>
            <a:endParaRPr lang="en-US"/>
          </a:p>
        </p:txBody>
      </p:sp>
      <p:sp>
        <p:nvSpPr>
          <p:cNvPr id="13" name="Footer Placeholder 12"/>
          <p:cNvSpPr>
            <a:spLocks noGrp="1"/>
          </p:cNvSpPr>
          <p:nvPr>
            <p:ph type="ftr" sz="quarter" idx="15"/>
          </p:nvPr>
        </p:nvSpPr>
        <p:spPr/>
        <p:txBody>
          <a:bodyPr/>
          <a:lstStyle/>
          <a:p>
            <a:endParaRPr lang="en-US"/>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15"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3962400" cy="338139"/>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4864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63E98819-4578-415F-810A-1B13636BD7A2}" type="slidenum">
              <a:rPr lang="en-US" smtClean="0"/>
              <a:t>‹#›</a:t>
            </a:fld>
            <a:endParaRPr lang="en-US"/>
          </a:p>
        </p:txBody>
      </p:sp>
      <p:sp>
        <p:nvSpPr>
          <p:cNvPr id="9" name="Footer Placeholder 8"/>
          <p:cNvSpPr>
            <a:spLocks noGrp="1"/>
          </p:cNvSpPr>
          <p:nvPr>
            <p:ph type="ftr" sz="quarter" idx="11"/>
          </p:nvPr>
        </p:nvSpPr>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1D884-7B35-49FB-9233-7A8213574B9D}" type="slidenum">
              <a:rPr lang="en-US" smtClean="0"/>
              <a:t>‹#›</a:t>
            </a:fld>
            <a:endParaRPr lang="en-US"/>
          </a:p>
        </p:txBody>
      </p:sp>
    </p:spTree>
    <p:extLst>
      <p:ext uri="{BB962C8B-B14F-4D97-AF65-F5344CB8AC3E}">
        <p14:creationId xmlns:p14="http://schemas.microsoft.com/office/powerpoint/2010/main" val="3266480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199"/>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63E98819-4578-415F-810A-1B13636BD7A2}" type="slidenum">
              <a:rPr lang="en-US" smtClean="0"/>
              <a:t>‹#›</a:t>
            </a:fld>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63E98819-4578-415F-810A-1B13636BD7A2}" type="slidenum">
              <a:rPr lang="en-US" smtClean="0"/>
              <a:t>‹#›</a:t>
            </a:fld>
            <a:endParaRPr lang="en-US"/>
          </a:p>
        </p:txBody>
      </p:sp>
      <p:sp>
        <p:nvSpPr>
          <p:cNvPr id="9" name="Text Placeholder 8"/>
          <p:cNvSpPr>
            <a:spLocks noGrp="1"/>
          </p:cNvSpPr>
          <p:nvPr>
            <p:ph type="body" sz="quarter" idx="15"/>
          </p:nvPr>
        </p:nvSpPr>
        <p:spPr>
          <a:xfrm>
            <a:off x="1905000" y="30540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2" name="Text Placeholder 8"/>
          <p:cNvSpPr>
            <a:spLocks noGrp="1"/>
          </p:cNvSpPr>
          <p:nvPr>
            <p:ph type="body" sz="quarter" idx="16"/>
          </p:nvPr>
        </p:nvSpPr>
        <p:spPr>
          <a:xfrm>
            <a:off x="1905000" y="16356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1905000" y="23448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1905000" y="3763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1905000" y="44724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1905000" y="5181600"/>
            <a:ext cx="6629400" cy="838200"/>
          </a:xfrm>
        </p:spPr>
        <p:txBody>
          <a:bodyPr>
            <a:normAutofit/>
          </a:bodyPr>
          <a:lstStyle>
            <a:lvl1pPr marL="57150" indent="0">
              <a:buFontTx/>
              <a:buNone/>
              <a:defRPr sz="1800" baseline="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9"/>
          <p:cNvSpPr>
            <a:spLocks noGrp="1"/>
          </p:cNvSpPr>
          <p:nvPr>
            <p:ph type="sldNum" sz="quarter" idx="10"/>
          </p:nvPr>
        </p:nvSpPr>
        <p:spPr/>
        <p:txBody>
          <a:bodyPr/>
          <a:lstStyle/>
          <a:p>
            <a:fld id="{63E98819-4578-415F-810A-1B13636BD7A2}" type="slidenum">
              <a:rPr lang="en-US" smtClean="0"/>
              <a:t>‹#›</a:t>
            </a:fld>
            <a:endParaRPr lang="en-US"/>
          </a:p>
        </p:txBody>
      </p:sp>
      <p:sp>
        <p:nvSpPr>
          <p:cNvPr id="11" name="Footer Placeholder 10"/>
          <p:cNvSpPr>
            <a:spLocks noGrp="1"/>
          </p:cNvSpPr>
          <p:nvPr>
            <p:ph type="ftr" sz="quarter" idx="11"/>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p:txBody>
          <a:bodyPr/>
          <a:lstStyle/>
          <a:p>
            <a:fld id="{63E98819-4578-415F-810A-1B13636BD7A2}" type="slidenum">
              <a:rPr lang="en-US" smtClean="0"/>
              <a:t>‹#›</a:t>
            </a:fld>
            <a:endParaRPr lang="en-US"/>
          </a:p>
        </p:txBody>
      </p:sp>
      <p:sp>
        <p:nvSpPr>
          <p:cNvPr id="10" name="Footer Placeholder 9"/>
          <p:cNvSpPr>
            <a:spLocks noGrp="1"/>
          </p:cNvSpPr>
          <p:nvPr>
            <p:ph type="ftr" sz="quarter" idx="15"/>
          </p:nvPr>
        </p:nvSpPr>
        <p:spPr/>
        <p:txBody>
          <a:bodyPr/>
          <a:lstStyle/>
          <a:p>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63E98819-4578-415F-810A-1B13636BD7A2}" type="slidenum">
              <a:rPr lang="en-US" smtClean="0"/>
              <a:t>‹#›</a:t>
            </a:fld>
            <a:endParaRPr lang="en-US"/>
          </a:p>
        </p:txBody>
      </p:sp>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7526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457200" y="3612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612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63E98819-4578-415F-810A-1B13636BD7A2}" type="slidenum">
              <a:rPr lang="en-US" smtClean="0"/>
              <a:t>‹#›</a:t>
            </a:fld>
            <a:endParaRPr lang="en-US"/>
          </a:p>
        </p:txBody>
      </p:sp>
      <p:sp>
        <p:nvSpPr>
          <p:cNvPr id="9" name="Content Placeholder 2"/>
          <p:cNvSpPr>
            <a:spLocks noGrp="1"/>
          </p:cNvSpPr>
          <p:nvPr>
            <p:ph sz="half" idx="1"/>
          </p:nvPr>
        </p:nvSpPr>
        <p:spPr>
          <a:xfrm>
            <a:off x="4572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32385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60198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4572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32385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60198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p:txBody>
          <a:bodyPr/>
          <a:lstStyle/>
          <a:p>
            <a:r>
              <a:rPr lang="en-US" smtClean="0"/>
              <a:t>Click to edit Master title style</a:t>
            </a:r>
            <a:endParaRPr lang="en-US"/>
          </a:p>
        </p:txBody>
      </p:sp>
      <p:sp>
        <p:nvSpPr>
          <p:cNvPr id="20"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1"/>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7" y="2057401"/>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648200" y="17526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63E98819-4578-415F-810A-1B13636BD7A2}" type="slidenum">
              <a:rPr lang="en-US" smtClean="0"/>
              <a:t>‹#›</a:t>
            </a:fld>
            <a:endParaRPr lang="en-US"/>
          </a:p>
        </p:txBody>
      </p:sp>
      <p:sp>
        <p:nvSpPr>
          <p:cNvPr id="11" name="Footer Placeholder 10"/>
          <p:cNvSpPr>
            <a:spLocks noGrp="1"/>
          </p:cNvSpPr>
          <p:nvPr>
            <p:ph type="ftr" sz="quarter" idx="15"/>
          </p:nvPr>
        </p:nvSpPr>
        <p:spPr/>
        <p:txBody>
          <a:bodyPr/>
          <a:lstStyle/>
          <a:p>
            <a:endParaRPr lang="en-US"/>
          </a:p>
        </p:txBody>
      </p:sp>
      <p:sp>
        <p:nvSpPr>
          <p:cNvPr id="17" name="Title 16"/>
          <p:cNvSpPr>
            <a:spLocks noGrp="1"/>
          </p:cNvSpPr>
          <p:nvPr>
            <p:ph type="title"/>
          </p:nvPr>
        </p:nvSpPr>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63E98819-4578-415F-810A-1B13636BD7A2}" type="slidenum">
              <a:rPr lang="en-US" smtClean="0"/>
              <a:t>‹#›</a:t>
            </a:fld>
            <a:endParaRPr lang="en-US"/>
          </a:p>
        </p:txBody>
      </p:sp>
      <p:sp>
        <p:nvSpPr>
          <p:cNvPr id="10" name="Footer Placeholder 9"/>
          <p:cNvSpPr>
            <a:spLocks noGrp="1"/>
          </p:cNvSpPr>
          <p:nvPr>
            <p:ph type="ftr" sz="quarter" idx="15"/>
          </p:nvPr>
        </p:nvSpPr>
        <p:spPr/>
        <p:txBody>
          <a:bodyPr/>
          <a:lstStyle/>
          <a:p>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400" y="410837"/>
            <a:ext cx="8229600" cy="6397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66801"/>
            <a:ext cx="8229600" cy="50593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63E98819-4578-415F-810A-1B13636BD7A2}" type="slidenum">
              <a:rPr lang="en-US" smtClean="0"/>
              <a:t>‹#›</a:t>
            </a:fld>
            <a:endParaRPr lang="en-US"/>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 id="2147484092" r:id="rId12"/>
    <p:sldLayoutId id="2147484093" r:id="rId13"/>
  </p:sldLayoutIdLst>
  <p:hf hdr="0" ftr="0" dt="0"/>
  <p:txStyles>
    <p:title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30" y="609600"/>
            <a:ext cx="4698934" cy="974737"/>
          </a:xfrm>
        </p:spPr>
        <p:txBody>
          <a:bodyPr>
            <a:normAutofit/>
          </a:bodyPr>
          <a:lstStyle/>
          <a:p>
            <a:r>
              <a:rPr lang="en-US" dirty="0" smtClean="0">
                <a:solidFill>
                  <a:srgbClr val="FFFFFF"/>
                </a:solidFill>
                <a:latin typeface="Times New Roman" pitchFamily="18" charset="0"/>
                <a:cs typeface="Times New Roman" pitchFamily="18" charset="0"/>
              </a:rPr>
              <a:t>Chapter</a:t>
            </a:r>
            <a:r>
              <a:rPr lang="en-US" dirty="0" smtClean="0">
                <a:solidFill>
                  <a:srgbClr val="FFFFFF"/>
                </a:solidFill>
              </a:rPr>
              <a:t> 1</a:t>
            </a:r>
            <a:endParaRPr lang="en-US" dirty="0">
              <a:solidFill>
                <a:srgbClr val="FFFFFF"/>
              </a:solidFill>
            </a:endParaRPr>
          </a:p>
        </p:txBody>
      </p:sp>
      <p:sp>
        <p:nvSpPr>
          <p:cNvPr id="3" name="Subtitle 2"/>
          <p:cNvSpPr>
            <a:spLocks noGrp="1"/>
          </p:cNvSpPr>
          <p:nvPr>
            <p:ph type="subTitle" idx="1"/>
          </p:nvPr>
        </p:nvSpPr>
        <p:spPr>
          <a:xfrm>
            <a:off x="152400" y="1905000"/>
            <a:ext cx="4648200" cy="2438400"/>
          </a:xfrm>
        </p:spPr>
        <p:txBody>
          <a:bodyPr>
            <a:normAutofit/>
          </a:bodyPr>
          <a:lstStyle/>
          <a:p>
            <a:r>
              <a:rPr lang="en-US" sz="3600" dirty="0" smtClean="0">
                <a:solidFill>
                  <a:srgbClr val="FFFFFF"/>
                </a:solidFill>
                <a:latin typeface="Times New Roman" pitchFamily="18" charset="0"/>
                <a:cs typeface="Times New Roman" pitchFamily="18" charset="0"/>
              </a:rPr>
              <a:t>Introduction</a:t>
            </a:r>
            <a:endParaRPr lang="en-US" sz="3600" dirty="0">
              <a:solidFill>
                <a:srgbClr val="FFFFFF"/>
              </a:solidFill>
              <a:latin typeface="Times New Roman" pitchFamily="18" charset="0"/>
              <a:cs typeface="Times New Roman" pitchFamily="18" charset="0"/>
            </a:endParaRPr>
          </a:p>
        </p:txBody>
      </p:sp>
      <p:sp>
        <p:nvSpPr>
          <p:cNvPr id="4" name="Rectangle 3"/>
          <p:cNvSpPr txBox="1">
            <a:spLocks noRot="1" noChangeArrowheads="1"/>
          </p:cNvSpPr>
          <p:nvPr/>
        </p:nvSpPr>
        <p:spPr>
          <a:xfrm>
            <a:off x="-76200" y="3789362"/>
            <a:ext cx="4648200" cy="280828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2">
                    <a:lumMod val="75000"/>
                  </a:schemeClr>
                </a:solidFill>
                <a:latin typeface="+mn-lt"/>
                <a:ea typeface="+mn-ea"/>
                <a:cs typeface="Segoe UI" pitchFamily="34" charset="0"/>
              </a:defRPr>
            </a:lvl1pPr>
            <a:lvl2pPr marL="4572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800" kern="1200">
                <a:solidFill>
                  <a:schemeClr val="tx1">
                    <a:tint val="75000"/>
                  </a:schemeClr>
                </a:solidFill>
                <a:latin typeface="+mn-lt"/>
                <a:ea typeface="+mn-ea"/>
                <a:cs typeface="Segoe UI" pitchFamily="34" charset="0"/>
              </a:defRPr>
            </a:lvl2pPr>
            <a:lvl3pPr marL="9144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400" kern="1200">
                <a:solidFill>
                  <a:schemeClr val="tx1">
                    <a:tint val="75000"/>
                  </a:schemeClr>
                </a:solidFill>
                <a:latin typeface="+mn-lt"/>
                <a:ea typeface="+mn-ea"/>
                <a:cs typeface="Segoe UI" pitchFamily="34" charset="0"/>
              </a:defRPr>
            </a:lvl3pPr>
            <a:lvl4pPr marL="13716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4pPr>
            <a:lvl5pPr marL="18288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By</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Cheng Few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Joseph </a:t>
            </a:r>
            <a:r>
              <a:rPr lang="en-US" altLang="zh-TW" sz="2400" b="1" dirty="0" err="1" smtClean="0">
                <a:solidFill>
                  <a:schemeClr val="accent6">
                    <a:lumMod val="20000"/>
                    <a:lumOff val="80000"/>
                  </a:schemeClr>
                </a:solidFill>
                <a:latin typeface="Times New Roman" pitchFamily="18" charset="0"/>
                <a:cs typeface="Times New Roman" pitchFamily="18" charset="0"/>
              </a:rPr>
              <a:t>Finnerty</a:t>
            </a:r>
            <a:endParaRPr lang="en-US" altLang="zh-TW" sz="2400" b="1" dirty="0" smtClean="0">
              <a:solidFill>
                <a:schemeClr val="accent6">
                  <a:lumMod val="20000"/>
                  <a:lumOff val="80000"/>
                </a:schemeClr>
              </a:solidFill>
              <a:latin typeface="Times New Roman" pitchFamily="18" charset="0"/>
              <a:cs typeface="Times New Roman" pitchFamily="18" charset="0"/>
            </a:endParaRP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John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Alice C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Donald </a:t>
            </a:r>
            <a:r>
              <a:rPr lang="en-US" altLang="zh-TW" sz="2400" b="1" dirty="0" err="1" smtClean="0">
                <a:solidFill>
                  <a:schemeClr val="accent6">
                    <a:lumMod val="20000"/>
                    <a:lumOff val="80000"/>
                  </a:schemeClr>
                </a:solidFill>
                <a:latin typeface="Times New Roman" pitchFamily="18" charset="0"/>
                <a:cs typeface="Times New Roman" pitchFamily="18" charset="0"/>
              </a:rPr>
              <a:t>Wort</a:t>
            </a:r>
            <a:endParaRPr lang="en-US" altLang="zh-TW" sz="2400" b="1" dirty="0" smtClean="0">
              <a:solidFill>
                <a:schemeClr val="accent6">
                  <a:lumMod val="20000"/>
                  <a:lumOff val="8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078872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latin typeface="Times New Roman" pitchFamily="18" charset="0"/>
                <a:cs typeface="Times New Roman" pitchFamily="18" charset="0"/>
              </a:rPr>
              <a:t>Basic Approaches to Security Analysis and Portfolio Management</a:t>
            </a:r>
          </a:p>
        </p:txBody>
      </p:sp>
      <p:sp>
        <p:nvSpPr>
          <p:cNvPr id="5" name="Text Placeholder 4"/>
          <p:cNvSpPr>
            <a:spLocks noGrp="1"/>
          </p:cNvSpPr>
          <p:nvPr>
            <p:ph type="body" idx="1"/>
          </p:nvPr>
        </p:nvSpPr>
        <p:spPr/>
        <p:txBody>
          <a:bodyPr/>
          <a:lstStyle/>
          <a:p>
            <a:r>
              <a:rPr lang="en-US" dirty="0" smtClean="0">
                <a:latin typeface="Times New Roman" pitchFamily="18" charset="0"/>
                <a:cs typeface="Times New Roman" pitchFamily="18" charset="0"/>
              </a:rPr>
              <a:t>Section 1.3</a:t>
            </a:r>
            <a:endParaRPr lang="en-US" dirty="0">
              <a:latin typeface="Times New Roman" pitchFamily="18" charset="0"/>
              <a:cs typeface="Times New Roman" pitchFamily="18" charset="0"/>
            </a:endParaRPr>
          </a:p>
        </p:txBody>
      </p:sp>
      <p:sp>
        <p:nvSpPr>
          <p:cNvPr id="2" name="Slide Number Placeholder 1"/>
          <p:cNvSpPr>
            <a:spLocks noGrp="1"/>
          </p:cNvSpPr>
          <p:nvPr>
            <p:ph type="sldNum" sz="quarter" idx="10"/>
          </p:nvPr>
        </p:nvSpPr>
        <p:spPr/>
        <p:txBody>
          <a:bodyPr/>
          <a:lstStyle/>
          <a:p>
            <a:fld id="{63E98819-4578-415F-810A-1B13636BD7A2}" type="slidenum">
              <a:rPr lang="en-US" smtClean="0">
                <a:solidFill>
                  <a:schemeClr val="accent6">
                    <a:lumMod val="20000"/>
                    <a:lumOff val="80000"/>
                  </a:schemeClr>
                </a:solidFill>
              </a:rPr>
              <a:t>10</a:t>
            </a:fld>
            <a:endParaRPr lang="en-US">
              <a:solidFill>
                <a:schemeClr val="accent6">
                  <a:lumMod val="20000"/>
                  <a:lumOff val="80000"/>
                </a:schemeClr>
              </a:solidFill>
            </a:endParaRPr>
          </a:p>
        </p:txBody>
      </p:sp>
    </p:spTree>
    <p:extLst>
      <p:ext uri="{BB962C8B-B14F-4D97-AF65-F5344CB8AC3E}">
        <p14:creationId xmlns:p14="http://schemas.microsoft.com/office/powerpoint/2010/main" val="2683455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133600"/>
            <a:ext cx="8305800" cy="1905000"/>
          </a:xfrm>
        </p:spPr>
        <p:txBody>
          <a:bodyPr>
            <a:normAutofit/>
          </a:bodyPr>
          <a:lstStyle/>
          <a:p>
            <a:r>
              <a:rPr lang="en-US" b="1" u="sng" dirty="0" smtClean="0">
                <a:latin typeface="Times New Roman" pitchFamily="18" charset="0"/>
                <a:cs typeface="Times New Roman" pitchFamily="18" charset="0"/>
              </a:rPr>
              <a:t>Fundamental analysis</a:t>
            </a:r>
            <a:r>
              <a:rPr lang="en-US" dirty="0" smtClean="0">
                <a:latin typeface="Times New Roman" pitchFamily="18" charset="0"/>
                <a:cs typeface="Times New Roman" pitchFamily="18" charset="0"/>
              </a:rPr>
              <a:t>-value is a relationship between theoretical determinants and access to relevant information</a:t>
            </a:r>
          </a:p>
          <a:p>
            <a:r>
              <a:rPr lang="en-US" b="1" u="sng" dirty="0" smtClean="0">
                <a:latin typeface="Times New Roman" pitchFamily="18" charset="0"/>
                <a:cs typeface="Times New Roman" pitchFamily="18" charset="0"/>
              </a:rPr>
              <a:t>Technical analysis</a:t>
            </a:r>
            <a:r>
              <a:rPr lang="en-US" dirty="0" smtClean="0">
                <a:latin typeface="Times New Roman" pitchFamily="18" charset="0"/>
                <a:cs typeface="Times New Roman" pitchFamily="18" charset="0"/>
              </a:rPr>
              <a:t>-prices move in trends that recur over time; it is based on  the belief that information is not immediately reflected in prices	</a:t>
            </a:r>
            <a:endParaRPr lang="en-US" b="1" u="sng" dirty="0" smtClean="0">
              <a:latin typeface="Times New Roman" pitchFamily="18" charset="0"/>
              <a:cs typeface="Times New Roman" pitchFamily="18" charset="0"/>
            </a:endParaRPr>
          </a:p>
        </p:txBody>
      </p:sp>
      <p:sp>
        <p:nvSpPr>
          <p:cNvPr id="8" name="Text Placeholder 7"/>
          <p:cNvSpPr>
            <a:spLocks noGrp="1"/>
          </p:cNvSpPr>
          <p:nvPr>
            <p:ph type="body" sz="quarter" idx="13"/>
          </p:nvPr>
        </p:nvSpPr>
        <p:spPr>
          <a:xfrm>
            <a:off x="533400" y="1447800"/>
            <a:ext cx="8251200" cy="457200"/>
          </a:xfrm>
        </p:spPr>
        <p:txBody>
          <a:bodyPr/>
          <a:lstStyle/>
          <a:p>
            <a:pPr algn="ctr"/>
            <a:r>
              <a:rPr lang="en-US" dirty="0" smtClean="0">
                <a:latin typeface="Times New Roman" pitchFamily="18" charset="0"/>
                <a:cs typeface="Times New Roman" pitchFamily="18" charset="0"/>
              </a:rPr>
              <a:t>Two Main Approaches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smtClean="0">
                <a:solidFill>
                  <a:schemeClr val="accent6">
                    <a:lumMod val="20000"/>
                    <a:lumOff val="80000"/>
                  </a:schemeClr>
                </a:solidFill>
              </a:rPr>
              <a:t>11</a:t>
            </a:fld>
            <a:endParaRPr lang="en-US">
              <a:solidFill>
                <a:schemeClr val="accent6">
                  <a:lumMod val="20000"/>
                  <a:lumOff val="80000"/>
                </a:schemeClr>
              </a:solidFill>
            </a:endParaRPr>
          </a:p>
        </p:txBody>
      </p:sp>
      <p:sp>
        <p:nvSpPr>
          <p:cNvPr id="5" name="Title 1"/>
          <p:cNvSpPr>
            <a:spLocks noGrp="1"/>
          </p:cNvSpPr>
          <p:nvPr>
            <p:ph type="title"/>
          </p:nvPr>
        </p:nvSpPr>
        <p:spPr>
          <a:xfrm>
            <a:off x="464400" y="563237"/>
            <a:ext cx="8229600" cy="639763"/>
          </a:xfrm>
        </p:spPr>
        <p:txBody>
          <a:bodyPr>
            <a:normAutofit fontScale="90000"/>
          </a:bodyPr>
          <a:lstStyle/>
          <a:p>
            <a:r>
              <a:rPr lang="en-US" sz="2500" dirty="0" smtClean="0">
                <a:latin typeface="Times New Roman" pitchFamily="18" charset="0"/>
                <a:cs typeface="Times New Roman" pitchFamily="18" charset="0"/>
              </a:rPr>
              <a:t>Section 1.3-Basic Approaches to Security Analysis and Portfolio Management</a:t>
            </a:r>
          </a:p>
        </p:txBody>
      </p:sp>
    </p:spTree>
    <p:extLst>
      <p:ext uri="{BB962C8B-B14F-4D97-AF65-F5344CB8AC3E}">
        <p14:creationId xmlns:p14="http://schemas.microsoft.com/office/powerpoint/2010/main" val="2248166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57200"/>
            <a:ext cx="8229600" cy="1036963"/>
          </a:xfrm>
        </p:spPr>
        <p:txBody>
          <a:bodyPr>
            <a:normAutofit/>
          </a:bodyPr>
          <a:lstStyle/>
          <a:p>
            <a:r>
              <a:rPr lang="en-US" sz="2500" dirty="0" smtClean="0">
                <a:latin typeface="Times New Roman" pitchFamily="18" charset="0"/>
                <a:cs typeface="Times New Roman" pitchFamily="18" charset="0"/>
              </a:rPr>
              <a:t>Section 1.3-Basic Approaches to Security Analysis and Portfolio Management</a:t>
            </a:r>
          </a:p>
        </p:txBody>
      </p:sp>
      <p:sp>
        <p:nvSpPr>
          <p:cNvPr id="3" name="Content Placeholder 2"/>
          <p:cNvSpPr>
            <a:spLocks noGrp="1"/>
          </p:cNvSpPr>
          <p:nvPr>
            <p:ph idx="1"/>
          </p:nvPr>
        </p:nvSpPr>
        <p:spPr>
          <a:xfrm>
            <a:off x="457200" y="1752600"/>
            <a:ext cx="8229600" cy="3810001"/>
          </a:xfrm>
        </p:spPr>
        <p:txBody>
          <a:bodyPr>
            <a:normAutofit fontScale="62500" lnSpcReduction="20000"/>
          </a:bodyPr>
          <a:lstStyle/>
          <a:p>
            <a:r>
              <a:rPr lang="en-US" b="1" u="sng" dirty="0">
                <a:latin typeface="Times New Roman" pitchFamily="18" charset="0"/>
                <a:cs typeface="Times New Roman" pitchFamily="18" charset="0"/>
              </a:rPr>
              <a:t>Fair Game </a:t>
            </a:r>
            <a:r>
              <a:rPr lang="en-US" b="1" u="sng" dirty="0" smtClean="0">
                <a:latin typeface="Times New Roman" pitchFamily="18" charset="0"/>
                <a:cs typeface="Times New Roman" pitchFamily="18" charset="0"/>
              </a:rPr>
              <a:t>Model</a:t>
            </a:r>
            <a:r>
              <a:rPr lang="en-US" dirty="0" smtClean="0">
                <a:latin typeface="Times New Roman" pitchFamily="18" charset="0"/>
                <a:cs typeface="Times New Roman" pitchFamily="18" charset="0"/>
              </a:rPr>
              <a:t>-only </a:t>
            </a:r>
            <a:r>
              <a:rPr lang="en-US" dirty="0">
                <a:latin typeface="Times New Roman" pitchFamily="18" charset="0"/>
                <a:cs typeface="Times New Roman" pitchFamily="18" charset="0"/>
              </a:rPr>
              <a:t>relevant information </a:t>
            </a:r>
            <a:r>
              <a:rPr lang="en-US" dirty="0" smtClean="0">
                <a:latin typeface="Times New Roman" pitchFamily="18" charset="0"/>
                <a:cs typeface="Times New Roman" pitchFamily="18" charset="0"/>
              </a:rPr>
              <a:t>that is available </a:t>
            </a:r>
            <a:r>
              <a:rPr lang="en-US" dirty="0">
                <a:latin typeface="Times New Roman" pitchFamily="18" charset="0"/>
                <a:cs typeface="Times New Roman" pitchFamily="18" charset="0"/>
              </a:rPr>
              <a:t>at the time </a:t>
            </a:r>
            <a:r>
              <a:rPr lang="en-US" dirty="0" smtClean="0">
                <a:latin typeface="Times New Roman" pitchFamily="18" charset="0"/>
                <a:cs typeface="Times New Roman" pitchFamily="18" charset="0"/>
              </a:rPr>
              <a:t>can </a:t>
            </a:r>
            <a:r>
              <a:rPr lang="en-US" dirty="0">
                <a:latin typeface="Times New Roman" pitchFamily="18" charset="0"/>
                <a:cs typeface="Times New Roman" pitchFamily="18" charset="0"/>
              </a:rPr>
              <a:t>be used in the price-determination process</a:t>
            </a:r>
          </a:p>
          <a:p>
            <a:r>
              <a:rPr lang="en-US" b="1" u="sng" dirty="0">
                <a:latin typeface="Times New Roman" pitchFamily="18" charset="0"/>
                <a:cs typeface="Times New Roman" pitchFamily="18" charset="0"/>
              </a:rPr>
              <a:t>Efficient market hypothesis (EMH)</a:t>
            </a:r>
            <a:r>
              <a:rPr lang="en-US" dirty="0">
                <a:latin typeface="Times New Roman" pitchFamily="18" charset="0"/>
                <a:cs typeface="Times New Roman" pitchFamily="18" charset="0"/>
              </a:rPr>
              <a:t>-based on the “fair game” </a:t>
            </a:r>
            <a:r>
              <a:rPr lang="en-US" dirty="0" smtClean="0">
                <a:latin typeface="Times New Roman" pitchFamily="18" charset="0"/>
                <a:cs typeface="Times New Roman" pitchFamily="18" charset="0"/>
              </a:rPr>
              <a:t>model</a:t>
            </a:r>
          </a:p>
          <a:p>
            <a:pPr lvl="1"/>
            <a:r>
              <a:rPr lang="en-US" b="1" u="sng" dirty="0" smtClean="0">
                <a:latin typeface="Times New Roman" pitchFamily="18" charset="0"/>
                <a:cs typeface="Times New Roman" pitchFamily="18" charset="0"/>
              </a:rPr>
              <a:t>Weak form</a:t>
            </a:r>
            <a:r>
              <a:rPr lang="en-US" dirty="0" smtClean="0">
                <a:latin typeface="Times New Roman" pitchFamily="18" charset="0"/>
                <a:cs typeface="Times New Roman" pitchFamily="18" charset="0"/>
              </a:rPr>
              <a:t>-current stock prices fully reflect all historical information, include the historical sequence of price, price changes, trading volume, and so on.  Knowledge of past events will not consistently generate above-average investment performance</a:t>
            </a:r>
          </a:p>
          <a:p>
            <a:pPr lvl="1"/>
            <a:r>
              <a:rPr lang="en-US" b="1" u="sng" dirty="0" smtClean="0">
                <a:latin typeface="Times New Roman" pitchFamily="18" charset="0"/>
                <a:cs typeface="Times New Roman" pitchFamily="18" charset="0"/>
              </a:rPr>
              <a:t>Semi-strong form</a:t>
            </a:r>
            <a:r>
              <a:rPr lang="en-US" dirty="0" smtClean="0">
                <a:latin typeface="Times New Roman" pitchFamily="18" charset="0"/>
                <a:cs typeface="Times New Roman" pitchFamily="18" charset="0"/>
              </a:rPr>
              <a:t>-stock prices (in addition to historical information of the weak form) fully reflect all public information, such as corporate earnings, dividends, economic or political news.  Investors who purchase securities based on information that is public will pay a price of a security that has already been adjusted for the value of the information</a:t>
            </a:r>
          </a:p>
          <a:p>
            <a:pPr lvl="1"/>
            <a:r>
              <a:rPr lang="en-US" b="1" u="sng" dirty="0" smtClean="0">
                <a:latin typeface="Times New Roman" pitchFamily="18" charset="0"/>
                <a:cs typeface="Times New Roman" pitchFamily="18" charset="0"/>
              </a:rPr>
              <a:t>Strong form</a:t>
            </a:r>
            <a:r>
              <a:rPr lang="en-US" dirty="0" smtClean="0">
                <a:latin typeface="Times New Roman" pitchFamily="18" charset="0"/>
                <a:cs typeface="Times New Roman" pitchFamily="18" charset="0"/>
              </a:rPr>
              <a:t>-security prices fully reflect all information, but public and private.  No group of investors or market participants can outperform the market, even though they have monopolistic access to information</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361D884-7B35-49FB-9233-7A8213574B9D}" type="slidenum">
              <a:rPr lang="en-US" smtClean="0">
                <a:solidFill>
                  <a:schemeClr val="accent6">
                    <a:lumMod val="20000"/>
                    <a:lumOff val="80000"/>
                  </a:schemeClr>
                </a:solidFill>
              </a:rPr>
              <a:t>12</a:t>
            </a:fld>
            <a:endParaRPr lang="en-US" dirty="0">
              <a:solidFill>
                <a:schemeClr val="accent6">
                  <a:lumMod val="20000"/>
                  <a:lumOff val="80000"/>
                </a:schemeClr>
              </a:solidFill>
            </a:endParaRPr>
          </a:p>
        </p:txBody>
      </p:sp>
    </p:spTree>
    <p:extLst>
      <p:ext uri="{BB962C8B-B14F-4D97-AF65-F5344CB8AC3E}">
        <p14:creationId xmlns:p14="http://schemas.microsoft.com/office/powerpoint/2010/main" val="392905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Times New Roman" pitchFamily="18" charset="0"/>
                <a:cs typeface="Times New Roman" pitchFamily="18" charset="0"/>
              </a:rPr>
              <a:t>Source of Information</a:t>
            </a:r>
          </a:p>
        </p:txBody>
      </p:sp>
      <p:sp>
        <p:nvSpPr>
          <p:cNvPr id="5" name="Text Placeholder 4"/>
          <p:cNvSpPr>
            <a:spLocks noGrp="1"/>
          </p:cNvSpPr>
          <p:nvPr>
            <p:ph type="body" idx="1"/>
          </p:nvPr>
        </p:nvSpPr>
        <p:spPr/>
        <p:txBody>
          <a:bodyPr/>
          <a:lstStyle/>
          <a:p>
            <a:r>
              <a:rPr lang="en-US" dirty="0" smtClean="0">
                <a:latin typeface="Times New Roman" pitchFamily="18" charset="0"/>
                <a:cs typeface="Times New Roman" pitchFamily="18" charset="0"/>
              </a:rPr>
              <a:t>Section 1.4</a:t>
            </a:r>
            <a:endParaRPr lang="en-US" dirty="0">
              <a:latin typeface="Times New Roman" pitchFamily="18" charset="0"/>
              <a:cs typeface="Times New Roman" pitchFamily="18" charset="0"/>
            </a:endParaRPr>
          </a:p>
        </p:txBody>
      </p:sp>
      <p:sp>
        <p:nvSpPr>
          <p:cNvPr id="2" name="Slide Number Placeholder 1"/>
          <p:cNvSpPr>
            <a:spLocks noGrp="1"/>
          </p:cNvSpPr>
          <p:nvPr>
            <p:ph type="sldNum" sz="quarter" idx="10"/>
          </p:nvPr>
        </p:nvSpPr>
        <p:spPr/>
        <p:txBody>
          <a:bodyPr/>
          <a:lstStyle/>
          <a:p>
            <a:fld id="{63E98819-4578-415F-810A-1B13636BD7A2}" type="slidenum">
              <a:rPr lang="en-US" smtClean="0">
                <a:solidFill>
                  <a:schemeClr val="accent6">
                    <a:lumMod val="20000"/>
                    <a:lumOff val="80000"/>
                  </a:schemeClr>
                </a:solidFill>
              </a:rPr>
              <a:t>13</a:t>
            </a:fld>
            <a:endParaRPr lang="en-US" dirty="0">
              <a:solidFill>
                <a:schemeClr val="accent6">
                  <a:lumMod val="20000"/>
                  <a:lumOff val="80000"/>
                </a:schemeClr>
              </a:solidFill>
            </a:endParaRPr>
          </a:p>
        </p:txBody>
      </p:sp>
    </p:spTree>
    <p:extLst>
      <p:ext uri="{BB962C8B-B14F-4D97-AF65-F5344CB8AC3E}">
        <p14:creationId xmlns:p14="http://schemas.microsoft.com/office/powerpoint/2010/main" val="34167828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sz="2500" dirty="0" smtClean="0">
                <a:latin typeface="Times New Roman" pitchFamily="18" charset="0"/>
                <a:cs typeface="Times New Roman" pitchFamily="18" charset="0"/>
              </a:rPr>
              <a:t>Section-1.4 </a:t>
            </a:r>
            <a:r>
              <a:rPr lang="en-US" sz="2500" dirty="0">
                <a:latin typeface="Times New Roman" pitchFamily="18" charset="0"/>
                <a:cs typeface="Times New Roman" pitchFamily="18" charset="0"/>
              </a:rPr>
              <a:t>Source of Information</a:t>
            </a:r>
            <a:endParaRPr lang="en-US" sz="25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361D884-7B35-49FB-9233-7A8213574B9D}" type="slidenum">
              <a:rPr lang="en-US" smtClean="0">
                <a:solidFill>
                  <a:schemeClr val="accent6">
                    <a:lumMod val="20000"/>
                    <a:lumOff val="80000"/>
                  </a:schemeClr>
                </a:solidFill>
              </a:rPr>
              <a:t>14</a:t>
            </a:fld>
            <a:endParaRPr lang="en-US" dirty="0">
              <a:solidFill>
                <a:schemeClr val="accent6">
                  <a:lumMod val="20000"/>
                  <a:lumOff val="80000"/>
                </a:schemeClr>
              </a:solidFill>
            </a:endParaRPr>
          </a:p>
        </p:txBody>
      </p:sp>
      <p:sp>
        <p:nvSpPr>
          <p:cNvPr id="6" name="Content Placeholder 1"/>
          <p:cNvSpPr>
            <a:spLocks noGrp="1"/>
          </p:cNvSpPr>
          <p:nvPr>
            <p:ph idx="1"/>
          </p:nvPr>
        </p:nvSpPr>
        <p:spPr>
          <a:xfrm>
            <a:off x="457200" y="1676400"/>
            <a:ext cx="8229600" cy="4449764"/>
          </a:xfrm>
        </p:spPr>
        <p:txBody>
          <a:bodyPr/>
          <a:lstStyle/>
          <a:p>
            <a:r>
              <a:rPr lang="en-US" dirty="0" smtClean="0">
                <a:latin typeface="Times New Roman" pitchFamily="18" charset="0"/>
                <a:cs typeface="Times New Roman" pitchFamily="18" charset="0"/>
              </a:rPr>
              <a:t>Four Levels of Information</a:t>
            </a:r>
          </a:p>
          <a:p>
            <a:pPr lvl="1"/>
            <a:r>
              <a:rPr lang="en-US" dirty="0" smtClean="0">
                <a:latin typeface="Times New Roman" pitchFamily="18" charset="0"/>
                <a:cs typeface="Times New Roman" pitchFamily="18" charset="0"/>
              </a:rPr>
              <a:t>Economy</a:t>
            </a:r>
          </a:p>
          <a:p>
            <a:pPr lvl="1"/>
            <a:r>
              <a:rPr lang="en-US" dirty="0" smtClean="0">
                <a:latin typeface="Times New Roman" pitchFamily="18" charset="0"/>
                <a:cs typeface="Times New Roman" pitchFamily="18" charset="0"/>
              </a:rPr>
              <a:t>Financial Markets</a:t>
            </a:r>
          </a:p>
          <a:p>
            <a:pPr lvl="1"/>
            <a:r>
              <a:rPr lang="en-US" dirty="0" smtClean="0">
                <a:latin typeface="Times New Roman" pitchFamily="18" charset="0"/>
                <a:cs typeface="Times New Roman" pitchFamily="18" charset="0"/>
              </a:rPr>
              <a:t>Industry Information</a:t>
            </a:r>
          </a:p>
          <a:p>
            <a:pPr lvl="1"/>
            <a:r>
              <a:rPr lang="en-US" dirty="0" smtClean="0">
                <a:latin typeface="Times New Roman" pitchFamily="18" charset="0"/>
                <a:cs typeface="Times New Roman" pitchFamily="18" charset="0"/>
              </a:rPr>
              <a:t>Corporate Information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214682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t>15</a:t>
            </a:fld>
            <a:endParaRPr lang="en-US" dirty="0">
              <a:solidFill>
                <a:schemeClr val="accent6">
                  <a:lumMod val="20000"/>
                  <a:lumOff val="80000"/>
                </a:schemeClr>
              </a:solidFill>
            </a:endParaRPr>
          </a:p>
        </p:txBody>
      </p:sp>
      <p:sp>
        <p:nvSpPr>
          <p:cNvPr id="5" name="Title 1"/>
          <p:cNvSpPr>
            <a:spLocks noGrp="1"/>
          </p:cNvSpPr>
          <p:nvPr>
            <p:ph type="title"/>
          </p:nvPr>
        </p:nvSpPr>
        <p:spPr>
          <a:xfrm>
            <a:off x="6705600" y="381000"/>
            <a:ext cx="2286000" cy="990600"/>
          </a:xfrm>
        </p:spPr>
        <p:txBody>
          <a:bodyPr>
            <a:noAutofit/>
          </a:bodyPr>
          <a:lstStyle/>
          <a:p>
            <a:pPr algn="r"/>
            <a:r>
              <a:rPr lang="en-US" sz="2500" dirty="0" smtClean="0">
                <a:latin typeface="Times New Roman" pitchFamily="18" charset="0"/>
                <a:cs typeface="Times New Roman" pitchFamily="18" charset="0"/>
              </a:rPr>
              <a:t>1.4 Source of Information</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710160431"/>
              </p:ext>
            </p:extLst>
          </p:nvPr>
        </p:nvGraphicFramePr>
        <p:xfrm>
          <a:off x="152400" y="609600"/>
          <a:ext cx="6781800" cy="5745482"/>
        </p:xfrm>
        <a:graphic>
          <a:graphicData uri="http://schemas.openxmlformats.org/drawingml/2006/table">
            <a:tbl>
              <a:tblPr firstRow="1">
                <a:tableStyleId>{E8B1032C-EA38-4F05-BA0D-38AFFFC7BED3}</a:tableStyleId>
              </a:tblPr>
              <a:tblGrid>
                <a:gridCol w="2286000"/>
                <a:gridCol w="4495800"/>
              </a:tblGrid>
              <a:tr h="350521">
                <a:tc gridSpan="2">
                  <a:txBody>
                    <a:bodyPr/>
                    <a:lstStyle/>
                    <a:p>
                      <a:pPr marL="0" marR="0" algn="just">
                        <a:spcBef>
                          <a:spcPts val="0"/>
                        </a:spcBef>
                        <a:spcAft>
                          <a:spcPts val="0"/>
                        </a:spcAft>
                      </a:pPr>
                      <a:r>
                        <a:rPr lang="en-US" sz="1600" kern="100" dirty="0" smtClean="0">
                          <a:effectLst/>
                          <a:latin typeface="Times New Roman" pitchFamily="18" charset="0"/>
                          <a:cs typeface="Times New Roman" pitchFamily="18" charset="0"/>
                        </a:rPr>
                        <a:t>Table 1-4 </a:t>
                      </a:r>
                      <a:r>
                        <a:rPr lang="en-US" sz="1600" kern="100" dirty="0">
                          <a:effectLst/>
                          <a:latin typeface="Times New Roman" pitchFamily="18" charset="0"/>
                          <a:cs typeface="Times New Roman" pitchFamily="18" charset="0"/>
                        </a:rPr>
                        <a:t>Sources of Information about the U.S. and World Economies</a:t>
                      </a:r>
                      <a:endParaRPr lang="en-US" sz="1600" kern="100" dirty="0">
                        <a:effectLst/>
                        <a:latin typeface="Times New Roman" pitchFamily="18" charset="0"/>
                        <a:ea typeface="PMingLiU"/>
                        <a:cs typeface="Times New Roman" pitchFamily="18" charset="0"/>
                      </a:endParaRPr>
                    </a:p>
                  </a:txBody>
                  <a:tcPr marL="10079" marR="10079" marT="0" marB="0">
                    <a:solidFill>
                      <a:srgbClr val="FFFFFF"/>
                    </a:solidFill>
                  </a:tcPr>
                </a:tc>
                <a:tc hMerge="1">
                  <a:txBody>
                    <a:bodyPr/>
                    <a:lstStyle/>
                    <a:p>
                      <a:endParaRPr lang="en-US"/>
                    </a:p>
                  </a:txBody>
                  <a:tcPr/>
                </a:tc>
              </a:tr>
              <a:tr h="365760">
                <a:tc gridSpan="2">
                  <a:txBody>
                    <a:bodyPr/>
                    <a:lstStyle/>
                    <a:p>
                      <a:pPr marL="0" marR="0" algn="just">
                        <a:lnSpc>
                          <a:spcPct val="150000"/>
                        </a:lnSpc>
                        <a:spcBef>
                          <a:spcPts val="300"/>
                        </a:spcBef>
                        <a:spcAft>
                          <a:spcPts val="300"/>
                        </a:spcAft>
                      </a:pPr>
                      <a:r>
                        <a:rPr lang="en-US" sz="1100" b="1" kern="100" dirty="0" smtClean="0">
                          <a:effectLst/>
                          <a:latin typeface="Times New Roman" pitchFamily="18" charset="0"/>
                          <a:cs typeface="Times New Roman" pitchFamily="18" charset="0"/>
                        </a:rPr>
                        <a:t>GOVERNMENT SOURCES</a:t>
                      </a:r>
                      <a:r>
                        <a:rPr lang="en-US" sz="1100" kern="100" dirty="0" smtClean="0">
                          <a:effectLst/>
                          <a:latin typeface="Times New Roman" pitchFamily="18" charset="0"/>
                          <a:cs typeface="Times New Roman" pitchFamily="18" charset="0"/>
                        </a:rPr>
                        <a:t> </a:t>
                      </a:r>
                      <a:endParaRPr lang="en-US" sz="1100" kern="100" dirty="0">
                        <a:effectLst/>
                        <a:latin typeface="Times New Roman" pitchFamily="18" charset="0"/>
                        <a:ea typeface="PMingLiU"/>
                        <a:cs typeface="Times New Roman" pitchFamily="18" charset="0"/>
                      </a:endParaRPr>
                    </a:p>
                  </a:txBody>
                  <a:tcPr marL="10079" marR="10079" marT="0" marB="0">
                    <a:solidFill>
                      <a:srgbClr val="FFFFFF"/>
                    </a:solidFill>
                  </a:tcPr>
                </a:tc>
                <a:tc hMerge="1">
                  <a:txBody>
                    <a:bodyPr/>
                    <a:lstStyle/>
                    <a:p>
                      <a:pPr marL="0" marR="0">
                        <a:spcBef>
                          <a:spcPts val="0"/>
                        </a:spcBef>
                        <a:spcAft>
                          <a:spcPts val="0"/>
                        </a:spcAft>
                      </a:pPr>
                      <a:endParaRPr lang="en-US" sz="1050" kern="100" dirty="0">
                        <a:effectLst/>
                        <a:latin typeface="Times New Roman"/>
                        <a:ea typeface="PMingLiU"/>
                      </a:endParaRPr>
                    </a:p>
                  </a:txBody>
                  <a:tcPr marL="10079" marR="10079" marT="0" marB="0">
                    <a:solidFill>
                      <a:srgbClr val="FFFFFF"/>
                    </a:solidFill>
                  </a:tcPr>
                </a:tc>
              </a:tr>
              <a:tr h="365760">
                <a:tc>
                  <a:txBody>
                    <a:bodyPr/>
                    <a:lstStyle/>
                    <a:p>
                      <a:pPr marL="0" marR="0">
                        <a:spcBef>
                          <a:spcPts val="0"/>
                        </a:spcBef>
                        <a:spcAft>
                          <a:spcPts val="0"/>
                        </a:spcAft>
                      </a:pPr>
                      <a:r>
                        <a:rPr lang="en-US" sz="1100" kern="100" dirty="0">
                          <a:effectLst/>
                          <a:latin typeface="Times New Roman" pitchFamily="18" charset="0"/>
                          <a:cs typeface="Times New Roman" pitchFamily="18" charset="0"/>
                        </a:rPr>
                        <a:t>Statistical Abstracts of the United States</a:t>
                      </a:r>
                      <a:endParaRPr lang="en-US" sz="1100" b="1" i="1" kern="100" dirty="0">
                        <a:effectLst/>
                        <a:latin typeface="Times New Roman" pitchFamily="18" charset="0"/>
                        <a:cs typeface="Times New Roman" pitchFamily="18" charset="0"/>
                      </a:endParaRPr>
                    </a:p>
                  </a:txBody>
                  <a:tcPr marL="10079" marR="10079" marT="0" marB="0">
                    <a:solidFill>
                      <a:srgbClr val="FFFFFF"/>
                    </a:solidFill>
                  </a:tcPr>
                </a:tc>
                <a:tc>
                  <a:txBody>
                    <a:bodyPr/>
                    <a:lstStyle/>
                    <a:p>
                      <a:pPr marL="0" marR="0">
                        <a:spcBef>
                          <a:spcPts val="0"/>
                        </a:spcBef>
                        <a:spcAft>
                          <a:spcPts val="0"/>
                        </a:spcAft>
                      </a:pPr>
                      <a:r>
                        <a:rPr lang="en-US" sz="1100" kern="100" dirty="0">
                          <a:effectLst/>
                          <a:latin typeface="Times New Roman" pitchFamily="18" charset="0"/>
                          <a:cs typeface="Times New Roman" pitchFamily="18" charset="0"/>
                        </a:rPr>
                        <a:t>Prepared by the Bureau of the Census, this contains extensive social, political, and economic statistics.</a:t>
                      </a:r>
                      <a:endParaRPr lang="en-US" sz="1100" kern="100" dirty="0">
                        <a:effectLst/>
                        <a:latin typeface="Times New Roman" pitchFamily="18" charset="0"/>
                        <a:ea typeface="PMingLiU"/>
                        <a:cs typeface="Times New Roman" pitchFamily="18" charset="0"/>
                      </a:endParaRPr>
                    </a:p>
                  </a:txBody>
                  <a:tcPr marL="10079" marR="10079" marT="0" marB="0">
                    <a:solidFill>
                      <a:srgbClr val="FFFFFF"/>
                    </a:solidFill>
                  </a:tcPr>
                </a:tc>
              </a:tr>
              <a:tr h="365760">
                <a:tc>
                  <a:txBody>
                    <a:bodyPr/>
                    <a:lstStyle/>
                    <a:p>
                      <a:pPr marL="0" marR="0">
                        <a:spcBef>
                          <a:spcPts val="0"/>
                        </a:spcBef>
                        <a:spcAft>
                          <a:spcPts val="0"/>
                        </a:spcAft>
                      </a:pPr>
                      <a:r>
                        <a:rPr lang="en-US" sz="1100" kern="100" dirty="0">
                          <a:effectLst/>
                          <a:latin typeface="Times New Roman" pitchFamily="18" charset="0"/>
                          <a:cs typeface="Times New Roman" pitchFamily="18" charset="0"/>
                        </a:rPr>
                        <a:t>Survey of Current Business</a:t>
                      </a:r>
                      <a:endParaRPr lang="en-US" sz="1100" kern="100" dirty="0">
                        <a:effectLst/>
                        <a:latin typeface="Times New Roman" pitchFamily="18" charset="0"/>
                        <a:ea typeface="PMingLiU"/>
                        <a:cs typeface="Times New Roman" pitchFamily="18" charset="0"/>
                      </a:endParaRPr>
                    </a:p>
                  </a:txBody>
                  <a:tcPr marL="10079" marR="10079" marT="0" marB="0">
                    <a:solidFill>
                      <a:srgbClr val="FFFFFF"/>
                    </a:solidFill>
                  </a:tcPr>
                </a:tc>
                <a:tc>
                  <a:txBody>
                    <a:bodyPr/>
                    <a:lstStyle/>
                    <a:p>
                      <a:pPr marL="0" marR="0">
                        <a:spcBef>
                          <a:spcPts val="0"/>
                        </a:spcBef>
                        <a:spcAft>
                          <a:spcPts val="0"/>
                        </a:spcAft>
                      </a:pPr>
                      <a:r>
                        <a:rPr lang="en-US" sz="1100" kern="100" dirty="0">
                          <a:effectLst/>
                          <a:latin typeface="Times New Roman" pitchFamily="18" charset="0"/>
                          <a:cs typeface="Times New Roman" pitchFamily="18" charset="0"/>
                        </a:rPr>
                        <a:t>A monthly publication of the Department of Commerce. Twice a year the Business Statistics Supplement is published; this contains more than 2,500 time series of monthly, quarterly and yearly data about the U.S. economy. A detailed description of each series is provided.</a:t>
                      </a:r>
                      <a:endParaRPr lang="en-US" sz="1100" kern="100" dirty="0">
                        <a:effectLst/>
                        <a:latin typeface="Times New Roman" pitchFamily="18" charset="0"/>
                        <a:ea typeface="PMingLiU"/>
                        <a:cs typeface="Times New Roman" pitchFamily="18" charset="0"/>
                      </a:endParaRPr>
                    </a:p>
                  </a:txBody>
                  <a:tcPr marL="10079" marR="10079" marT="0" marB="0">
                    <a:solidFill>
                      <a:srgbClr val="FFFFFF"/>
                    </a:solidFill>
                  </a:tcPr>
                </a:tc>
              </a:tr>
              <a:tr h="365760">
                <a:tc>
                  <a:txBody>
                    <a:bodyPr/>
                    <a:lstStyle/>
                    <a:p>
                      <a:pPr marL="0" marR="0">
                        <a:spcBef>
                          <a:spcPts val="0"/>
                        </a:spcBef>
                        <a:spcAft>
                          <a:spcPts val="0"/>
                        </a:spcAft>
                      </a:pPr>
                      <a:r>
                        <a:rPr lang="en-US" sz="1100" kern="100" dirty="0">
                          <a:effectLst/>
                          <a:latin typeface="Times New Roman" pitchFamily="18" charset="0"/>
                          <a:cs typeface="Times New Roman" pitchFamily="18" charset="0"/>
                        </a:rPr>
                        <a:t>Federal Reserve Bulletin</a:t>
                      </a:r>
                      <a:endParaRPr lang="en-US" sz="1100" kern="100" dirty="0">
                        <a:effectLst/>
                        <a:latin typeface="Times New Roman" pitchFamily="18" charset="0"/>
                        <a:ea typeface="PMingLiU"/>
                        <a:cs typeface="Times New Roman" pitchFamily="18" charset="0"/>
                      </a:endParaRPr>
                    </a:p>
                  </a:txBody>
                  <a:tcPr marL="10079" marR="10079" marT="0" marB="0">
                    <a:solidFill>
                      <a:srgbClr val="FFFFFF"/>
                    </a:solidFill>
                  </a:tcPr>
                </a:tc>
                <a:tc>
                  <a:txBody>
                    <a:bodyPr/>
                    <a:lstStyle/>
                    <a:p>
                      <a:pPr marL="0" marR="0">
                        <a:spcBef>
                          <a:spcPts val="0"/>
                        </a:spcBef>
                        <a:spcAft>
                          <a:spcPts val="0"/>
                        </a:spcAft>
                      </a:pPr>
                      <a:r>
                        <a:rPr lang="en-US" sz="1100" kern="100" dirty="0">
                          <a:effectLst/>
                          <a:latin typeface="Times New Roman" pitchFamily="18" charset="0"/>
                          <a:cs typeface="Times New Roman" pitchFamily="18" charset="0"/>
                        </a:rPr>
                        <a:t>A monthly publication of the Board and Governors of the Federal Reserve System, its major emphasis is on the monetary statistics and other financial statistics of the U.S. economy.</a:t>
                      </a:r>
                      <a:endParaRPr lang="en-US" sz="1100" kern="100" dirty="0">
                        <a:effectLst/>
                        <a:latin typeface="Times New Roman" pitchFamily="18" charset="0"/>
                        <a:ea typeface="PMingLiU"/>
                        <a:cs typeface="Times New Roman" pitchFamily="18" charset="0"/>
                      </a:endParaRPr>
                    </a:p>
                  </a:txBody>
                  <a:tcPr marL="10079" marR="10079" marT="0" marB="0">
                    <a:solidFill>
                      <a:srgbClr val="FFFFFF"/>
                    </a:solidFill>
                  </a:tcPr>
                </a:tc>
              </a:tr>
              <a:tr h="365760">
                <a:tc>
                  <a:txBody>
                    <a:bodyPr/>
                    <a:lstStyle/>
                    <a:p>
                      <a:pPr marL="0" marR="0">
                        <a:spcBef>
                          <a:spcPts val="0"/>
                        </a:spcBef>
                        <a:spcAft>
                          <a:spcPts val="0"/>
                        </a:spcAft>
                      </a:pPr>
                      <a:r>
                        <a:rPr lang="en-US" sz="1100" kern="100" dirty="0">
                          <a:effectLst/>
                          <a:latin typeface="Times New Roman" pitchFamily="18" charset="0"/>
                          <a:cs typeface="Times New Roman" pitchFamily="18" charset="0"/>
                        </a:rPr>
                        <a:t>Business Conditions Digest</a:t>
                      </a:r>
                      <a:endParaRPr lang="en-US" sz="1100" kern="100" dirty="0">
                        <a:effectLst/>
                        <a:latin typeface="Times New Roman" pitchFamily="18" charset="0"/>
                        <a:ea typeface="PMingLiU"/>
                        <a:cs typeface="Times New Roman" pitchFamily="18" charset="0"/>
                      </a:endParaRPr>
                    </a:p>
                  </a:txBody>
                  <a:tcPr marL="10079" marR="10079" marT="0" marB="0">
                    <a:solidFill>
                      <a:srgbClr val="FFFFFF"/>
                    </a:solidFill>
                  </a:tcPr>
                </a:tc>
                <a:tc>
                  <a:txBody>
                    <a:bodyPr/>
                    <a:lstStyle/>
                    <a:p>
                      <a:pPr marL="0" marR="0">
                        <a:spcBef>
                          <a:spcPts val="0"/>
                        </a:spcBef>
                        <a:spcAft>
                          <a:spcPts val="0"/>
                        </a:spcAft>
                      </a:pPr>
                      <a:r>
                        <a:rPr lang="en-US" sz="1100" kern="100" dirty="0">
                          <a:effectLst/>
                          <a:latin typeface="Times New Roman" pitchFamily="18" charset="0"/>
                          <a:cs typeface="Times New Roman" pitchFamily="18" charset="0"/>
                        </a:rPr>
                        <a:t>The Department of Commerce publishes a monthly series of data and charts of leading economic indicators, coincident indicators and lagging indicators of the U.S. economy.</a:t>
                      </a:r>
                      <a:endParaRPr lang="en-US" sz="1100" kern="100" dirty="0">
                        <a:effectLst/>
                        <a:latin typeface="Times New Roman" pitchFamily="18" charset="0"/>
                        <a:ea typeface="PMingLiU"/>
                        <a:cs typeface="Times New Roman" pitchFamily="18" charset="0"/>
                      </a:endParaRPr>
                    </a:p>
                  </a:txBody>
                  <a:tcPr marL="10079" marR="10079" marT="0" marB="0">
                    <a:solidFill>
                      <a:srgbClr val="FFFFFF"/>
                    </a:solidFill>
                  </a:tcPr>
                </a:tc>
              </a:tr>
              <a:tr h="365760">
                <a:tc>
                  <a:txBody>
                    <a:bodyPr/>
                    <a:lstStyle/>
                    <a:p>
                      <a:pPr marL="0" marR="0">
                        <a:spcBef>
                          <a:spcPts val="0"/>
                        </a:spcBef>
                        <a:spcAft>
                          <a:spcPts val="0"/>
                        </a:spcAft>
                      </a:pPr>
                      <a:r>
                        <a:rPr lang="en-US" sz="1100" kern="100">
                          <a:effectLst/>
                          <a:latin typeface="Times New Roman" pitchFamily="18" charset="0"/>
                          <a:cs typeface="Times New Roman" pitchFamily="18" charset="0"/>
                        </a:rPr>
                        <a:t>Economic Report of the President</a:t>
                      </a:r>
                      <a:endParaRPr lang="en-US" sz="1100" kern="100">
                        <a:effectLst/>
                        <a:latin typeface="Times New Roman" pitchFamily="18" charset="0"/>
                        <a:ea typeface="PMingLiU"/>
                        <a:cs typeface="Times New Roman" pitchFamily="18" charset="0"/>
                      </a:endParaRPr>
                    </a:p>
                  </a:txBody>
                  <a:tcPr marL="10079" marR="10079" marT="0" marB="0">
                    <a:solidFill>
                      <a:srgbClr val="FFFFFF"/>
                    </a:solidFill>
                  </a:tcPr>
                </a:tc>
                <a:tc>
                  <a:txBody>
                    <a:bodyPr/>
                    <a:lstStyle/>
                    <a:p>
                      <a:pPr marL="0" marR="0">
                        <a:spcBef>
                          <a:spcPts val="0"/>
                        </a:spcBef>
                        <a:spcAft>
                          <a:spcPts val="0"/>
                        </a:spcAft>
                      </a:pPr>
                      <a:r>
                        <a:rPr lang="en-US" sz="1100" kern="100" dirty="0">
                          <a:effectLst/>
                          <a:latin typeface="Times New Roman" pitchFamily="18" charset="0"/>
                          <a:cs typeface="Times New Roman" pitchFamily="18" charset="0"/>
                        </a:rPr>
                        <a:t>The President sends a report of the state of the U.S. economy to Congress at the beginning of each year. Each report contains a summary of the past year’s economic events and the major problems the economy will be facing the next year. Additionally there are statistical series of economic variables for the U.S. economy.</a:t>
                      </a:r>
                      <a:endParaRPr lang="en-US" sz="1100" kern="100" dirty="0">
                        <a:effectLst/>
                        <a:latin typeface="Times New Roman" pitchFamily="18" charset="0"/>
                        <a:ea typeface="PMingLiU"/>
                        <a:cs typeface="Times New Roman" pitchFamily="18" charset="0"/>
                      </a:endParaRPr>
                    </a:p>
                  </a:txBody>
                  <a:tcPr marL="10079" marR="10079" marT="0" marB="0">
                    <a:solidFill>
                      <a:srgbClr val="FFFFFF"/>
                    </a:solidFill>
                  </a:tcPr>
                </a:tc>
              </a:tr>
              <a:tr h="365760">
                <a:tc>
                  <a:txBody>
                    <a:bodyPr/>
                    <a:lstStyle/>
                    <a:p>
                      <a:pPr marL="0" marR="0">
                        <a:spcBef>
                          <a:spcPts val="0"/>
                        </a:spcBef>
                        <a:spcAft>
                          <a:spcPts val="0"/>
                        </a:spcAft>
                      </a:pPr>
                      <a:r>
                        <a:rPr lang="en-US" sz="1100" kern="100">
                          <a:effectLst/>
                          <a:latin typeface="Times New Roman" pitchFamily="18" charset="0"/>
                          <a:cs typeface="Times New Roman" pitchFamily="18" charset="0"/>
                        </a:rPr>
                        <a:t>International Finance Statistics</a:t>
                      </a:r>
                      <a:br>
                        <a:rPr lang="en-US" sz="1100" kern="100">
                          <a:effectLst/>
                          <a:latin typeface="Times New Roman" pitchFamily="18" charset="0"/>
                          <a:cs typeface="Times New Roman" pitchFamily="18" charset="0"/>
                        </a:rPr>
                      </a:br>
                      <a:r>
                        <a:rPr lang="en-US" sz="1100" kern="100">
                          <a:effectLst/>
                          <a:latin typeface="Times New Roman" pitchFamily="18" charset="0"/>
                          <a:cs typeface="Times New Roman" pitchFamily="18" charset="0"/>
                        </a:rPr>
                        <a:t>and U.N. Statistical Notebook</a:t>
                      </a:r>
                      <a:endParaRPr lang="en-US" sz="1100" kern="100">
                        <a:effectLst/>
                        <a:latin typeface="Times New Roman" pitchFamily="18" charset="0"/>
                        <a:ea typeface="PMingLiU"/>
                        <a:cs typeface="Times New Roman" pitchFamily="18" charset="0"/>
                      </a:endParaRPr>
                    </a:p>
                  </a:txBody>
                  <a:tcPr marL="10079" marR="10079" marT="0" marB="0">
                    <a:solidFill>
                      <a:srgbClr val="FFFFFF"/>
                    </a:solidFill>
                  </a:tcPr>
                </a:tc>
                <a:tc>
                  <a:txBody>
                    <a:bodyPr/>
                    <a:lstStyle/>
                    <a:p>
                      <a:pPr marL="0" marR="0">
                        <a:spcBef>
                          <a:spcPts val="0"/>
                        </a:spcBef>
                        <a:spcAft>
                          <a:spcPts val="0"/>
                        </a:spcAft>
                      </a:pPr>
                      <a:r>
                        <a:rPr lang="en-US" sz="1100" kern="100" dirty="0">
                          <a:effectLst/>
                          <a:latin typeface="Times New Roman" pitchFamily="18" charset="0"/>
                          <a:cs typeface="Times New Roman" pitchFamily="18" charset="0"/>
                        </a:rPr>
                        <a:t>Good sources of data on worldwide economics and finance.</a:t>
                      </a:r>
                    </a:p>
                    <a:p>
                      <a:pPr marL="0" marR="0">
                        <a:spcBef>
                          <a:spcPts val="0"/>
                        </a:spcBef>
                        <a:spcAft>
                          <a:spcPts val="0"/>
                        </a:spcAft>
                      </a:pPr>
                      <a:r>
                        <a:rPr lang="en-US" sz="1100" kern="100" dirty="0">
                          <a:effectLst/>
                          <a:latin typeface="Times New Roman" pitchFamily="18" charset="0"/>
                          <a:cs typeface="Times New Roman" pitchFamily="18" charset="0"/>
                        </a:rPr>
                        <a:t> </a:t>
                      </a:r>
                      <a:endParaRPr lang="en-US" sz="1100" kern="100" dirty="0">
                        <a:effectLst/>
                        <a:latin typeface="Times New Roman" pitchFamily="18" charset="0"/>
                        <a:ea typeface="PMingLiU"/>
                        <a:cs typeface="Times New Roman" pitchFamily="18" charset="0"/>
                      </a:endParaRPr>
                    </a:p>
                  </a:txBody>
                  <a:tcPr marL="10079" marR="10079" marT="0" marB="0">
                    <a:solidFill>
                      <a:srgbClr val="FFFFFF"/>
                    </a:solidFill>
                  </a:tcPr>
                </a:tc>
              </a:tr>
              <a:tr h="365760">
                <a:tc gridSpan="2">
                  <a:txBody>
                    <a:bodyPr/>
                    <a:lstStyle/>
                    <a:p>
                      <a:pPr marL="0" marR="0">
                        <a:spcBef>
                          <a:spcPts val="0"/>
                        </a:spcBef>
                        <a:spcAft>
                          <a:spcPts val="0"/>
                        </a:spcAft>
                      </a:pPr>
                      <a:r>
                        <a:rPr lang="en-US" sz="1100" b="1" kern="100" dirty="0">
                          <a:effectLst/>
                          <a:latin typeface="Times New Roman" pitchFamily="18" charset="0"/>
                          <a:cs typeface="Times New Roman" pitchFamily="18" charset="0"/>
                        </a:rPr>
                        <a:t>GENERAL FINANCIAL </a:t>
                      </a:r>
                      <a:r>
                        <a:rPr lang="en-US" sz="1100" b="1" kern="100" dirty="0" smtClean="0">
                          <a:effectLst/>
                          <a:latin typeface="Times New Roman" pitchFamily="18" charset="0"/>
                          <a:cs typeface="Times New Roman" pitchFamily="18" charset="0"/>
                        </a:rPr>
                        <a:t>PRESS</a:t>
                      </a:r>
                      <a:r>
                        <a:rPr lang="en-US" sz="1100" kern="100" dirty="0">
                          <a:effectLst/>
                          <a:latin typeface="Times New Roman" pitchFamily="18" charset="0"/>
                          <a:cs typeface="Times New Roman" pitchFamily="18" charset="0"/>
                        </a:rPr>
                        <a:t> </a:t>
                      </a:r>
                    </a:p>
                  </a:txBody>
                  <a:tcPr marL="10079" marR="10079" marT="0" marB="0">
                    <a:solidFill>
                      <a:srgbClr val="FFFFFF"/>
                    </a:solidFill>
                  </a:tcPr>
                </a:tc>
                <a:tc hMerge="1">
                  <a:txBody>
                    <a:bodyPr/>
                    <a:lstStyle/>
                    <a:p>
                      <a:pPr marL="0" marR="0">
                        <a:spcBef>
                          <a:spcPts val="0"/>
                        </a:spcBef>
                        <a:spcAft>
                          <a:spcPts val="0"/>
                        </a:spcAft>
                      </a:pPr>
                      <a:endParaRPr lang="en-US" sz="1050" kern="100" dirty="0">
                        <a:effectLst/>
                      </a:endParaRPr>
                    </a:p>
                  </a:txBody>
                  <a:tcPr marL="10079" marR="10079" marT="0" marB="0">
                    <a:solidFill>
                      <a:srgbClr val="FFFFFF"/>
                    </a:solidFill>
                  </a:tcPr>
                </a:tc>
              </a:tr>
              <a:tr h="365760">
                <a:tc>
                  <a:txBody>
                    <a:bodyPr/>
                    <a:lstStyle/>
                    <a:p>
                      <a:pPr marL="0" marR="0">
                        <a:spcBef>
                          <a:spcPts val="0"/>
                        </a:spcBef>
                        <a:spcAft>
                          <a:spcPts val="0"/>
                        </a:spcAft>
                      </a:pPr>
                      <a:r>
                        <a:rPr lang="en-US" sz="1100" kern="100">
                          <a:effectLst/>
                          <a:latin typeface="Times New Roman" pitchFamily="18" charset="0"/>
                          <a:cs typeface="Times New Roman" pitchFamily="18" charset="0"/>
                        </a:rPr>
                        <a:t>The Wall Street Journal</a:t>
                      </a:r>
                      <a:endParaRPr lang="en-US" sz="1100" b="1" i="1" kern="100">
                        <a:effectLst/>
                        <a:latin typeface="Times New Roman" pitchFamily="18" charset="0"/>
                        <a:cs typeface="Times New Roman" pitchFamily="18" charset="0"/>
                      </a:endParaRPr>
                    </a:p>
                  </a:txBody>
                  <a:tcPr marL="10079" marR="10079" marT="0" marB="0">
                    <a:solidFill>
                      <a:srgbClr val="FFFFFF"/>
                    </a:solidFill>
                  </a:tcPr>
                </a:tc>
                <a:tc>
                  <a:txBody>
                    <a:bodyPr/>
                    <a:lstStyle/>
                    <a:p>
                      <a:pPr marL="0" marR="0">
                        <a:spcBef>
                          <a:spcPts val="0"/>
                        </a:spcBef>
                        <a:spcAft>
                          <a:spcPts val="0"/>
                        </a:spcAft>
                      </a:pPr>
                      <a:r>
                        <a:rPr lang="en-US" sz="1100" kern="100" dirty="0">
                          <a:effectLst/>
                          <a:latin typeface="Times New Roman" pitchFamily="18" charset="0"/>
                          <a:cs typeface="Times New Roman" pitchFamily="18" charset="0"/>
                        </a:rPr>
                        <a:t>A daily newspaper covering the economy and the financial markets. It offers extensive price data for securities.</a:t>
                      </a:r>
                      <a:endParaRPr lang="en-US" sz="1100" kern="100" dirty="0">
                        <a:effectLst/>
                        <a:latin typeface="Times New Roman" pitchFamily="18" charset="0"/>
                        <a:ea typeface="PMingLiU"/>
                        <a:cs typeface="Times New Roman" pitchFamily="18" charset="0"/>
                      </a:endParaRPr>
                    </a:p>
                  </a:txBody>
                  <a:tcPr marL="10079" marR="10079" marT="0" marB="0">
                    <a:solidFill>
                      <a:srgbClr val="FFFFFF"/>
                    </a:solidFill>
                  </a:tcPr>
                </a:tc>
              </a:tr>
              <a:tr h="365760">
                <a:tc>
                  <a:txBody>
                    <a:bodyPr/>
                    <a:lstStyle/>
                    <a:p>
                      <a:pPr marL="0" marR="0">
                        <a:spcBef>
                          <a:spcPts val="0"/>
                        </a:spcBef>
                        <a:spcAft>
                          <a:spcPts val="0"/>
                        </a:spcAft>
                      </a:pPr>
                      <a:r>
                        <a:rPr lang="en-US" sz="1100" kern="100">
                          <a:effectLst/>
                          <a:latin typeface="Times New Roman" pitchFamily="18" charset="0"/>
                          <a:cs typeface="Times New Roman" pitchFamily="18" charset="0"/>
                        </a:rPr>
                        <a:t>Business Week</a:t>
                      </a:r>
                      <a:endParaRPr lang="en-US" sz="1100" kern="100">
                        <a:effectLst/>
                        <a:latin typeface="Times New Roman" pitchFamily="18" charset="0"/>
                        <a:ea typeface="PMingLiU"/>
                        <a:cs typeface="Times New Roman" pitchFamily="18" charset="0"/>
                      </a:endParaRPr>
                    </a:p>
                  </a:txBody>
                  <a:tcPr marL="10079" marR="10079" marT="0" marB="0">
                    <a:solidFill>
                      <a:srgbClr val="FFFFFF"/>
                    </a:solidFill>
                  </a:tcPr>
                </a:tc>
                <a:tc>
                  <a:txBody>
                    <a:bodyPr/>
                    <a:lstStyle/>
                    <a:p>
                      <a:pPr marL="0" marR="0">
                        <a:spcBef>
                          <a:spcPts val="0"/>
                        </a:spcBef>
                        <a:spcAft>
                          <a:spcPts val="0"/>
                        </a:spcAft>
                      </a:pPr>
                      <a:r>
                        <a:rPr lang="en-US" sz="1100" kern="100" dirty="0">
                          <a:effectLst/>
                          <a:latin typeface="Times New Roman" pitchFamily="18" charset="0"/>
                          <a:cs typeface="Times New Roman" pitchFamily="18" charset="0"/>
                        </a:rPr>
                        <a:t>A weekly focusing on topics about business and the economy.</a:t>
                      </a:r>
                      <a:endParaRPr lang="en-US" sz="1100" kern="100" dirty="0">
                        <a:effectLst/>
                        <a:latin typeface="Times New Roman" pitchFamily="18" charset="0"/>
                        <a:ea typeface="PMingLiU"/>
                        <a:cs typeface="Times New Roman" pitchFamily="18" charset="0"/>
                      </a:endParaRPr>
                    </a:p>
                  </a:txBody>
                  <a:tcPr marL="10079" marR="10079" marT="0" marB="0">
                    <a:solidFill>
                      <a:srgbClr val="FFFFFF"/>
                    </a:solidFill>
                  </a:tcPr>
                </a:tc>
              </a:tr>
              <a:tr h="365760">
                <a:tc>
                  <a:txBody>
                    <a:bodyPr/>
                    <a:lstStyle/>
                    <a:p>
                      <a:pPr marL="0" marR="0">
                        <a:spcBef>
                          <a:spcPts val="0"/>
                        </a:spcBef>
                        <a:spcAft>
                          <a:spcPts val="0"/>
                        </a:spcAft>
                      </a:pPr>
                      <a:r>
                        <a:rPr lang="en-US" sz="1100" kern="100">
                          <a:effectLst/>
                          <a:latin typeface="Times New Roman" pitchFamily="18" charset="0"/>
                          <a:cs typeface="Times New Roman" pitchFamily="18" charset="0"/>
                        </a:rPr>
                        <a:t>Fortune</a:t>
                      </a:r>
                      <a:endParaRPr lang="en-US" sz="1100" kern="100">
                        <a:effectLst/>
                        <a:latin typeface="Times New Roman" pitchFamily="18" charset="0"/>
                        <a:ea typeface="PMingLiU"/>
                        <a:cs typeface="Times New Roman" pitchFamily="18" charset="0"/>
                      </a:endParaRPr>
                    </a:p>
                  </a:txBody>
                  <a:tcPr marL="10079" marR="10079" marT="0" marB="0">
                    <a:solidFill>
                      <a:srgbClr val="FFFFFF"/>
                    </a:solidFill>
                  </a:tcPr>
                </a:tc>
                <a:tc>
                  <a:txBody>
                    <a:bodyPr/>
                    <a:lstStyle/>
                    <a:p>
                      <a:pPr marL="0" marR="0">
                        <a:spcBef>
                          <a:spcPts val="0"/>
                        </a:spcBef>
                        <a:spcAft>
                          <a:spcPts val="0"/>
                        </a:spcAft>
                      </a:pPr>
                      <a:r>
                        <a:rPr lang="en-US" sz="1100" kern="100" dirty="0">
                          <a:effectLst/>
                          <a:latin typeface="Times New Roman" pitchFamily="18" charset="0"/>
                          <a:cs typeface="Times New Roman" pitchFamily="18" charset="0"/>
                        </a:rPr>
                        <a:t>A biweekly featuring articles about business and the economy.</a:t>
                      </a:r>
                      <a:endParaRPr lang="en-US" sz="1100" kern="100" dirty="0">
                        <a:effectLst/>
                        <a:latin typeface="Times New Roman" pitchFamily="18" charset="0"/>
                        <a:ea typeface="PMingLiU"/>
                        <a:cs typeface="Times New Roman" pitchFamily="18" charset="0"/>
                      </a:endParaRPr>
                    </a:p>
                  </a:txBody>
                  <a:tcPr marL="10079" marR="10079" marT="0" marB="0">
                    <a:solidFill>
                      <a:srgbClr val="FFFFFF"/>
                    </a:solidFill>
                  </a:tcPr>
                </a:tc>
              </a:tr>
              <a:tr h="320041">
                <a:tc>
                  <a:txBody>
                    <a:bodyPr/>
                    <a:lstStyle/>
                    <a:p>
                      <a:pPr marL="0" marR="0">
                        <a:spcBef>
                          <a:spcPts val="0"/>
                        </a:spcBef>
                        <a:spcAft>
                          <a:spcPts val="0"/>
                        </a:spcAft>
                      </a:pPr>
                      <a:r>
                        <a:rPr lang="en-US" sz="1100" kern="100" dirty="0">
                          <a:effectLst/>
                          <a:latin typeface="Times New Roman" pitchFamily="18" charset="0"/>
                          <a:cs typeface="Times New Roman" pitchFamily="18" charset="0"/>
                        </a:rPr>
                        <a:t>Economist</a:t>
                      </a:r>
                      <a:endParaRPr lang="en-US" sz="1100" kern="100" dirty="0">
                        <a:effectLst/>
                        <a:latin typeface="Times New Roman" pitchFamily="18" charset="0"/>
                        <a:ea typeface="PMingLiU"/>
                        <a:cs typeface="Times New Roman" pitchFamily="18" charset="0"/>
                      </a:endParaRPr>
                    </a:p>
                  </a:txBody>
                  <a:tcPr marL="10079" marR="10079" marT="0" marB="0">
                    <a:solidFill>
                      <a:srgbClr val="FFFFFF"/>
                    </a:solidFill>
                  </a:tcPr>
                </a:tc>
                <a:tc>
                  <a:txBody>
                    <a:bodyPr/>
                    <a:lstStyle/>
                    <a:p>
                      <a:pPr marL="0" marR="0">
                        <a:spcBef>
                          <a:spcPts val="0"/>
                        </a:spcBef>
                        <a:spcAft>
                          <a:spcPts val="300"/>
                        </a:spcAft>
                      </a:pPr>
                      <a:r>
                        <a:rPr lang="en-US" sz="1100" kern="100" dirty="0">
                          <a:effectLst/>
                          <a:latin typeface="Times New Roman" pitchFamily="18" charset="0"/>
                          <a:cs typeface="Times New Roman" pitchFamily="18" charset="0"/>
                        </a:rPr>
                        <a:t>A weekly filled with articles and reports relating to the world economy.</a:t>
                      </a:r>
                      <a:endParaRPr lang="en-US" sz="1100" kern="100" dirty="0">
                        <a:effectLst/>
                        <a:latin typeface="Times New Roman" pitchFamily="18" charset="0"/>
                        <a:ea typeface="PMingLiU"/>
                        <a:cs typeface="Times New Roman" pitchFamily="18" charset="0"/>
                      </a:endParaRPr>
                    </a:p>
                  </a:txBody>
                  <a:tcPr marL="10079" marR="10079" marT="0" marB="0">
                    <a:solidFill>
                      <a:srgbClr val="FFFFFF"/>
                    </a:solidFill>
                  </a:tcPr>
                </a:tc>
              </a:tr>
            </a:tbl>
          </a:graphicData>
        </a:graphic>
      </p:graphicFrame>
      <p:sp>
        <p:nvSpPr>
          <p:cNvPr id="6" name="TextBox 5"/>
          <p:cNvSpPr txBox="1"/>
          <p:nvPr/>
        </p:nvSpPr>
        <p:spPr>
          <a:xfrm>
            <a:off x="7010400" y="1409700"/>
            <a:ext cx="1905000" cy="800100"/>
          </a:xfrm>
          <a:prstGeom prst="rect">
            <a:avLst/>
          </a:prstGeom>
        </p:spPr>
        <p:txBody>
          <a:bodyPr vert="horz" wrap="square" lIns="91440" tIns="45720" rIns="91440" bIns="45720" rtlCol="0" anchor="ctr">
            <a:normAutofit/>
          </a:bodyPr>
          <a:lstStyle/>
          <a:p>
            <a:pPr marL="0" marR="0" indent="0" defTabSz="914400" rtl="0" eaLnBrk="1" fontAlgn="auto" latinLnBrk="0" hangingPunct="1">
              <a:lnSpc>
                <a:spcPct val="100000"/>
              </a:lnSpc>
              <a:spcBef>
                <a:spcPct val="0"/>
              </a:spcBef>
              <a:spcAft>
                <a:spcPts val="0"/>
              </a:spcAft>
              <a:buClrTx/>
              <a:buSzTx/>
              <a:buFontTx/>
              <a:buNone/>
              <a:tabLst/>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Table 1-4 lists sources of information on the economy</a:t>
            </a:r>
          </a:p>
        </p:txBody>
      </p:sp>
    </p:spTree>
    <p:extLst>
      <p:ext uri="{BB962C8B-B14F-4D97-AF65-F5344CB8AC3E}">
        <p14:creationId xmlns:p14="http://schemas.microsoft.com/office/powerpoint/2010/main" val="3601173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61D884-7B35-49FB-9233-7A8213574B9D}" type="slidenum">
              <a:rPr lang="en-US" smtClean="0">
                <a:solidFill>
                  <a:schemeClr val="accent6">
                    <a:lumMod val="20000"/>
                    <a:lumOff val="80000"/>
                  </a:schemeClr>
                </a:solidFill>
              </a:rPr>
              <a:t>16</a:t>
            </a:fld>
            <a:endParaRPr lang="en-US" dirty="0">
              <a:solidFill>
                <a:schemeClr val="accent6">
                  <a:lumMod val="20000"/>
                  <a:lumOff val="80000"/>
                </a:schemeClr>
              </a:solidFill>
            </a:endParaRPr>
          </a:p>
        </p:txBody>
      </p:sp>
      <p:graphicFrame>
        <p:nvGraphicFramePr>
          <p:cNvPr id="6" name="Content Placeholder 5"/>
          <p:cNvGraphicFramePr>
            <a:graphicFrameLocks/>
          </p:cNvGraphicFramePr>
          <p:nvPr>
            <p:extLst>
              <p:ext uri="{D42A27DB-BD31-4B8C-83A1-F6EECF244321}">
                <p14:modId xmlns:p14="http://schemas.microsoft.com/office/powerpoint/2010/main" val="2282239726"/>
              </p:ext>
            </p:extLst>
          </p:nvPr>
        </p:nvGraphicFramePr>
        <p:xfrm>
          <a:off x="152400" y="609600"/>
          <a:ext cx="6781800" cy="5562600"/>
        </p:xfrm>
        <a:graphic>
          <a:graphicData uri="http://schemas.openxmlformats.org/drawingml/2006/table">
            <a:tbl>
              <a:tblPr firstRow="1">
                <a:tableStyleId>{E8B1032C-EA38-4F05-BA0D-38AFFFC7BED3}</a:tableStyleId>
              </a:tblPr>
              <a:tblGrid>
                <a:gridCol w="2292439"/>
                <a:gridCol w="4489361"/>
              </a:tblGrid>
              <a:tr h="365760">
                <a:tc gridSpan="2">
                  <a:txBody>
                    <a:bodyPr/>
                    <a:lstStyle/>
                    <a:p>
                      <a:pPr marL="0" marR="0" algn="just">
                        <a:lnSpc>
                          <a:spcPct val="150000"/>
                        </a:lnSpc>
                        <a:spcBef>
                          <a:spcPts val="0"/>
                        </a:spcBef>
                        <a:spcAft>
                          <a:spcPts val="0"/>
                        </a:spcAft>
                      </a:pPr>
                      <a:r>
                        <a:rPr lang="en-US" sz="1800" kern="100" dirty="0">
                          <a:effectLst/>
                          <a:latin typeface="Times New Roman" pitchFamily="18" charset="0"/>
                          <a:cs typeface="Times New Roman" pitchFamily="18" charset="0"/>
                        </a:rPr>
                        <a:t>Table 1-5  Sources of Information about the Financial Markets</a:t>
                      </a:r>
                      <a:endParaRPr lang="en-US" sz="1800" kern="100" dirty="0">
                        <a:effectLst/>
                        <a:latin typeface="Times New Roman" pitchFamily="18" charset="0"/>
                        <a:ea typeface="PMingLiU"/>
                        <a:cs typeface="Times New Roman" pitchFamily="18" charset="0"/>
                      </a:endParaRPr>
                    </a:p>
                  </a:txBody>
                  <a:tcPr marL="9916" marR="9916" marT="0" marB="0">
                    <a:solidFill>
                      <a:srgbClr val="FFFFFF"/>
                    </a:solidFill>
                  </a:tcPr>
                </a:tc>
                <a:tc hMerge="1">
                  <a:txBody>
                    <a:bodyPr/>
                    <a:lstStyle/>
                    <a:p>
                      <a:endParaRPr lang="en-US"/>
                    </a:p>
                  </a:txBody>
                  <a:tcPr/>
                </a:tc>
              </a:tr>
              <a:tr h="274320">
                <a:tc gridSpan="2">
                  <a:txBody>
                    <a:bodyPr/>
                    <a:lstStyle/>
                    <a:p>
                      <a:pPr marL="0" marR="0">
                        <a:spcBef>
                          <a:spcPts val="300"/>
                        </a:spcBef>
                        <a:spcAft>
                          <a:spcPts val="300"/>
                        </a:spcAft>
                      </a:pPr>
                      <a:r>
                        <a:rPr lang="en-US" sz="1100" b="1" kern="100" dirty="0">
                          <a:effectLst/>
                          <a:latin typeface="Times New Roman" pitchFamily="18" charset="0"/>
                          <a:cs typeface="Times New Roman" pitchFamily="18" charset="0"/>
                        </a:rPr>
                        <a:t>GENERAL FINANCIAL </a:t>
                      </a:r>
                      <a:r>
                        <a:rPr lang="en-US" sz="1100" b="1" kern="100" dirty="0" smtClean="0">
                          <a:effectLst/>
                          <a:latin typeface="Times New Roman" pitchFamily="18" charset="0"/>
                          <a:cs typeface="Times New Roman" pitchFamily="18" charset="0"/>
                        </a:rPr>
                        <a:t>PRESS</a:t>
                      </a:r>
                      <a:endParaRPr lang="en-US" sz="1100" b="1" kern="100" dirty="0">
                        <a:effectLst/>
                        <a:latin typeface="Times New Roman" pitchFamily="18" charset="0"/>
                        <a:cs typeface="Times New Roman" pitchFamily="18" charset="0"/>
                      </a:endParaRPr>
                    </a:p>
                  </a:txBody>
                  <a:tcPr marL="9916" marR="9916" marT="0" marB="0" anchor="ctr">
                    <a:solidFill>
                      <a:srgbClr val="FFFFFF"/>
                    </a:solidFill>
                  </a:tcPr>
                </a:tc>
                <a:tc hMerge="1">
                  <a:txBody>
                    <a:bodyPr/>
                    <a:lstStyle/>
                    <a:p>
                      <a:pPr marL="0" marR="0">
                        <a:spcBef>
                          <a:spcPts val="0"/>
                        </a:spcBef>
                        <a:spcAft>
                          <a:spcPts val="0"/>
                        </a:spcAft>
                      </a:pPr>
                      <a:endParaRPr lang="en-US" sz="1100" kern="100" dirty="0">
                        <a:effectLst/>
                        <a:latin typeface="Times New Roman"/>
                        <a:ea typeface="PMingLiU"/>
                      </a:endParaRPr>
                    </a:p>
                  </a:txBody>
                  <a:tcPr marL="9916" marR="9916" marT="0" marB="0">
                    <a:solidFill>
                      <a:srgbClr val="FFFFFF"/>
                    </a:solidFill>
                  </a:tcPr>
                </a:tc>
              </a:tr>
              <a:tr h="274320">
                <a:tc>
                  <a:txBody>
                    <a:bodyPr/>
                    <a:lstStyle/>
                    <a:p>
                      <a:pPr marL="0" marR="0">
                        <a:spcBef>
                          <a:spcPts val="0"/>
                        </a:spcBef>
                        <a:spcAft>
                          <a:spcPts val="0"/>
                        </a:spcAft>
                      </a:pPr>
                      <a:r>
                        <a:rPr lang="en-US" sz="1100" kern="100" dirty="0">
                          <a:effectLst/>
                          <a:latin typeface="Times New Roman" pitchFamily="18" charset="0"/>
                          <a:cs typeface="Times New Roman" pitchFamily="18" charset="0"/>
                        </a:rPr>
                        <a:t>The New York Times</a:t>
                      </a:r>
                      <a:endParaRPr lang="en-US" sz="1100" b="1" i="1" kern="100" dirty="0">
                        <a:effectLst/>
                        <a:latin typeface="Times New Roman" pitchFamily="18" charset="0"/>
                        <a:cs typeface="Times New Roman" pitchFamily="18" charset="0"/>
                      </a:endParaRPr>
                    </a:p>
                  </a:txBody>
                  <a:tcPr marL="9916" marR="9916" marT="0" marB="0">
                    <a:solidFill>
                      <a:srgbClr val="FFFFFF"/>
                    </a:solidFill>
                  </a:tcPr>
                </a:tc>
                <a:tc>
                  <a:txBody>
                    <a:bodyPr/>
                    <a:lstStyle/>
                    <a:p>
                      <a:pPr marL="0" marR="0">
                        <a:spcBef>
                          <a:spcPts val="0"/>
                        </a:spcBef>
                        <a:spcAft>
                          <a:spcPts val="0"/>
                        </a:spcAft>
                      </a:pPr>
                      <a:r>
                        <a:rPr lang="en-US" sz="1100" kern="100" dirty="0">
                          <a:effectLst/>
                          <a:latin typeface="Times New Roman" pitchFamily="18" charset="0"/>
                          <a:cs typeface="Times New Roman" pitchFamily="18" charset="0"/>
                        </a:rPr>
                        <a:t>Either local or national editions are available daily throughout the country, featuring articles and price information on the major financial markets.</a:t>
                      </a:r>
                      <a:endParaRPr lang="en-US" sz="1100" kern="100" dirty="0">
                        <a:effectLst/>
                        <a:latin typeface="Times New Roman" pitchFamily="18" charset="0"/>
                        <a:ea typeface="PMingLiU"/>
                        <a:cs typeface="Times New Roman" pitchFamily="18" charset="0"/>
                      </a:endParaRPr>
                    </a:p>
                  </a:txBody>
                  <a:tcPr marL="9916" marR="9916" marT="0" marB="0">
                    <a:solidFill>
                      <a:srgbClr val="FFFFFF"/>
                    </a:solidFill>
                  </a:tcPr>
                </a:tc>
              </a:tr>
              <a:tr h="274320">
                <a:tc>
                  <a:txBody>
                    <a:bodyPr/>
                    <a:lstStyle/>
                    <a:p>
                      <a:pPr marL="0" marR="0">
                        <a:spcBef>
                          <a:spcPts val="0"/>
                        </a:spcBef>
                        <a:spcAft>
                          <a:spcPts val="0"/>
                        </a:spcAft>
                      </a:pPr>
                      <a:r>
                        <a:rPr lang="en-US" sz="1100" kern="100" dirty="0">
                          <a:effectLst/>
                          <a:latin typeface="Times New Roman" pitchFamily="18" charset="0"/>
                          <a:cs typeface="Times New Roman" pitchFamily="18" charset="0"/>
                        </a:rPr>
                        <a:t>Commercial and Financial Chronicle </a:t>
                      </a:r>
                      <a:endParaRPr lang="en-US" sz="1100" b="1" i="1" kern="100" dirty="0">
                        <a:effectLst/>
                        <a:latin typeface="Times New Roman" pitchFamily="18" charset="0"/>
                        <a:cs typeface="Times New Roman" pitchFamily="18" charset="0"/>
                      </a:endParaRPr>
                    </a:p>
                  </a:txBody>
                  <a:tcPr marL="9916" marR="9916" marT="0" marB="0">
                    <a:solidFill>
                      <a:srgbClr val="FFFFFF"/>
                    </a:solidFill>
                  </a:tcPr>
                </a:tc>
                <a:tc>
                  <a:txBody>
                    <a:bodyPr/>
                    <a:lstStyle/>
                    <a:p>
                      <a:pPr marL="0" marR="0">
                        <a:spcBef>
                          <a:spcPts val="0"/>
                        </a:spcBef>
                        <a:spcAft>
                          <a:spcPts val="0"/>
                        </a:spcAft>
                      </a:pPr>
                      <a:r>
                        <a:rPr lang="en-US" sz="1100" kern="100" dirty="0">
                          <a:effectLst/>
                          <a:latin typeface="Times New Roman" pitchFamily="18" charset="0"/>
                          <a:cs typeface="Times New Roman" pitchFamily="18" charset="0"/>
                        </a:rPr>
                        <a:t>A weekly offering price information on equity securities.</a:t>
                      </a:r>
                      <a:endParaRPr lang="en-US" sz="1100" kern="100" dirty="0">
                        <a:effectLst/>
                        <a:latin typeface="Times New Roman" pitchFamily="18" charset="0"/>
                        <a:ea typeface="PMingLiU"/>
                        <a:cs typeface="Times New Roman" pitchFamily="18" charset="0"/>
                      </a:endParaRPr>
                    </a:p>
                  </a:txBody>
                  <a:tcPr marL="9916" marR="9916" marT="0" marB="0">
                    <a:solidFill>
                      <a:srgbClr val="FFFFFF"/>
                    </a:solidFill>
                  </a:tcPr>
                </a:tc>
              </a:tr>
              <a:tr h="274320">
                <a:tc>
                  <a:txBody>
                    <a:bodyPr/>
                    <a:lstStyle/>
                    <a:p>
                      <a:pPr marL="0" marR="0">
                        <a:spcBef>
                          <a:spcPts val="0"/>
                        </a:spcBef>
                        <a:spcAft>
                          <a:spcPts val="0"/>
                        </a:spcAft>
                      </a:pPr>
                      <a:r>
                        <a:rPr lang="en-US" sz="1100" kern="100" dirty="0">
                          <a:effectLst/>
                          <a:latin typeface="Times New Roman" pitchFamily="18" charset="0"/>
                          <a:cs typeface="Times New Roman" pitchFamily="18" charset="0"/>
                        </a:rPr>
                        <a:t>Barron’s</a:t>
                      </a:r>
                      <a:endParaRPr lang="en-US" sz="1100" kern="100" dirty="0">
                        <a:effectLst/>
                        <a:latin typeface="Times New Roman" pitchFamily="18" charset="0"/>
                        <a:ea typeface="PMingLiU"/>
                        <a:cs typeface="Times New Roman" pitchFamily="18" charset="0"/>
                      </a:endParaRPr>
                    </a:p>
                  </a:txBody>
                  <a:tcPr marL="9916" marR="9916" marT="0" marB="0">
                    <a:solidFill>
                      <a:srgbClr val="FFFFFF"/>
                    </a:solidFill>
                  </a:tcPr>
                </a:tc>
                <a:tc>
                  <a:txBody>
                    <a:bodyPr/>
                    <a:lstStyle/>
                    <a:p>
                      <a:pPr marL="0" marR="0">
                        <a:spcBef>
                          <a:spcPts val="0"/>
                        </a:spcBef>
                        <a:spcAft>
                          <a:spcPts val="0"/>
                        </a:spcAft>
                      </a:pPr>
                      <a:r>
                        <a:rPr lang="en-US" sz="1100" kern="100" dirty="0">
                          <a:effectLst/>
                          <a:latin typeface="Times New Roman" pitchFamily="18" charset="0"/>
                          <a:cs typeface="Times New Roman" pitchFamily="18" charset="0"/>
                        </a:rPr>
                        <a:t>A weekly magazine featuring articles and price information on most financial markets, domestic as well as international.</a:t>
                      </a:r>
                      <a:endParaRPr lang="en-US" sz="1100" kern="100" dirty="0">
                        <a:effectLst/>
                        <a:latin typeface="Times New Roman" pitchFamily="18" charset="0"/>
                        <a:ea typeface="PMingLiU"/>
                        <a:cs typeface="Times New Roman" pitchFamily="18" charset="0"/>
                      </a:endParaRPr>
                    </a:p>
                  </a:txBody>
                  <a:tcPr marL="9916" marR="9916" marT="0" marB="0">
                    <a:solidFill>
                      <a:srgbClr val="FFFFFF"/>
                    </a:solidFill>
                  </a:tcPr>
                </a:tc>
              </a:tr>
              <a:tr h="274320">
                <a:tc>
                  <a:txBody>
                    <a:bodyPr/>
                    <a:lstStyle/>
                    <a:p>
                      <a:pPr marL="0" marR="0">
                        <a:spcBef>
                          <a:spcPts val="0"/>
                        </a:spcBef>
                        <a:spcAft>
                          <a:spcPts val="0"/>
                        </a:spcAft>
                      </a:pPr>
                      <a:r>
                        <a:rPr lang="en-US" sz="1100" kern="100" dirty="0">
                          <a:effectLst/>
                          <a:latin typeface="Times New Roman" pitchFamily="18" charset="0"/>
                          <a:cs typeface="Times New Roman" pitchFamily="18" charset="0"/>
                        </a:rPr>
                        <a:t>Finance</a:t>
                      </a:r>
                      <a:endParaRPr lang="en-US" sz="1100" kern="100" dirty="0">
                        <a:effectLst/>
                        <a:latin typeface="Times New Roman" pitchFamily="18" charset="0"/>
                        <a:ea typeface="PMingLiU"/>
                        <a:cs typeface="Times New Roman" pitchFamily="18" charset="0"/>
                      </a:endParaRPr>
                    </a:p>
                  </a:txBody>
                  <a:tcPr marL="9916" marR="9916" marT="0" marB="0">
                    <a:solidFill>
                      <a:srgbClr val="FFFFFF"/>
                    </a:solidFill>
                  </a:tcPr>
                </a:tc>
                <a:tc>
                  <a:txBody>
                    <a:bodyPr/>
                    <a:lstStyle/>
                    <a:p>
                      <a:pPr marL="0" marR="0">
                        <a:spcBef>
                          <a:spcPts val="0"/>
                        </a:spcBef>
                        <a:spcAft>
                          <a:spcPts val="0"/>
                        </a:spcAft>
                      </a:pPr>
                      <a:r>
                        <a:rPr lang="en-US" sz="1100" kern="100" dirty="0">
                          <a:effectLst/>
                          <a:latin typeface="Times New Roman" pitchFamily="18" charset="0"/>
                          <a:cs typeface="Times New Roman" pitchFamily="18" charset="0"/>
                        </a:rPr>
                        <a:t>A monthly magazine providing articles about financial markets.</a:t>
                      </a:r>
                      <a:endParaRPr lang="en-US" sz="1100" kern="100" dirty="0">
                        <a:effectLst/>
                        <a:latin typeface="Times New Roman" pitchFamily="18" charset="0"/>
                        <a:ea typeface="PMingLiU"/>
                        <a:cs typeface="Times New Roman" pitchFamily="18" charset="0"/>
                      </a:endParaRPr>
                    </a:p>
                  </a:txBody>
                  <a:tcPr marL="9916" marR="9916" marT="0" marB="0">
                    <a:solidFill>
                      <a:srgbClr val="FFFFFF"/>
                    </a:solidFill>
                  </a:tcPr>
                </a:tc>
              </a:tr>
              <a:tr h="274320">
                <a:tc>
                  <a:txBody>
                    <a:bodyPr/>
                    <a:lstStyle/>
                    <a:p>
                      <a:pPr marL="0" marR="0">
                        <a:spcBef>
                          <a:spcPts val="0"/>
                        </a:spcBef>
                        <a:spcAft>
                          <a:spcPts val="0"/>
                        </a:spcAft>
                      </a:pPr>
                      <a:r>
                        <a:rPr lang="en-US" sz="1100" kern="100" dirty="0" err="1">
                          <a:effectLst/>
                          <a:latin typeface="Times New Roman" pitchFamily="18" charset="0"/>
                          <a:cs typeface="Times New Roman" pitchFamily="18" charset="0"/>
                        </a:rPr>
                        <a:t>Euromoney</a:t>
                      </a:r>
                      <a:endParaRPr lang="en-US" sz="1100" kern="100" dirty="0">
                        <a:effectLst/>
                        <a:latin typeface="Times New Roman" pitchFamily="18" charset="0"/>
                        <a:ea typeface="PMingLiU"/>
                        <a:cs typeface="Times New Roman" pitchFamily="18" charset="0"/>
                      </a:endParaRPr>
                    </a:p>
                  </a:txBody>
                  <a:tcPr marL="9916" marR="9916" marT="0" marB="0">
                    <a:solidFill>
                      <a:srgbClr val="FFFFFF"/>
                    </a:solidFill>
                  </a:tcPr>
                </a:tc>
                <a:tc>
                  <a:txBody>
                    <a:bodyPr/>
                    <a:lstStyle/>
                    <a:p>
                      <a:pPr marL="0" marR="0">
                        <a:spcBef>
                          <a:spcPts val="0"/>
                        </a:spcBef>
                        <a:spcAft>
                          <a:spcPts val="0"/>
                        </a:spcAft>
                      </a:pPr>
                      <a:r>
                        <a:rPr lang="en-US" sz="1100" kern="100" dirty="0">
                          <a:effectLst/>
                          <a:latin typeface="Times New Roman" pitchFamily="18" charset="0"/>
                          <a:cs typeface="Times New Roman" pitchFamily="18" charset="0"/>
                        </a:rPr>
                        <a:t>A monthly magazine with articles and data on international capital and money markets.</a:t>
                      </a:r>
                      <a:endParaRPr lang="en-US" sz="1100" kern="100" dirty="0">
                        <a:effectLst/>
                        <a:latin typeface="Times New Roman" pitchFamily="18" charset="0"/>
                        <a:ea typeface="PMingLiU"/>
                        <a:cs typeface="Times New Roman" pitchFamily="18" charset="0"/>
                      </a:endParaRPr>
                    </a:p>
                  </a:txBody>
                  <a:tcPr marL="9916" marR="9916" marT="0" marB="0">
                    <a:solidFill>
                      <a:srgbClr val="FFFFFF"/>
                    </a:solidFill>
                  </a:tcPr>
                </a:tc>
              </a:tr>
              <a:tr h="274320">
                <a:tc>
                  <a:txBody>
                    <a:bodyPr/>
                    <a:lstStyle/>
                    <a:p>
                      <a:pPr marL="0" marR="0">
                        <a:spcBef>
                          <a:spcPts val="0"/>
                        </a:spcBef>
                        <a:spcAft>
                          <a:spcPts val="0"/>
                        </a:spcAft>
                      </a:pPr>
                      <a:r>
                        <a:rPr lang="en-US" sz="1100" kern="100">
                          <a:effectLst/>
                          <a:latin typeface="Times New Roman" pitchFamily="18" charset="0"/>
                          <a:cs typeface="Times New Roman" pitchFamily="18" charset="0"/>
                        </a:rPr>
                        <a:t>Institutional Investor </a:t>
                      </a:r>
                      <a:endParaRPr lang="en-US" sz="1100" kern="100">
                        <a:effectLst/>
                        <a:latin typeface="Times New Roman" pitchFamily="18" charset="0"/>
                        <a:ea typeface="PMingLiU"/>
                        <a:cs typeface="Times New Roman" pitchFamily="18" charset="0"/>
                      </a:endParaRPr>
                    </a:p>
                  </a:txBody>
                  <a:tcPr marL="9916" marR="9916" marT="0" marB="0">
                    <a:solidFill>
                      <a:srgbClr val="FFFFFF"/>
                    </a:solidFill>
                  </a:tcPr>
                </a:tc>
                <a:tc>
                  <a:txBody>
                    <a:bodyPr/>
                    <a:lstStyle/>
                    <a:p>
                      <a:pPr marL="0" marR="0">
                        <a:spcBef>
                          <a:spcPts val="0"/>
                        </a:spcBef>
                        <a:spcAft>
                          <a:spcPts val="0"/>
                        </a:spcAft>
                      </a:pPr>
                      <a:r>
                        <a:rPr lang="en-US" sz="1100" kern="100" dirty="0">
                          <a:effectLst/>
                          <a:latin typeface="Times New Roman" pitchFamily="18" charset="0"/>
                          <a:cs typeface="Times New Roman" pitchFamily="18" charset="0"/>
                        </a:rPr>
                        <a:t>A monthly featuring articles aimed at the managers of large institutional portfolios.</a:t>
                      </a:r>
                      <a:endParaRPr lang="en-US" sz="1100" kern="100" dirty="0">
                        <a:effectLst/>
                        <a:latin typeface="Times New Roman" pitchFamily="18" charset="0"/>
                        <a:ea typeface="PMingLiU"/>
                        <a:cs typeface="Times New Roman" pitchFamily="18" charset="0"/>
                      </a:endParaRPr>
                    </a:p>
                  </a:txBody>
                  <a:tcPr marL="9916" marR="9916" marT="0" marB="0">
                    <a:solidFill>
                      <a:srgbClr val="FFFFFF"/>
                    </a:solidFill>
                  </a:tcPr>
                </a:tc>
              </a:tr>
              <a:tr h="274320">
                <a:tc>
                  <a:txBody>
                    <a:bodyPr/>
                    <a:lstStyle/>
                    <a:p>
                      <a:pPr marL="0" marR="0">
                        <a:spcBef>
                          <a:spcPts val="0"/>
                        </a:spcBef>
                        <a:spcAft>
                          <a:spcPts val="0"/>
                        </a:spcAft>
                      </a:pPr>
                      <a:r>
                        <a:rPr lang="en-US" sz="1100" kern="100">
                          <a:effectLst/>
                          <a:latin typeface="Times New Roman" pitchFamily="18" charset="0"/>
                          <a:cs typeface="Times New Roman" pitchFamily="18" charset="0"/>
                        </a:rPr>
                        <a:t>Financial Analysts Journal</a:t>
                      </a:r>
                      <a:endParaRPr lang="en-US" sz="1100" kern="100">
                        <a:effectLst/>
                        <a:latin typeface="Times New Roman" pitchFamily="18" charset="0"/>
                        <a:ea typeface="PMingLiU"/>
                        <a:cs typeface="Times New Roman" pitchFamily="18" charset="0"/>
                      </a:endParaRPr>
                    </a:p>
                  </a:txBody>
                  <a:tcPr marL="9916" marR="9916" marT="0" marB="0">
                    <a:solidFill>
                      <a:srgbClr val="FFFFFF"/>
                    </a:solidFill>
                  </a:tcPr>
                </a:tc>
                <a:tc>
                  <a:txBody>
                    <a:bodyPr/>
                    <a:lstStyle/>
                    <a:p>
                      <a:pPr marL="0" marR="0">
                        <a:spcBef>
                          <a:spcPts val="0"/>
                        </a:spcBef>
                        <a:spcAft>
                          <a:spcPts val="0"/>
                        </a:spcAft>
                      </a:pPr>
                      <a:r>
                        <a:rPr lang="en-US" sz="1100" kern="100" dirty="0">
                          <a:effectLst/>
                          <a:latin typeface="Times New Roman" pitchFamily="18" charset="0"/>
                          <a:cs typeface="Times New Roman" pitchFamily="18" charset="0"/>
                        </a:rPr>
                        <a:t>A bimonthly featuring articles of interest to financial analysts.</a:t>
                      </a:r>
                      <a:endParaRPr lang="en-US" sz="1100" kern="100" dirty="0">
                        <a:effectLst/>
                        <a:latin typeface="Times New Roman" pitchFamily="18" charset="0"/>
                        <a:ea typeface="PMingLiU"/>
                        <a:cs typeface="Times New Roman" pitchFamily="18" charset="0"/>
                      </a:endParaRPr>
                    </a:p>
                  </a:txBody>
                  <a:tcPr marL="9916" marR="9916" marT="0" marB="0">
                    <a:solidFill>
                      <a:srgbClr val="FFFFFF"/>
                    </a:solidFill>
                  </a:tcPr>
                </a:tc>
              </a:tr>
              <a:tr h="274320">
                <a:tc>
                  <a:txBody>
                    <a:bodyPr/>
                    <a:lstStyle/>
                    <a:p>
                      <a:pPr marL="0" marR="0">
                        <a:spcBef>
                          <a:spcPts val="0"/>
                        </a:spcBef>
                        <a:spcAft>
                          <a:spcPts val="0"/>
                        </a:spcAft>
                      </a:pPr>
                      <a:r>
                        <a:rPr lang="en-US" sz="1100" kern="100">
                          <a:effectLst/>
                          <a:latin typeface="Times New Roman" pitchFamily="18" charset="0"/>
                          <a:cs typeface="Times New Roman" pitchFamily="18" charset="0"/>
                        </a:rPr>
                        <a:t>Journal of Portfolio Management</a:t>
                      </a:r>
                      <a:endParaRPr lang="en-US" sz="1100" kern="100">
                        <a:effectLst/>
                        <a:latin typeface="Times New Roman" pitchFamily="18" charset="0"/>
                        <a:ea typeface="PMingLiU"/>
                        <a:cs typeface="Times New Roman" pitchFamily="18" charset="0"/>
                      </a:endParaRPr>
                    </a:p>
                  </a:txBody>
                  <a:tcPr marL="9916" marR="9916" marT="0" marB="0">
                    <a:solidFill>
                      <a:srgbClr val="FFFFFF"/>
                    </a:solidFill>
                  </a:tcPr>
                </a:tc>
                <a:tc>
                  <a:txBody>
                    <a:bodyPr/>
                    <a:lstStyle/>
                    <a:p>
                      <a:pPr marL="0" marR="0">
                        <a:spcBef>
                          <a:spcPts val="0"/>
                        </a:spcBef>
                        <a:spcAft>
                          <a:spcPts val="0"/>
                        </a:spcAft>
                      </a:pPr>
                      <a:r>
                        <a:rPr lang="en-US" sz="1100" kern="100" dirty="0">
                          <a:effectLst/>
                          <a:latin typeface="Times New Roman" pitchFamily="18" charset="0"/>
                          <a:cs typeface="Times New Roman" pitchFamily="18" charset="0"/>
                        </a:rPr>
                        <a:t>A quarterly publishing articles of interest to portfolio managers.</a:t>
                      </a:r>
                      <a:endParaRPr lang="en-US" sz="1100" kern="100" dirty="0">
                        <a:effectLst/>
                        <a:latin typeface="Times New Roman" pitchFamily="18" charset="0"/>
                        <a:ea typeface="PMingLiU"/>
                        <a:cs typeface="Times New Roman" pitchFamily="18" charset="0"/>
                      </a:endParaRPr>
                    </a:p>
                  </a:txBody>
                  <a:tcPr marL="9916" marR="9916" marT="0" marB="0">
                    <a:solidFill>
                      <a:srgbClr val="FFFFFF"/>
                    </a:solidFill>
                  </a:tcPr>
                </a:tc>
              </a:tr>
              <a:tr h="274320">
                <a:tc gridSpan="2">
                  <a:txBody>
                    <a:bodyPr/>
                    <a:lstStyle/>
                    <a:p>
                      <a:pPr marL="0" marR="0">
                        <a:spcBef>
                          <a:spcPts val="300"/>
                        </a:spcBef>
                        <a:spcAft>
                          <a:spcPts val="300"/>
                        </a:spcAft>
                      </a:pPr>
                      <a:r>
                        <a:rPr lang="en-US" sz="1100" b="1" kern="100" dirty="0">
                          <a:effectLst/>
                          <a:latin typeface="Times New Roman" pitchFamily="18" charset="0"/>
                          <a:cs typeface="Times New Roman" pitchFamily="18" charset="0"/>
                        </a:rPr>
                        <a:t>GOVERNMENT </a:t>
                      </a:r>
                      <a:r>
                        <a:rPr lang="en-US" sz="1100" b="1" kern="100" dirty="0" smtClean="0">
                          <a:effectLst/>
                          <a:latin typeface="Times New Roman" pitchFamily="18" charset="0"/>
                          <a:cs typeface="Times New Roman" pitchFamily="18" charset="0"/>
                        </a:rPr>
                        <a:t>SOURCES</a:t>
                      </a:r>
                      <a:endParaRPr lang="en-US" sz="1100" b="1" kern="100" dirty="0">
                        <a:effectLst/>
                        <a:latin typeface="Times New Roman" pitchFamily="18" charset="0"/>
                        <a:ea typeface="PMingLiU"/>
                        <a:cs typeface="Times New Roman" pitchFamily="18" charset="0"/>
                      </a:endParaRPr>
                    </a:p>
                  </a:txBody>
                  <a:tcPr marL="9916" marR="9916" marT="0" marB="0">
                    <a:solidFill>
                      <a:srgbClr val="FFFFFF"/>
                    </a:solidFill>
                  </a:tcPr>
                </a:tc>
                <a:tc hMerge="1">
                  <a:txBody>
                    <a:bodyPr/>
                    <a:lstStyle/>
                    <a:p>
                      <a:pPr marL="0" marR="0">
                        <a:spcBef>
                          <a:spcPts val="0"/>
                        </a:spcBef>
                        <a:spcAft>
                          <a:spcPts val="0"/>
                        </a:spcAft>
                      </a:pPr>
                      <a:endParaRPr lang="en-US" sz="1100" kern="100" dirty="0">
                        <a:effectLst/>
                        <a:latin typeface="Times New Roman"/>
                        <a:ea typeface="PMingLiU"/>
                      </a:endParaRPr>
                    </a:p>
                  </a:txBody>
                  <a:tcPr marL="9916" marR="9916" marT="0" marB="0">
                    <a:solidFill>
                      <a:srgbClr val="FFFFFF"/>
                    </a:solidFill>
                  </a:tcPr>
                </a:tc>
              </a:tr>
              <a:tr h="274320">
                <a:tc>
                  <a:txBody>
                    <a:bodyPr/>
                    <a:lstStyle/>
                    <a:p>
                      <a:pPr marL="0" marR="0">
                        <a:spcBef>
                          <a:spcPts val="0"/>
                        </a:spcBef>
                        <a:spcAft>
                          <a:spcPts val="0"/>
                        </a:spcAft>
                      </a:pPr>
                      <a:r>
                        <a:rPr lang="en-US" sz="1100" kern="100" dirty="0">
                          <a:effectLst/>
                          <a:latin typeface="Times New Roman" pitchFamily="18" charset="0"/>
                          <a:cs typeface="Times New Roman" pitchFamily="18" charset="0"/>
                        </a:rPr>
                        <a:t>Statistical Bulletin</a:t>
                      </a:r>
                      <a:endParaRPr lang="en-US" sz="1100" b="1" i="1" kern="100" dirty="0">
                        <a:effectLst/>
                        <a:latin typeface="Times New Roman" pitchFamily="18" charset="0"/>
                        <a:cs typeface="Times New Roman" pitchFamily="18" charset="0"/>
                      </a:endParaRPr>
                    </a:p>
                  </a:txBody>
                  <a:tcPr marL="9916" marR="9916" marT="0" marB="0">
                    <a:solidFill>
                      <a:srgbClr val="FFFFFF"/>
                    </a:solidFill>
                  </a:tcPr>
                </a:tc>
                <a:tc>
                  <a:txBody>
                    <a:bodyPr/>
                    <a:lstStyle/>
                    <a:p>
                      <a:pPr marL="0" marR="0">
                        <a:spcBef>
                          <a:spcPts val="0"/>
                        </a:spcBef>
                        <a:spcAft>
                          <a:spcPts val="0"/>
                        </a:spcAft>
                      </a:pPr>
                      <a:r>
                        <a:rPr lang="en-US" sz="1100" kern="100" dirty="0">
                          <a:effectLst/>
                          <a:latin typeface="Times New Roman" pitchFamily="18" charset="0"/>
                          <a:cs typeface="Times New Roman" pitchFamily="18" charset="0"/>
                        </a:rPr>
                        <a:t>A monthly publication of the Securities and Exchange Commission (SEC) emphasizing equity securities.</a:t>
                      </a:r>
                      <a:endParaRPr lang="en-US" sz="1100" kern="100" dirty="0">
                        <a:effectLst/>
                        <a:latin typeface="Times New Roman" pitchFamily="18" charset="0"/>
                        <a:ea typeface="PMingLiU"/>
                        <a:cs typeface="Times New Roman" pitchFamily="18" charset="0"/>
                      </a:endParaRPr>
                    </a:p>
                  </a:txBody>
                  <a:tcPr marL="9916" marR="9916" marT="0" marB="0">
                    <a:solidFill>
                      <a:srgbClr val="FFFFFF"/>
                    </a:solidFill>
                  </a:tcPr>
                </a:tc>
              </a:tr>
              <a:tr h="274320">
                <a:tc>
                  <a:txBody>
                    <a:bodyPr/>
                    <a:lstStyle/>
                    <a:p>
                      <a:pPr marL="0" marR="0">
                        <a:spcBef>
                          <a:spcPts val="0"/>
                        </a:spcBef>
                        <a:spcAft>
                          <a:spcPts val="0"/>
                        </a:spcAft>
                      </a:pPr>
                      <a:r>
                        <a:rPr lang="en-US" sz="1100" kern="100">
                          <a:effectLst/>
                          <a:latin typeface="Times New Roman" pitchFamily="18" charset="0"/>
                          <a:cs typeface="Times New Roman" pitchFamily="18" charset="0"/>
                        </a:rPr>
                        <a:t>Annual Report of the SEC</a:t>
                      </a:r>
                      <a:endParaRPr lang="en-US" sz="1100" kern="100">
                        <a:effectLst/>
                        <a:latin typeface="Times New Roman" pitchFamily="18" charset="0"/>
                        <a:ea typeface="PMingLiU"/>
                        <a:cs typeface="Times New Roman" pitchFamily="18" charset="0"/>
                      </a:endParaRPr>
                    </a:p>
                  </a:txBody>
                  <a:tcPr marL="9916" marR="9916" marT="0" marB="0">
                    <a:solidFill>
                      <a:srgbClr val="FFFFFF"/>
                    </a:solidFill>
                  </a:tcPr>
                </a:tc>
                <a:tc>
                  <a:txBody>
                    <a:bodyPr/>
                    <a:lstStyle/>
                    <a:p>
                      <a:pPr marL="0" marR="0">
                        <a:spcBef>
                          <a:spcPts val="0"/>
                        </a:spcBef>
                        <a:spcAft>
                          <a:spcPts val="0"/>
                        </a:spcAft>
                      </a:pPr>
                      <a:r>
                        <a:rPr lang="en-US" sz="1100" kern="100" dirty="0">
                          <a:effectLst/>
                          <a:latin typeface="Times New Roman" pitchFamily="18" charset="0"/>
                          <a:cs typeface="Times New Roman" pitchFamily="18" charset="0"/>
                        </a:rPr>
                        <a:t>A yearly report of the SEC highlighting major events in the financial markets.</a:t>
                      </a:r>
                      <a:endParaRPr lang="en-US" sz="1100" kern="100" dirty="0">
                        <a:effectLst/>
                        <a:latin typeface="Times New Roman" pitchFamily="18" charset="0"/>
                        <a:ea typeface="PMingLiU"/>
                        <a:cs typeface="Times New Roman" pitchFamily="18" charset="0"/>
                      </a:endParaRPr>
                    </a:p>
                  </a:txBody>
                  <a:tcPr marL="9916" marR="9916" marT="0" marB="0">
                    <a:solidFill>
                      <a:srgbClr val="FFFFFF"/>
                    </a:solidFill>
                  </a:tcPr>
                </a:tc>
              </a:tr>
              <a:tr h="274320">
                <a:tc gridSpan="2">
                  <a:txBody>
                    <a:bodyPr/>
                    <a:lstStyle/>
                    <a:p>
                      <a:pPr marL="0" marR="0">
                        <a:spcBef>
                          <a:spcPts val="300"/>
                        </a:spcBef>
                        <a:spcAft>
                          <a:spcPts val="300"/>
                        </a:spcAft>
                      </a:pPr>
                      <a:r>
                        <a:rPr lang="en-US" sz="1100" b="1" kern="100" dirty="0">
                          <a:effectLst/>
                          <a:latin typeface="Times New Roman" pitchFamily="18" charset="0"/>
                          <a:cs typeface="Times New Roman" pitchFamily="18" charset="0"/>
                        </a:rPr>
                        <a:t>PRIVATE </a:t>
                      </a:r>
                      <a:r>
                        <a:rPr lang="en-US" sz="1100" b="1" kern="100" dirty="0" smtClean="0">
                          <a:effectLst/>
                          <a:latin typeface="Times New Roman" pitchFamily="18" charset="0"/>
                          <a:cs typeface="Times New Roman" pitchFamily="18" charset="0"/>
                        </a:rPr>
                        <a:t>SOURCES</a:t>
                      </a:r>
                      <a:r>
                        <a:rPr lang="en-US" sz="1100" kern="100" dirty="0">
                          <a:effectLst/>
                          <a:latin typeface="Times New Roman" pitchFamily="18" charset="0"/>
                          <a:cs typeface="Times New Roman" pitchFamily="18" charset="0"/>
                        </a:rPr>
                        <a:t> </a:t>
                      </a:r>
                      <a:endParaRPr lang="en-US" sz="1100" kern="100" dirty="0">
                        <a:effectLst/>
                        <a:latin typeface="Times New Roman" pitchFamily="18" charset="0"/>
                        <a:ea typeface="PMingLiU"/>
                        <a:cs typeface="Times New Roman" pitchFamily="18" charset="0"/>
                      </a:endParaRPr>
                    </a:p>
                  </a:txBody>
                  <a:tcPr marL="9916" marR="9916" marT="0" marB="0" anchor="ctr">
                    <a:solidFill>
                      <a:srgbClr val="FFFFFF"/>
                    </a:solidFill>
                  </a:tcPr>
                </a:tc>
                <a:tc hMerge="1">
                  <a:txBody>
                    <a:bodyPr/>
                    <a:lstStyle/>
                    <a:p>
                      <a:pPr marL="0" marR="0">
                        <a:spcBef>
                          <a:spcPts val="0"/>
                        </a:spcBef>
                        <a:spcAft>
                          <a:spcPts val="0"/>
                        </a:spcAft>
                      </a:pPr>
                      <a:endParaRPr lang="en-US" sz="1100" kern="100" dirty="0">
                        <a:effectLst/>
                        <a:latin typeface="Times New Roman"/>
                        <a:ea typeface="PMingLiU"/>
                      </a:endParaRPr>
                    </a:p>
                  </a:txBody>
                  <a:tcPr marL="9916" marR="9916" marT="0" marB="0">
                    <a:solidFill>
                      <a:srgbClr val="FFFFFF"/>
                    </a:solidFill>
                  </a:tcPr>
                </a:tc>
              </a:tr>
              <a:tr h="274320">
                <a:tc>
                  <a:txBody>
                    <a:bodyPr/>
                    <a:lstStyle/>
                    <a:p>
                      <a:pPr marL="0" marR="0">
                        <a:spcBef>
                          <a:spcPts val="0"/>
                        </a:spcBef>
                        <a:spcAft>
                          <a:spcPts val="0"/>
                        </a:spcAft>
                      </a:pPr>
                      <a:r>
                        <a:rPr lang="en-US" sz="1100" kern="100">
                          <a:effectLst/>
                          <a:latin typeface="Times New Roman" pitchFamily="18" charset="0"/>
                          <a:cs typeface="Times New Roman" pitchFamily="18" charset="0"/>
                        </a:rPr>
                        <a:t>New York Stock Exchange (NYSE) Fact Book</a:t>
                      </a:r>
                      <a:endParaRPr lang="en-US" sz="1100" kern="100">
                        <a:effectLst/>
                        <a:latin typeface="Times New Roman" pitchFamily="18" charset="0"/>
                        <a:ea typeface="PMingLiU"/>
                        <a:cs typeface="Times New Roman" pitchFamily="18" charset="0"/>
                      </a:endParaRPr>
                    </a:p>
                  </a:txBody>
                  <a:tcPr marL="9916" marR="9916" marT="0" marB="0">
                    <a:solidFill>
                      <a:srgbClr val="FFFFFF"/>
                    </a:solidFill>
                  </a:tcPr>
                </a:tc>
                <a:tc>
                  <a:txBody>
                    <a:bodyPr/>
                    <a:lstStyle/>
                    <a:p>
                      <a:pPr marL="0" marR="0">
                        <a:spcBef>
                          <a:spcPts val="0"/>
                        </a:spcBef>
                        <a:spcAft>
                          <a:spcPts val="0"/>
                        </a:spcAft>
                      </a:pPr>
                      <a:r>
                        <a:rPr lang="en-US" sz="1100" kern="100" dirty="0">
                          <a:effectLst/>
                          <a:latin typeface="Times New Roman" pitchFamily="18" charset="0"/>
                          <a:cs typeface="Times New Roman" pitchFamily="18" charset="0"/>
                        </a:rPr>
                        <a:t>An annual published by the NYSE; it contains extensive data on the trading on the NYSE.</a:t>
                      </a:r>
                      <a:endParaRPr lang="en-US" sz="1100" kern="100" dirty="0">
                        <a:effectLst/>
                        <a:latin typeface="Times New Roman" pitchFamily="18" charset="0"/>
                        <a:ea typeface="PMingLiU"/>
                        <a:cs typeface="Times New Roman" pitchFamily="18" charset="0"/>
                      </a:endParaRPr>
                    </a:p>
                  </a:txBody>
                  <a:tcPr marL="9916" marR="9916" marT="0" marB="0">
                    <a:solidFill>
                      <a:srgbClr val="FFFFFF"/>
                    </a:solidFill>
                  </a:tcPr>
                </a:tc>
              </a:tr>
              <a:tr h="274320">
                <a:tc>
                  <a:txBody>
                    <a:bodyPr/>
                    <a:lstStyle/>
                    <a:p>
                      <a:pPr marL="0" marR="0" algn="l">
                        <a:spcBef>
                          <a:spcPts val="0"/>
                        </a:spcBef>
                        <a:spcAft>
                          <a:spcPts val="0"/>
                        </a:spcAft>
                      </a:pPr>
                      <a:r>
                        <a:rPr lang="en-US" sz="1100" kern="100">
                          <a:effectLst/>
                          <a:latin typeface="Times New Roman" pitchFamily="18" charset="0"/>
                          <a:cs typeface="Times New Roman" pitchFamily="18" charset="0"/>
                        </a:rPr>
                        <a:t>AMEX Statistical Review</a:t>
                      </a:r>
                      <a:endParaRPr lang="en-US" sz="1100" b="1" i="1" kern="100">
                        <a:effectLst/>
                        <a:latin typeface="Times New Roman" pitchFamily="18" charset="0"/>
                        <a:cs typeface="Times New Roman" pitchFamily="18" charset="0"/>
                      </a:endParaRPr>
                    </a:p>
                  </a:txBody>
                  <a:tcPr marL="9916" marR="9916" marT="0" marB="0">
                    <a:solidFill>
                      <a:srgbClr val="FFFFFF"/>
                    </a:solidFill>
                  </a:tcPr>
                </a:tc>
                <a:tc>
                  <a:txBody>
                    <a:bodyPr/>
                    <a:lstStyle/>
                    <a:p>
                      <a:pPr marL="0" marR="0">
                        <a:spcBef>
                          <a:spcPts val="0"/>
                        </a:spcBef>
                        <a:spcAft>
                          <a:spcPts val="0"/>
                        </a:spcAft>
                      </a:pPr>
                      <a:r>
                        <a:rPr lang="en-US" sz="1100" kern="100" dirty="0">
                          <a:effectLst/>
                          <a:latin typeface="Times New Roman" pitchFamily="18" charset="0"/>
                          <a:cs typeface="Times New Roman" pitchFamily="18" charset="0"/>
                        </a:rPr>
                        <a:t>An annual of the AMEX; it contains data on the trading on the AMEX.</a:t>
                      </a:r>
                      <a:endParaRPr lang="en-US" sz="1100" kern="100" dirty="0">
                        <a:effectLst/>
                        <a:latin typeface="Times New Roman" pitchFamily="18" charset="0"/>
                        <a:ea typeface="PMingLiU"/>
                        <a:cs typeface="Times New Roman" pitchFamily="18" charset="0"/>
                      </a:endParaRPr>
                    </a:p>
                  </a:txBody>
                  <a:tcPr marL="9916" marR="9916" marT="0" marB="0">
                    <a:solidFill>
                      <a:srgbClr val="FFFFFF"/>
                    </a:solidFill>
                  </a:tcPr>
                </a:tc>
              </a:tr>
              <a:tr h="274320">
                <a:tc>
                  <a:txBody>
                    <a:bodyPr/>
                    <a:lstStyle/>
                    <a:p>
                      <a:pPr marL="0" marR="0">
                        <a:spcBef>
                          <a:spcPts val="0"/>
                        </a:spcBef>
                        <a:spcAft>
                          <a:spcPts val="0"/>
                        </a:spcAft>
                      </a:pPr>
                      <a:r>
                        <a:rPr lang="en-US" sz="1100" kern="100">
                          <a:effectLst/>
                          <a:latin typeface="Times New Roman" pitchFamily="18" charset="0"/>
                          <a:cs typeface="Times New Roman" pitchFamily="18" charset="0"/>
                        </a:rPr>
                        <a:t>Dow Jones Investor’s Handbook</a:t>
                      </a:r>
                      <a:endParaRPr lang="en-US" sz="1100" kern="100">
                        <a:effectLst/>
                        <a:latin typeface="Times New Roman" pitchFamily="18" charset="0"/>
                        <a:ea typeface="PMingLiU"/>
                        <a:cs typeface="Times New Roman" pitchFamily="18" charset="0"/>
                      </a:endParaRPr>
                    </a:p>
                  </a:txBody>
                  <a:tcPr marL="9916" marR="9916" marT="0" marB="0">
                    <a:solidFill>
                      <a:srgbClr val="FFFFFF"/>
                    </a:solidFill>
                  </a:tcPr>
                </a:tc>
                <a:tc>
                  <a:txBody>
                    <a:bodyPr/>
                    <a:lstStyle/>
                    <a:p>
                      <a:pPr marL="0" marR="0">
                        <a:spcBef>
                          <a:spcPts val="0"/>
                        </a:spcBef>
                        <a:spcAft>
                          <a:spcPts val="0"/>
                        </a:spcAft>
                      </a:pPr>
                      <a:r>
                        <a:rPr lang="en-US" sz="1100" kern="100" dirty="0">
                          <a:effectLst/>
                          <a:latin typeface="Times New Roman" pitchFamily="18" charset="0"/>
                          <a:cs typeface="Times New Roman" pitchFamily="18" charset="0"/>
                        </a:rPr>
                        <a:t>A yearly publication of the earnings, dividends and prices of the Dow Jones Averages; published since 1939. </a:t>
                      </a:r>
                      <a:endParaRPr lang="en-US" sz="1100" kern="100" dirty="0">
                        <a:effectLst/>
                        <a:latin typeface="Times New Roman" pitchFamily="18" charset="0"/>
                        <a:ea typeface="PMingLiU"/>
                        <a:cs typeface="Times New Roman" pitchFamily="18" charset="0"/>
                      </a:endParaRPr>
                    </a:p>
                  </a:txBody>
                  <a:tcPr marL="9916" marR="9916" marT="0" marB="0">
                    <a:solidFill>
                      <a:srgbClr val="FFFFFF"/>
                    </a:solidFill>
                  </a:tcPr>
                </a:tc>
              </a:tr>
              <a:tr h="274320">
                <a:tc>
                  <a:txBody>
                    <a:bodyPr/>
                    <a:lstStyle/>
                    <a:p>
                      <a:pPr marL="0" marR="0">
                        <a:spcBef>
                          <a:spcPts val="0"/>
                        </a:spcBef>
                        <a:spcAft>
                          <a:spcPts val="0"/>
                        </a:spcAft>
                      </a:pPr>
                      <a:r>
                        <a:rPr lang="en-US" sz="1100" kern="100">
                          <a:effectLst/>
                          <a:latin typeface="Times New Roman" pitchFamily="18" charset="0"/>
                          <a:cs typeface="Times New Roman" pitchFamily="18" charset="0"/>
                        </a:rPr>
                        <a:t>Standard &amp; Poor’s Trading and Security Statistics</a:t>
                      </a:r>
                      <a:endParaRPr lang="en-US" sz="1100" kern="100">
                        <a:effectLst/>
                        <a:latin typeface="Times New Roman" pitchFamily="18" charset="0"/>
                        <a:ea typeface="PMingLiU"/>
                        <a:cs typeface="Times New Roman" pitchFamily="18" charset="0"/>
                      </a:endParaRPr>
                    </a:p>
                  </a:txBody>
                  <a:tcPr marL="9916" marR="9916" marT="0" marB="0">
                    <a:solidFill>
                      <a:srgbClr val="FFFFFF"/>
                    </a:solidFill>
                  </a:tcPr>
                </a:tc>
                <a:tc>
                  <a:txBody>
                    <a:bodyPr/>
                    <a:lstStyle/>
                    <a:p>
                      <a:pPr marL="0" marR="0">
                        <a:spcBef>
                          <a:spcPts val="0"/>
                        </a:spcBef>
                        <a:spcAft>
                          <a:spcPts val="0"/>
                        </a:spcAft>
                      </a:pPr>
                      <a:r>
                        <a:rPr lang="en-US" sz="1100" kern="100" dirty="0">
                          <a:effectLst/>
                          <a:latin typeface="Times New Roman" pitchFamily="18" charset="0"/>
                          <a:cs typeface="Times New Roman" pitchFamily="18" charset="0"/>
                        </a:rPr>
                        <a:t>Published yearly, featuring historical data on all of the S&amp;P indexes.</a:t>
                      </a:r>
                      <a:endParaRPr lang="en-US" sz="1100" kern="100" dirty="0">
                        <a:effectLst/>
                        <a:latin typeface="Times New Roman" pitchFamily="18" charset="0"/>
                        <a:ea typeface="PMingLiU"/>
                        <a:cs typeface="Times New Roman" pitchFamily="18" charset="0"/>
                      </a:endParaRPr>
                    </a:p>
                  </a:txBody>
                  <a:tcPr marL="9916" marR="9916" marT="0" marB="0">
                    <a:solidFill>
                      <a:srgbClr val="FFFFFF"/>
                    </a:solidFill>
                  </a:tcPr>
                </a:tc>
              </a:tr>
            </a:tbl>
          </a:graphicData>
        </a:graphic>
      </p:graphicFrame>
      <p:sp>
        <p:nvSpPr>
          <p:cNvPr id="7" name="Title 1"/>
          <p:cNvSpPr txBox="1">
            <a:spLocks/>
          </p:cNvSpPr>
          <p:nvPr/>
        </p:nvSpPr>
        <p:spPr>
          <a:xfrm>
            <a:off x="6705600" y="381000"/>
            <a:ext cx="2286000"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a:lstStyle>
          <a:p>
            <a:pPr algn="r"/>
            <a:r>
              <a:rPr lang="en-US" sz="2500" smtClean="0">
                <a:latin typeface="Times New Roman" pitchFamily="18" charset="0"/>
                <a:cs typeface="Times New Roman" pitchFamily="18" charset="0"/>
              </a:rPr>
              <a:t>1.4 Source of Information</a:t>
            </a:r>
            <a:endParaRPr lang="en-US" sz="2500" dirty="0" smtClean="0">
              <a:latin typeface="Times New Roman" pitchFamily="18" charset="0"/>
              <a:cs typeface="Times New Roman" pitchFamily="18" charset="0"/>
            </a:endParaRPr>
          </a:p>
        </p:txBody>
      </p:sp>
      <p:sp>
        <p:nvSpPr>
          <p:cNvPr id="8" name="TextBox 7"/>
          <p:cNvSpPr txBox="1"/>
          <p:nvPr/>
        </p:nvSpPr>
        <p:spPr>
          <a:xfrm>
            <a:off x="7010400" y="1409700"/>
            <a:ext cx="1905000" cy="800100"/>
          </a:xfrm>
          <a:prstGeom prst="rect">
            <a:avLst/>
          </a:prstGeom>
        </p:spPr>
        <p:txBody>
          <a:bodyPr vert="horz" wrap="square" lIns="91440" tIns="45720" rIns="91440" bIns="45720" rtlCol="0" anchor="ctr">
            <a:normAutofit/>
          </a:bodyPr>
          <a:lstStyle/>
          <a:p>
            <a:pPr marL="0" marR="0" indent="0" defTabSz="914400" rtl="0" eaLnBrk="1" fontAlgn="auto" latinLnBrk="0" hangingPunct="1">
              <a:lnSpc>
                <a:spcPct val="100000"/>
              </a:lnSpc>
              <a:spcBef>
                <a:spcPct val="0"/>
              </a:spcBef>
              <a:spcAft>
                <a:spcPts val="0"/>
              </a:spcAft>
              <a:buClrTx/>
              <a:buSzTx/>
              <a:buFontTx/>
              <a:buNone/>
              <a:tabLst/>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Table 1-5 lists sources of information on financial</a:t>
            </a:r>
            <a:r>
              <a:rPr kumimoji="0" lang="en-US" sz="14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markets</a:t>
            </a:r>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2377698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61D884-7B35-49FB-9233-7A8213574B9D}" type="slidenum">
              <a:rPr lang="en-US" smtClean="0">
                <a:solidFill>
                  <a:schemeClr val="accent6">
                    <a:lumMod val="20000"/>
                    <a:lumOff val="80000"/>
                  </a:schemeClr>
                </a:solidFill>
              </a:rPr>
              <a:t>17</a:t>
            </a:fld>
            <a:endParaRPr lang="en-US" dirty="0">
              <a:solidFill>
                <a:schemeClr val="accent6">
                  <a:lumMod val="20000"/>
                  <a:lumOff val="80000"/>
                </a:scheme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818840690"/>
              </p:ext>
            </p:extLst>
          </p:nvPr>
        </p:nvGraphicFramePr>
        <p:xfrm>
          <a:off x="152400" y="381000"/>
          <a:ext cx="6781800" cy="6102352"/>
        </p:xfrm>
        <a:graphic>
          <a:graphicData uri="http://schemas.openxmlformats.org/drawingml/2006/table">
            <a:tbl>
              <a:tblPr firstRow="1">
                <a:tableStyleId>{E8B1032C-EA38-4F05-BA0D-38AFFFC7BED3}</a:tableStyleId>
              </a:tblPr>
              <a:tblGrid>
                <a:gridCol w="3165230"/>
                <a:gridCol w="3616570"/>
              </a:tblGrid>
              <a:tr h="603250">
                <a:tc gridSpan="2">
                  <a:txBody>
                    <a:bodyPr/>
                    <a:lstStyle/>
                    <a:p>
                      <a:pPr marL="0" marR="0" algn="just">
                        <a:spcBef>
                          <a:spcPts val="0"/>
                        </a:spcBef>
                        <a:spcAft>
                          <a:spcPts val="0"/>
                        </a:spcAft>
                      </a:pPr>
                      <a:r>
                        <a:rPr lang="en-US" sz="1600" kern="100" dirty="0">
                          <a:effectLst/>
                          <a:latin typeface="Times New Roman" pitchFamily="18" charset="0"/>
                          <a:cs typeface="Times New Roman" pitchFamily="18" charset="0"/>
                        </a:rPr>
                        <a:t> </a:t>
                      </a:r>
                    </a:p>
                    <a:p>
                      <a:pPr marL="0" marR="0" algn="just">
                        <a:spcBef>
                          <a:spcPts val="0"/>
                        </a:spcBef>
                        <a:spcAft>
                          <a:spcPts val="0"/>
                        </a:spcAft>
                      </a:pPr>
                      <a:r>
                        <a:rPr lang="en-US" sz="2400" kern="100" dirty="0">
                          <a:effectLst/>
                          <a:latin typeface="Times New Roman" pitchFamily="18" charset="0"/>
                          <a:cs typeface="Times New Roman" pitchFamily="18" charset="0"/>
                        </a:rPr>
                        <a:t>Table 1-6 Sources of Information about Industries</a:t>
                      </a:r>
                      <a:endParaRPr lang="en-US" sz="2400" b="1" kern="100" dirty="0">
                        <a:effectLst/>
                        <a:latin typeface="Times New Roman" pitchFamily="18" charset="0"/>
                        <a:cs typeface="Times New Roman" pitchFamily="18" charset="0"/>
                      </a:endParaRPr>
                    </a:p>
                  </a:txBody>
                  <a:tcPr marL="17116" marR="17116" marT="0" marB="0">
                    <a:solidFill>
                      <a:srgbClr val="FFFFFF"/>
                    </a:solidFill>
                  </a:tcPr>
                </a:tc>
                <a:tc hMerge="1">
                  <a:txBody>
                    <a:bodyPr/>
                    <a:lstStyle/>
                    <a:p>
                      <a:endParaRPr lang="en-US"/>
                    </a:p>
                  </a:txBody>
                  <a:tcPr/>
                </a:tc>
              </a:tr>
              <a:tr h="219366">
                <a:tc gridSpan="2">
                  <a:txBody>
                    <a:bodyPr/>
                    <a:lstStyle/>
                    <a:p>
                      <a:pPr marL="0" marR="0" algn="just">
                        <a:spcBef>
                          <a:spcPts val="0"/>
                        </a:spcBef>
                        <a:spcAft>
                          <a:spcPts val="0"/>
                        </a:spcAft>
                      </a:pPr>
                      <a:r>
                        <a:rPr lang="en-US" sz="1050" b="1" kern="100" dirty="0">
                          <a:effectLst/>
                          <a:latin typeface="Times New Roman" pitchFamily="18" charset="0"/>
                          <a:cs typeface="Times New Roman" pitchFamily="18" charset="0"/>
                        </a:rPr>
                        <a:t>TRADE ASSOCIATIONS AND INDUSTRY PUBLICATIONS</a:t>
                      </a:r>
                      <a:endParaRPr lang="en-US" sz="1050" b="1" i="1" kern="100" dirty="0">
                        <a:effectLst/>
                        <a:latin typeface="Times New Roman" pitchFamily="18" charset="0"/>
                        <a:cs typeface="Times New Roman" pitchFamily="18" charset="0"/>
                      </a:endParaRPr>
                    </a:p>
                  </a:txBody>
                  <a:tcPr marL="17116" marR="17116" marT="0" marB="0">
                    <a:solidFill>
                      <a:srgbClr val="FFFFFF"/>
                    </a:solidFill>
                  </a:tcPr>
                </a:tc>
                <a:tc hMerge="1">
                  <a:txBody>
                    <a:bodyPr/>
                    <a:lstStyle/>
                    <a:p>
                      <a:endParaRPr lang="en-US"/>
                    </a:p>
                  </a:txBody>
                  <a:tcPr/>
                </a:tc>
              </a:tr>
              <a:tr h="256803">
                <a:tc>
                  <a:txBody>
                    <a:bodyPr/>
                    <a:lstStyle/>
                    <a:p>
                      <a:pPr marL="0" marR="0">
                        <a:spcBef>
                          <a:spcPts val="0"/>
                        </a:spcBef>
                        <a:spcAft>
                          <a:spcPts val="0"/>
                        </a:spcAft>
                      </a:pPr>
                      <a:r>
                        <a:rPr lang="en-US" sz="1050" kern="100" dirty="0">
                          <a:effectLst/>
                          <a:latin typeface="Times New Roman" pitchFamily="18" charset="0"/>
                          <a:cs typeface="Times New Roman" pitchFamily="18" charset="0"/>
                        </a:rPr>
                        <a:t>Iron and Steel Ages</a:t>
                      </a:r>
                      <a:endParaRPr lang="en-US" sz="1050" kern="100" dirty="0">
                        <a:effectLst/>
                        <a:latin typeface="Times New Roman" pitchFamily="18" charset="0"/>
                        <a:ea typeface="PMingLiU"/>
                        <a:cs typeface="Times New Roman" pitchFamily="18" charset="0"/>
                      </a:endParaRPr>
                    </a:p>
                  </a:txBody>
                  <a:tcPr marL="17116" marR="17116" marT="0" marB="0">
                    <a:solidFill>
                      <a:srgbClr val="FFFFFF"/>
                    </a:solidFill>
                  </a:tcPr>
                </a:tc>
                <a:tc>
                  <a:txBody>
                    <a:bodyPr/>
                    <a:lstStyle/>
                    <a:p>
                      <a:pPr marL="0" marR="0">
                        <a:spcBef>
                          <a:spcPts val="0"/>
                        </a:spcBef>
                        <a:spcAft>
                          <a:spcPts val="0"/>
                        </a:spcAft>
                      </a:pPr>
                      <a:r>
                        <a:rPr lang="en-US" sz="1050" kern="100" dirty="0">
                          <a:effectLst/>
                          <a:latin typeface="Times New Roman" pitchFamily="18" charset="0"/>
                          <a:cs typeface="Times New Roman" pitchFamily="18" charset="0"/>
                        </a:rPr>
                        <a:t>Computers</a:t>
                      </a:r>
                      <a:endParaRPr lang="en-US" sz="1050" kern="100" dirty="0">
                        <a:effectLst/>
                        <a:latin typeface="Times New Roman" pitchFamily="18" charset="0"/>
                        <a:ea typeface="PMingLiU"/>
                        <a:cs typeface="Times New Roman" pitchFamily="18" charset="0"/>
                      </a:endParaRPr>
                    </a:p>
                  </a:txBody>
                  <a:tcPr marL="17116" marR="17116" marT="0" marB="0">
                    <a:solidFill>
                      <a:srgbClr val="FFFFFF"/>
                    </a:solidFill>
                  </a:tcPr>
                </a:tc>
              </a:tr>
              <a:tr h="256803">
                <a:tc>
                  <a:txBody>
                    <a:bodyPr/>
                    <a:lstStyle/>
                    <a:p>
                      <a:pPr marL="0" marR="0">
                        <a:spcBef>
                          <a:spcPts val="0"/>
                        </a:spcBef>
                        <a:spcAft>
                          <a:spcPts val="0"/>
                        </a:spcAft>
                      </a:pPr>
                      <a:r>
                        <a:rPr lang="en-US" sz="1050" kern="100" dirty="0">
                          <a:effectLst/>
                          <a:latin typeface="Times New Roman" pitchFamily="18" charset="0"/>
                          <a:cs typeface="Times New Roman" pitchFamily="18" charset="0"/>
                        </a:rPr>
                        <a:t>Institute of Life Insurance</a:t>
                      </a:r>
                      <a:endParaRPr lang="en-US" sz="1050" kern="100" dirty="0">
                        <a:effectLst/>
                        <a:latin typeface="Times New Roman" pitchFamily="18" charset="0"/>
                        <a:ea typeface="PMingLiU"/>
                        <a:cs typeface="Times New Roman" pitchFamily="18" charset="0"/>
                      </a:endParaRPr>
                    </a:p>
                  </a:txBody>
                  <a:tcPr marL="17116" marR="17116" marT="0" marB="0">
                    <a:solidFill>
                      <a:srgbClr val="FFFFFF"/>
                    </a:solidFill>
                  </a:tcPr>
                </a:tc>
                <a:tc>
                  <a:txBody>
                    <a:bodyPr/>
                    <a:lstStyle/>
                    <a:p>
                      <a:pPr marL="0" marR="0">
                        <a:spcBef>
                          <a:spcPts val="0"/>
                        </a:spcBef>
                        <a:spcAft>
                          <a:spcPts val="0"/>
                        </a:spcAft>
                      </a:pPr>
                      <a:r>
                        <a:rPr lang="en-US" sz="1050" kern="100" dirty="0">
                          <a:effectLst/>
                          <a:latin typeface="Times New Roman" pitchFamily="18" charset="0"/>
                          <a:cs typeface="Times New Roman" pitchFamily="18" charset="0"/>
                        </a:rPr>
                        <a:t>Chemical Week </a:t>
                      </a:r>
                      <a:endParaRPr lang="en-US" sz="1050" kern="100" dirty="0">
                        <a:effectLst/>
                        <a:latin typeface="Times New Roman" pitchFamily="18" charset="0"/>
                        <a:ea typeface="PMingLiU"/>
                        <a:cs typeface="Times New Roman" pitchFamily="18" charset="0"/>
                      </a:endParaRPr>
                    </a:p>
                  </a:txBody>
                  <a:tcPr marL="17116" marR="17116" marT="0" marB="0">
                    <a:solidFill>
                      <a:srgbClr val="FFFFFF"/>
                    </a:solidFill>
                  </a:tcPr>
                </a:tc>
              </a:tr>
              <a:tr h="256803">
                <a:tc>
                  <a:txBody>
                    <a:bodyPr/>
                    <a:lstStyle/>
                    <a:p>
                      <a:pPr marL="0" marR="0">
                        <a:spcBef>
                          <a:spcPts val="0"/>
                        </a:spcBef>
                        <a:spcAft>
                          <a:spcPts val="0"/>
                        </a:spcAft>
                      </a:pPr>
                      <a:r>
                        <a:rPr lang="en-US" sz="1050" kern="100" dirty="0">
                          <a:effectLst/>
                          <a:latin typeface="Times New Roman" pitchFamily="18" charset="0"/>
                          <a:cs typeface="Times New Roman" pitchFamily="18" charset="0"/>
                        </a:rPr>
                        <a:t>American Bankers Association</a:t>
                      </a:r>
                      <a:endParaRPr lang="en-US" sz="1050" kern="100" dirty="0">
                        <a:effectLst/>
                        <a:latin typeface="Times New Roman" pitchFamily="18" charset="0"/>
                        <a:ea typeface="PMingLiU"/>
                        <a:cs typeface="Times New Roman" pitchFamily="18" charset="0"/>
                      </a:endParaRPr>
                    </a:p>
                  </a:txBody>
                  <a:tcPr marL="17116" marR="17116" marT="0" marB="0">
                    <a:solidFill>
                      <a:srgbClr val="FFFFFF"/>
                    </a:solidFill>
                  </a:tcPr>
                </a:tc>
                <a:tc>
                  <a:txBody>
                    <a:bodyPr/>
                    <a:lstStyle/>
                    <a:p>
                      <a:pPr marL="0" marR="0">
                        <a:spcBef>
                          <a:spcPts val="0"/>
                        </a:spcBef>
                        <a:spcAft>
                          <a:spcPts val="0"/>
                        </a:spcAft>
                      </a:pPr>
                      <a:r>
                        <a:rPr lang="en-US" sz="1050" kern="100">
                          <a:effectLst/>
                          <a:latin typeface="Times New Roman" pitchFamily="18" charset="0"/>
                          <a:cs typeface="Times New Roman" pitchFamily="18" charset="0"/>
                        </a:rPr>
                        <a:t>Aviation Week</a:t>
                      </a:r>
                      <a:endParaRPr lang="en-US" sz="1050" kern="100">
                        <a:effectLst/>
                        <a:latin typeface="Times New Roman" pitchFamily="18" charset="0"/>
                        <a:ea typeface="PMingLiU"/>
                        <a:cs typeface="Times New Roman" pitchFamily="18" charset="0"/>
                      </a:endParaRPr>
                    </a:p>
                  </a:txBody>
                  <a:tcPr marL="17116" marR="17116" marT="0" marB="0">
                    <a:solidFill>
                      <a:srgbClr val="FFFFFF"/>
                    </a:solidFill>
                  </a:tcPr>
                </a:tc>
              </a:tr>
              <a:tr h="256803">
                <a:tc>
                  <a:txBody>
                    <a:bodyPr/>
                    <a:lstStyle/>
                    <a:p>
                      <a:pPr marL="0" marR="0">
                        <a:spcBef>
                          <a:spcPts val="0"/>
                        </a:spcBef>
                        <a:spcAft>
                          <a:spcPts val="0"/>
                        </a:spcAft>
                      </a:pPr>
                      <a:r>
                        <a:rPr lang="en-US" sz="1050" kern="100" dirty="0">
                          <a:effectLst/>
                          <a:latin typeface="Times New Roman" pitchFamily="18" charset="0"/>
                          <a:cs typeface="Times New Roman" pitchFamily="18" charset="0"/>
                        </a:rPr>
                        <a:t>Machine Tool Association</a:t>
                      </a:r>
                      <a:endParaRPr lang="en-US" sz="1050" kern="100" dirty="0">
                        <a:effectLst/>
                        <a:latin typeface="Times New Roman" pitchFamily="18" charset="0"/>
                        <a:ea typeface="PMingLiU"/>
                        <a:cs typeface="Times New Roman" pitchFamily="18" charset="0"/>
                      </a:endParaRPr>
                    </a:p>
                  </a:txBody>
                  <a:tcPr marL="17116" marR="17116" marT="0" marB="0">
                    <a:solidFill>
                      <a:srgbClr val="FFFFFF"/>
                    </a:solidFill>
                  </a:tcPr>
                </a:tc>
                <a:tc>
                  <a:txBody>
                    <a:bodyPr/>
                    <a:lstStyle/>
                    <a:p>
                      <a:pPr marL="0" marR="0">
                        <a:spcBef>
                          <a:spcPts val="0"/>
                        </a:spcBef>
                        <a:spcAft>
                          <a:spcPts val="0"/>
                        </a:spcAft>
                      </a:pPr>
                      <a:r>
                        <a:rPr lang="en-US" sz="1050" kern="100" dirty="0">
                          <a:effectLst/>
                          <a:latin typeface="Times New Roman" pitchFamily="18" charset="0"/>
                          <a:cs typeface="Times New Roman" pitchFamily="18" charset="0"/>
                        </a:rPr>
                        <a:t>Automotive News</a:t>
                      </a:r>
                      <a:endParaRPr lang="en-US" sz="1050" kern="100" dirty="0">
                        <a:effectLst/>
                        <a:latin typeface="Times New Roman" pitchFamily="18" charset="0"/>
                        <a:ea typeface="PMingLiU"/>
                        <a:cs typeface="Times New Roman" pitchFamily="18" charset="0"/>
                      </a:endParaRPr>
                    </a:p>
                  </a:txBody>
                  <a:tcPr marL="17116" marR="17116" marT="0" marB="0">
                    <a:solidFill>
                      <a:srgbClr val="FFFFFF"/>
                    </a:solidFill>
                  </a:tcPr>
                </a:tc>
              </a:tr>
              <a:tr h="256803">
                <a:tc gridSpan="2">
                  <a:txBody>
                    <a:bodyPr/>
                    <a:lstStyle/>
                    <a:p>
                      <a:pPr marL="0" marR="0">
                        <a:spcBef>
                          <a:spcPts val="0"/>
                        </a:spcBef>
                        <a:spcAft>
                          <a:spcPts val="0"/>
                        </a:spcAft>
                      </a:pPr>
                      <a:r>
                        <a:rPr lang="en-US" sz="1050" b="1" kern="100" dirty="0">
                          <a:effectLst/>
                          <a:latin typeface="Times New Roman" pitchFamily="18" charset="0"/>
                          <a:cs typeface="Times New Roman" pitchFamily="18" charset="0"/>
                        </a:rPr>
                        <a:t>PRIVATE </a:t>
                      </a:r>
                      <a:r>
                        <a:rPr lang="en-US" sz="1050" b="1" kern="100" dirty="0" smtClean="0">
                          <a:effectLst/>
                          <a:latin typeface="Times New Roman" pitchFamily="18" charset="0"/>
                          <a:cs typeface="Times New Roman" pitchFamily="18" charset="0"/>
                        </a:rPr>
                        <a:t>SOURCES</a:t>
                      </a:r>
                      <a:r>
                        <a:rPr lang="en-US" sz="1050" kern="100" dirty="0">
                          <a:effectLst/>
                          <a:latin typeface="Times New Roman" pitchFamily="18" charset="0"/>
                          <a:cs typeface="Times New Roman" pitchFamily="18" charset="0"/>
                        </a:rPr>
                        <a:t> </a:t>
                      </a:r>
                      <a:endParaRPr lang="en-US" sz="1050" kern="100" dirty="0">
                        <a:effectLst/>
                        <a:latin typeface="Times New Roman" pitchFamily="18" charset="0"/>
                        <a:ea typeface="PMingLiU"/>
                        <a:cs typeface="Times New Roman" pitchFamily="18" charset="0"/>
                      </a:endParaRPr>
                    </a:p>
                  </a:txBody>
                  <a:tcPr marL="17116" marR="17116" marT="0" marB="0">
                    <a:solidFill>
                      <a:srgbClr val="FFFFFF"/>
                    </a:solidFill>
                  </a:tcPr>
                </a:tc>
                <a:tc hMerge="1">
                  <a:txBody>
                    <a:bodyPr/>
                    <a:lstStyle/>
                    <a:p>
                      <a:pPr marL="0" marR="0">
                        <a:spcBef>
                          <a:spcPts val="0"/>
                        </a:spcBef>
                        <a:spcAft>
                          <a:spcPts val="0"/>
                        </a:spcAft>
                      </a:pPr>
                      <a:endParaRPr lang="en-US" sz="1000" kern="100" dirty="0">
                        <a:effectLst/>
                        <a:latin typeface="Times New Roman"/>
                        <a:ea typeface="PMingLiU"/>
                      </a:endParaRPr>
                    </a:p>
                  </a:txBody>
                  <a:tcPr marL="17116" marR="17116" marT="0" marB="0">
                    <a:solidFill>
                      <a:srgbClr val="FFFFFF"/>
                    </a:solidFill>
                  </a:tcPr>
                </a:tc>
              </a:tr>
              <a:tr h="438733">
                <a:tc>
                  <a:txBody>
                    <a:bodyPr/>
                    <a:lstStyle/>
                    <a:p>
                      <a:pPr marL="0" marR="0">
                        <a:spcBef>
                          <a:spcPts val="0"/>
                        </a:spcBef>
                        <a:spcAft>
                          <a:spcPts val="0"/>
                        </a:spcAft>
                      </a:pPr>
                      <a:r>
                        <a:rPr lang="en-US" sz="1050" kern="100" dirty="0">
                          <a:effectLst/>
                          <a:latin typeface="Times New Roman" pitchFamily="18" charset="0"/>
                          <a:cs typeface="Times New Roman" pitchFamily="18" charset="0"/>
                        </a:rPr>
                        <a:t>Dun and Bradstreet Key Business Ratios</a:t>
                      </a:r>
                      <a:endParaRPr lang="en-US" sz="1050" kern="100" dirty="0">
                        <a:effectLst/>
                        <a:latin typeface="Times New Roman" pitchFamily="18" charset="0"/>
                        <a:ea typeface="PMingLiU"/>
                        <a:cs typeface="Times New Roman" pitchFamily="18" charset="0"/>
                      </a:endParaRPr>
                    </a:p>
                  </a:txBody>
                  <a:tcPr marL="17116" marR="17116" marT="0" marB="0">
                    <a:solidFill>
                      <a:srgbClr val="FFFFFF"/>
                    </a:solidFill>
                  </a:tcPr>
                </a:tc>
                <a:tc>
                  <a:txBody>
                    <a:bodyPr/>
                    <a:lstStyle/>
                    <a:p>
                      <a:pPr marL="0" marR="0">
                        <a:spcBef>
                          <a:spcPts val="0"/>
                        </a:spcBef>
                        <a:spcAft>
                          <a:spcPts val="0"/>
                        </a:spcAft>
                      </a:pPr>
                      <a:r>
                        <a:rPr lang="en-US" sz="1050" kern="100" dirty="0">
                          <a:effectLst/>
                          <a:latin typeface="Times New Roman" pitchFamily="18" charset="0"/>
                          <a:cs typeface="Times New Roman" pitchFamily="18" charset="0"/>
                        </a:rPr>
                        <a:t>Lists financial ratios for 125 industries.</a:t>
                      </a:r>
                      <a:endParaRPr lang="en-US" sz="1050" kern="100" dirty="0">
                        <a:effectLst/>
                        <a:latin typeface="Times New Roman" pitchFamily="18" charset="0"/>
                        <a:ea typeface="PMingLiU"/>
                        <a:cs typeface="Times New Roman" pitchFamily="18" charset="0"/>
                      </a:endParaRPr>
                    </a:p>
                  </a:txBody>
                  <a:tcPr marL="17116" marR="17116" marT="0" marB="0">
                    <a:solidFill>
                      <a:srgbClr val="FFFFFF"/>
                    </a:solidFill>
                  </a:tcPr>
                </a:tc>
              </a:tr>
              <a:tr h="513606">
                <a:tc>
                  <a:txBody>
                    <a:bodyPr/>
                    <a:lstStyle/>
                    <a:p>
                      <a:pPr marL="0" marR="0">
                        <a:spcBef>
                          <a:spcPts val="0"/>
                        </a:spcBef>
                        <a:spcAft>
                          <a:spcPts val="0"/>
                        </a:spcAft>
                      </a:pPr>
                      <a:r>
                        <a:rPr lang="en-US" sz="1050" kern="100" dirty="0">
                          <a:effectLst/>
                          <a:latin typeface="Times New Roman" pitchFamily="18" charset="0"/>
                          <a:cs typeface="Times New Roman" pitchFamily="18" charset="0"/>
                        </a:rPr>
                        <a:t>Robert Morris Associates</a:t>
                      </a:r>
                      <a:endParaRPr lang="en-US" sz="1050" b="1" i="1" kern="100" dirty="0">
                        <a:effectLst/>
                        <a:latin typeface="Times New Roman" pitchFamily="18" charset="0"/>
                        <a:cs typeface="Times New Roman" pitchFamily="18" charset="0"/>
                      </a:endParaRPr>
                    </a:p>
                  </a:txBody>
                  <a:tcPr marL="17116" marR="17116" marT="0" marB="0">
                    <a:solidFill>
                      <a:srgbClr val="FFFFFF"/>
                    </a:solidFill>
                  </a:tcPr>
                </a:tc>
                <a:tc>
                  <a:txBody>
                    <a:bodyPr/>
                    <a:lstStyle/>
                    <a:p>
                      <a:pPr marL="0" marR="0">
                        <a:spcBef>
                          <a:spcPts val="0"/>
                        </a:spcBef>
                        <a:spcAft>
                          <a:spcPts val="0"/>
                        </a:spcAft>
                      </a:pPr>
                      <a:r>
                        <a:rPr lang="en-US" sz="1050" kern="100" dirty="0">
                          <a:effectLst/>
                          <a:latin typeface="Times New Roman" pitchFamily="18" charset="0"/>
                          <a:cs typeface="Times New Roman" pitchFamily="18" charset="0"/>
                        </a:rPr>
                        <a:t>Lists financial ratios for medium- and small-sized firms in various industries.</a:t>
                      </a:r>
                      <a:endParaRPr lang="en-US" sz="1050" kern="100" dirty="0">
                        <a:effectLst/>
                        <a:latin typeface="Times New Roman" pitchFamily="18" charset="0"/>
                        <a:ea typeface="PMingLiU"/>
                        <a:cs typeface="Times New Roman" pitchFamily="18" charset="0"/>
                      </a:endParaRPr>
                    </a:p>
                  </a:txBody>
                  <a:tcPr marL="17116" marR="17116" marT="0" marB="0">
                    <a:solidFill>
                      <a:srgbClr val="FFFFFF"/>
                    </a:solidFill>
                  </a:tcPr>
                </a:tc>
              </a:tr>
              <a:tr h="658098">
                <a:tc>
                  <a:txBody>
                    <a:bodyPr/>
                    <a:lstStyle/>
                    <a:p>
                      <a:pPr marL="0" marR="0">
                        <a:spcBef>
                          <a:spcPts val="0"/>
                        </a:spcBef>
                        <a:spcAft>
                          <a:spcPts val="0"/>
                        </a:spcAft>
                      </a:pPr>
                      <a:r>
                        <a:rPr lang="en-US" sz="1050" kern="100">
                          <a:effectLst/>
                          <a:latin typeface="Times New Roman" pitchFamily="18" charset="0"/>
                          <a:cs typeface="Times New Roman" pitchFamily="18" charset="0"/>
                        </a:rPr>
                        <a:t>Standard &amp; Poor’s Investment Advisory Service, Industry Surveys, and Outlook</a:t>
                      </a:r>
                      <a:endParaRPr lang="en-US" sz="1050" b="1" i="1" kern="100">
                        <a:effectLst/>
                        <a:latin typeface="Times New Roman" pitchFamily="18" charset="0"/>
                        <a:cs typeface="Times New Roman" pitchFamily="18" charset="0"/>
                      </a:endParaRPr>
                    </a:p>
                  </a:txBody>
                  <a:tcPr marL="17116" marR="17116" marT="0" marB="0">
                    <a:solidFill>
                      <a:srgbClr val="FFFFFF"/>
                    </a:solidFill>
                  </a:tcPr>
                </a:tc>
                <a:tc>
                  <a:txBody>
                    <a:bodyPr/>
                    <a:lstStyle/>
                    <a:p>
                      <a:pPr marL="0" marR="0">
                        <a:spcBef>
                          <a:spcPts val="0"/>
                        </a:spcBef>
                        <a:spcAft>
                          <a:spcPts val="0"/>
                        </a:spcAft>
                      </a:pPr>
                      <a:r>
                        <a:rPr lang="en-US" sz="1050" kern="100" dirty="0">
                          <a:effectLst/>
                          <a:latin typeface="Times New Roman" pitchFamily="18" charset="0"/>
                          <a:cs typeface="Times New Roman" pitchFamily="18" charset="0"/>
                        </a:rPr>
                        <a:t>Provides information and data on major events in various industries.</a:t>
                      </a:r>
                      <a:endParaRPr lang="en-US" sz="1050" kern="100" dirty="0">
                        <a:effectLst/>
                        <a:latin typeface="Times New Roman" pitchFamily="18" charset="0"/>
                        <a:ea typeface="PMingLiU"/>
                        <a:cs typeface="Times New Roman" pitchFamily="18" charset="0"/>
                      </a:endParaRPr>
                    </a:p>
                  </a:txBody>
                  <a:tcPr marL="17116" marR="17116" marT="0" marB="0">
                    <a:solidFill>
                      <a:srgbClr val="FFFFFF"/>
                    </a:solidFill>
                  </a:tcPr>
                </a:tc>
              </a:tr>
              <a:tr h="513606">
                <a:tc>
                  <a:txBody>
                    <a:bodyPr/>
                    <a:lstStyle/>
                    <a:p>
                      <a:pPr marL="0" marR="0">
                        <a:spcBef>
                          <a:spcPts val="0"/>
                        </a:spcBef>
                        <a:spcAft>
                          <a:spcPts val="0"/>
                        </a:spcAft>
                      </a:pPr>
                      <a:r>
                        <a:rPr lang="en-US" sz="1050" kern="100">
                          <a:effectLst/>
                          <a:latin typeface="Times New Roman" pitchFamily="18" charset="0"/>
                          <a:cs typeface="Times New Roman" pitchFamily="18" charset="0"/>
                        </a:rPr>
                        <a:t>Moody’s Manuals</a:t>
                      </a:r>
                      <a:endParaRPr lang="en-US" sz="1050" b="1" i="1" kern="100">
                        <a:effectLst/>
                        <a:latin typeface="Times New Roman" pitchFamily="18" charset="0"/>
                        <a:cs typeface="Times New Roman" pitchFamily="18" charset="0"/>
                      </a:endParaRPr>
                    </a:p>
                  </a:txBody>
                  <a:tcPr marL="17116" marR="17116" marT="0" marB="0">
                    <a:solidFill>
                      <a:srgbClr val="FFFFFF"/>
                    </a:solidFill>
                  </a:tcPr>
                </a:tc>
                <a:tc>
                  <a:txBody>
                    <a:bodyPr/>
                    <a:lstStyle/>
                    <a:p>
                      <a:pPr marL="0" marR="0">
                        <a:spcBef>
                          <a:spcPts val="0"/>
                        </a:spcBef>
                        <a:spcAft>
                          <a:spcPts val="0"/>
                        </a:spcAft>
                      </a:pPr>
                      <a:r>
                        <a:rPr lang="en-US" sz="1050" kern="100" dirty="0">
                          <a:effectLst/>
                          <a:latin typeface="Times New Roman" pitchFamily="18" charset="0"/>
                          <a:cs typeface="Times New Roman" pitchFamily="18" charset="0"/>
                        </a:rPr>
                        <a:t>Provides information and financial data on various industries.</a:t>
                      </a:r>
                      <a:endParaRPr lang="en-US" sz="1050" kern="100" dirty="0">
                        <a:effectLst/>
                        <a:latin typeface="Times New Roman" pitchFamily="18" charset="0"/>
                        <a:ea typeface="PMingLiU"/>
                        <a:cs typeface="Times New Roman" pitchFamily="18" charset="0"/>
                      </a:endParaRPr>
                    </a:p>
                  </a:txBody>
                  <a:tcPr marL="17116" marR="17116" marT="0" marB="0">
                    <a:solidFill>
                      <a:srgbClr val="FFFFFF"/>
                    </a:solidFill>
                  </a:tcPr>
                </a:tc>
              </a:tr>
              <a:tr h="256803">
                <a:tc gridSpan="2">
                  <a:txBody>
                    <a:bodyPr/>
                    <a:lstStyle/>
                    <a:p>
                      <a:pPr marL="0" marR="0">
                        <a:spcBef>
                          <a:spcPts val="0"/>
                        </a:spcBef>
                        <a:spcAft>
                          <a:spcPts val="0"/>
                        </a:spcAft>
                      </a:pPr>
                      <a:r>
                        <a:rPr lang="en-US" sz="1050" b="1" kern="100" dirty="0" smtClean="0">
                          <a:effectLst/>
                          <a:latin typeface="Times New Roman" pitchFamily="18" charset="0"/>
                          <a:cs typeface="Times New Roman" pitchFamily="18" charset="0"/>
                        </a:rPr>
                        <a:t>GOVERNMENT</a:t>
                      </a:r>
                      <a:endParaRPr lang="en-US" sz="1050" kern="100" dirty="0">
                        <a:effectLst/>
                        <a:latin typeface="Times New Roman" pitchFamily="18" charset="0"/>
                        <a:ea typeface="PMingLiU"/>
                        <a:cs typeface="Times New Roman" pitchFamily="18" charset="0"/>
                      </a:endParaRPr>
                    </a:p>
                  </a:txBody>
                  <a:tcPr marL="17116" marR="17116" marT="0" marB="0">
                    <a:solidFill>
                      <a:srgbClr val="FFFFFF"/>
                    </a:solidFill>
                  </a:tcPr>
                </a:tc>
                <a:tc hMerge="1">
                  <a:txBody>
                    <a:bodyPr/>
                    <a:lstStyle/>
                    <a:p>
                      <a:pPr marL="0" marR="0">
                        <a:spcBef>
                          <a:spcPts val="0"/>
                        </a:spcBef>
                        <a:spcAft>
                          <a:spcPts val="0"/>
                        </a:spcAft>
                      </a:pPr>
                      <a:endParaRPr lang="en-US" sz="1000" kern="100" dirty="0">
                        <a:effectLst/>
                        <a:latin typeface="Times New Roman"/>
                        <a:ea typeface="PMingLiU"/>
                      </a:endParaRPr>
                    </a:p>
                  </a:txBody>
                  <a:tcPr marL="17116" marR="17116" marT="0" marB="0">
                    <a:solidFill>
                      <a:srgbClr val="FFFFFF"/>
                    </a:solidFill>
                  </a:tcPr>
                </a:tc>
              </a:tr>
              <a:tr h="256803">
                <a:tc>
                  <a:txBody>
                    <a:bodyPr/>
                    <a:lstStyle/>
                    <a:p>
                      <a:pPr marL="0" marR="0">
                        <a:spcBef>
                          <a:spcPts val="0"/>
                        </a:spcBef>
                        <a:spcAft>
                          <a:spcPts val="0"/>
                        </a:spcAft>
                      </a:pPr>
                      <a:r>
                        <a:rPr lang="en-US" sz="1050" kern="100">
                          <a:effectLst/>
                          <a:latin typeface="Times New Roman" pitchFamily="18" charset="0"/>
                          <a:cs typeface="Times New Roman" pitchFamily="18" charset="0"/>
                        </a:rPr>
                        <a:t>U.S. Industrial Outlook</a:t>
                      </a:r>
                      <a:endParaRPr lang="en-US" sz="1050" b="1" i="1" kern="100">
                        <a:effectLst/>
                        <a:latin typeface="Times New Roman" pitchFamily="18" charset="0"/>
                        <a:cs typeface="Times New Roman" pitchFamily="18" charset="0"/>
                      </a:endParaRPr>
                    </a:p>
                  </a:txBody>
                  <a:tcPr marL="17116" marR="17116" marT="0" marB="0">
                    <a:solidFill>
                      <a:srgbClr val="FFFFFF"/>
                    </a:solidFill>
                  </a:tcPr>
                </a:tc>
                <a:tc>
                  <a:txBody>
                    <a:bodyPr/>
                    <a:lstStyle/>
                    <a:p>
                      <a:pPr marL="0" marR="0">
                        <a:spcBef>
                          <a:spcPts val="0"/>
                        </a:spcBef>
                        <a:spcAft>
                          <a:spcPts val="0"/>
                        </a:spcAft>
                      </a:pPr>
                      <a:r>
                        <a:rPr lang="en-US" sz="1050" kern="100" dirty="0">
                          <a:effectLst/>
                          <a:latin typeface="Times New Roman" pitchFamily="18" charset="0"/>
                          <a:cs typeface="Times New Roman" pitchFamily="18" charset="0"/>
                        </a:rPr>
                        <a:t>An annual analysis of 200 industries.</a:t>
                      </a:r>
                      <a:endParaRPr lang="en-US" sz="1050" kern="100" dirty="0">
                        <a:effectLst/>
                        <a:latin typeface="Times New Roman" pitchFamily="18" charset="0"/>
                        <a:ea typeface="PMingLiU"/>
                        <a:cs typeface="Times New Roman" pitchFamily="18" charset="0"/>
                      </a:endParaRPr>
                    </a:p>
                  </a:txBody>
                  <a:tcPr marL="17116" marR="17116" marT="0" marB="0">
                    <a:solidFill>
                      <a:srgbClr val="FFFFFF"/>
                    </a:solidFill>
                  </a:tcPr>
                </a:tc>
              </a:tr>
              <a:tr h="1351722">
                <a:tc>
                  <a:txBody>
                    <a:bodyPr/>
                    <a:lstStyle/>
                    <a:p>
                      <a:pPr marL="0" marR="0">
                        <a:spcBef>
                          <a:spcPts val="0"/>
                        </a:spcBef>
                        <a:spcAft>
                          <a:spcPts val="0"/>
                        </a:spcAft>
                      </a:pPr>
                      <a:r>
                        <a:rPr lang="en-US" sz="1050" kern="100" dirty="0">
                          <a:effectLst/>
                          <a:latin typeface="Times New Roman" pitchFamily="18" charset="0"/>
                          <a:cs typeface="Times New Roman" pitchFamily="18" charset="0"/>
                        </a:rPr>
                        <a:t>Reports on specific industries</a:t>
                      </a:r>
                      <a:endParaRPr lang="en-US" sz="1050" b="1" i="1" kern="100" dirty="0">
                        <a:effectLst/>
                        <a:latin typeface="Times New Roman" pitchFamily="18" charset="0"/>
                        <a:cs typeface="Times New Roman" pitchFamily="18" charset="0"/>
                      </a:endParaRPr>
                    </a:p>
                  </a:txBody>
                  <a:tcPr marL="17116" marR="17116" marT="0" marB="0">
                    <a:solidFill>
                      <a:srgbClr val="FFFFFF"/>
                    </a:solidFill>
                  </a:tcPr>
                </a:tc>
                <a:tc>
                  <a:txBody>
                    <a:bodyPr/>
                    <a:lstStyle/>
                    <a:p>
                      <a:pPr marL="0" marR="0">
                        <a:spcBef>
                          <a:spcPts val="0"/>
                        </a:spcBef>
                        <a:spcAft>
                          <a:spcPts val="0"/>
                        </a:spcAft>
                      </a:pPr>
                      <a:r>
                        <a:rPr lang="en-US" sz="1050" kern="100" dirty="0">
                          <a:effectLst/>
                          <a:latin typeface="Times New Roman" pitchFamily="18" charset="0"/>
                          <a:cs typeface="Times New Roman" pitchFamily="18" charset="0"/>
                        </a:rPr>
                        <a:t>Census of Mineral Industries</a:t>
                      </a:r>
                    </a:p>
                    <a:p>
                      <a:pPr marL="0" marR="0">
                        <a:spcBef>
                          <a:spcPts val="0"/>
                        </a:spcBef>
                        <a:spcAft>
                          <a:spcPts val="0"/>
                        </a:spcAft>
                      </a:pPr>
                      <a:r>
                        <a:rPr lang="en-US" sz="1050" kern="100" dirty="0">
                          <a:effectLst/>
                          <a:latin typeface="Times New Roman" pitchFamily="18" charset="0"/>
                          <a:cs typeface="Times New Roman" pitchFamily="18" charset="0"/>
                        </a:rPr>
                        <a:t>Census of Selected Service Industries</a:t>
                      </a:r>
                    </a:p>
                    <a:p>
                      <a:pPr marL="0" marR="0">
                        <a:spcBef>
                          <a:spcPts val="0"/>
                        </a:spcBef>
                        <a:spcAft>
                          <a:spcPts val="0"/>
                        </a:spcAft>
                      </a:pPr>
                      <a:r>
                        <a:rPr lang="en-US" sz="1050" kern="100" dirty="0">
                          <a:effectLst/>
                          <a:latin typeface="Times New Roman" pitchFamily="18" charset="0"/>
                          <a:cs typeface="Times New Roman" pitchFamily="18" charset="0"/>
                        </a:rPr>
                        <a:t>Census of Construction Industry</a:t>
                      </a:r>
                    </a:p>
                    <a:p>
                      <a:pPr marL="0" marR="0">
                        <a:spcBef>
                          <a:spcPts val="0"/>
                        </a:spcBef>
                        <a:spcAft>
                          <a:spcPts val="0"/>
                        </a:spcAft>
                      </a:pPr>
                      <a:r>
                        <a:rPr lang="en-US" sz="1050" kern="100" dirty="0">
                          <a:effectLst/>
                          <a:latin typeface="Times New Roman" pitchFamily="18" charset="0"/>
                          <a:cs typeface="Times New Roman" pitchFamily="18" charset="0"/>
                        </a:rPr>
                        <a:t>Census of Transportation</a:t>
                      </a:r>
                    </a:p>
                    <a:p>
                      <a:pPr marL="0" marR="0">
                        <a:spcBef>
                          <a:spcPts val="0"/>
                        </a:spcBef>
                        <a:spcAft>
                          <a:spcPts val="0"/>
                        </a:spcAft>
                      </a:pPr>
                      <a:r>
                        <a:rPr lang="en-US" sz="1050" kern="100" dirty="0">
                          <a:effectLst/>
                          <a:latin typeface="Times New Roman" pitchFamily="18" charset="0"/>
                          <a:cs typeface="Times New Roman" pitchFamily="18" charset="0"/>
                        </a:rPr>
                        <a:t>Census of Retail Trade</a:t>
                      </a:r>
                    </a:p>
                    <a:p>
                      <a:pPr marL="0" marR="0">
                        <a:spcBef>
                          <a:spcPts val="0"/>
                        </a:spcBef>
                        <a:spcAft>
                          <a:spcPts val="0"/>
                        </a:spcAft>
                      </a:pPr>
                      <a:r>
                        <a:rPr lang="en-US" sz="1050" kern="100" dirty="0">
                          <a:effectLst/>
                          <a:latin typeface="Times New Roman" pitchFamily="18" charset="0"/>
                          <a:cs typeface="Times New Roman" pitchFamily="18" charset="0"/>
                        </a:rPr>
                        <a:t>Census of Wholesale Trade</a:t>
                      </a:r>
                    </a:p>
                    <a:p>
                      <a:pPr marL="0" marR="0">
                        <a:spcBef>
                          <a:spcPts val="0"/>
                        </a:spcBef>
                        <a:spcAft>
                          <a:spcPts val="0"/>
                        </a:spcAft>
                      </a:pPr>
                      <a:r>
                        <a:rPr lang="en-US" sz="1050" kern="100" dirty="0">
                          <a:effectLst/>
                          <a:latin typeface="Times New Roman" pitchFamily="18" charset="0"/>
                          <a:cs typeface="Times New Roman" pitchFamily="18" charset="0"/>
                        </a:rPr>
                        <a:t>Annual Survey of Manufactures</a:t>
                      </a:r>
                    </a:p>
                    <a:p>
                      <a:pPr marL="0" marR="0">
                        <a:spcBef>
                          <a:spcPts val="0"/>
                        </a:spcBef>
                        <a:spcAft>
                          <a:spcPts val="300"/>
                        </a:spcAft>
                      </a:pPr>
                      <a:r>
                        <a:rPr lang="en-US" sz="1050" kern="100" dirty="0">
                          <a:effectLst/>
                          <a:latin typeface="Times New Roman" pitchFamily="18" charset="0"/>
                          <a:cs typeface="Times New Roman" pitchFamily="18" charset="0"/>
                        </a:rPr>
                        <a:t>Financial Census for Manufacturing Corporations</a:t>
                      </a:r>
                      <a:endParaRPr lang="en-US" sz="1050" kern="100" dirty="0">
                        <a:effectLst/>
                        <a:latin typeface="Times New Roman" pitchFamily="18" charset="0"/>
                        <a:ea typeface="PMingLiU"/>
                        <a:cs typeface="Times New Roman" pitchFamily="18" charset="0"/>
                      </a:endParaRPr>
                    </a:p>
                  </a:txBody>
                  <a:tcPr marL="17116" marR="17116" marT="0" marB="0">
                    <a:solidFill>
                      <a:srgbClr val="FFFFFF"/>
                    </a:solidFill>
                  </a:tcPr>
                </a:tc>
              </a:tr>
            </a:tbl>
          </a:graphicData>
        </a:graphic>
      </p:graphicFrame>
      <p:sp>
        <p:nvSpPr>
          <p:cNvPr id="6" name="Title 1"/>
          <p:cNvSpPr>
            <a:spLocks noGrp="1"/>
          </p:cNvSpPr>
          <p:nvPr>
            <p:ph type="title"/>
          </p:nvPr>
        </p:nvSpPr>
        <p:spPr>
          <a:xfrm>
            <a:off x="6705600" y="381000"/>
            <a:ext cx="2286000" cy="990600"/>
          </a:xfrm>
        </p:spPr>
        <p:txBody>
          <a:bodyPr>
            <a:noAutofit/>
          </a:bodyPr>
          <a:lstStyle/>
          <a:p>
            <a:pPr algn="r"/>
            <a:r>
              <a:rPr lang="en-US" sz="2500" dirty="0" smtClean="0">
                <a:latin typeface="Times New Roman" pitchFamily="18" charset="0"/>
                <a:cs typeface="Times New Roman" pitchFamily="18" charset="0"/>
              </a:rPr>
              <a:t>1.4 Source of Information</a:t>
            </a:r>
          </a:p>
        </p:txBody>
      </p:sp>
      <p:sp>
        <p:nvSpPr>
          <p:cNvPr id="8" name="TextBox 7"/>
          <p:cNvSpPr txBox="1"/>
          <p:nvPr/>
        </p:nvSpPr>
        <p:spPr>
          <a:xfrm>
            <a:off x="7010400" y="1409700"/>
            <a:ext cx="1905000" cy="800100"/>
          </a:xfrm>
          <a:prstGeom prst="rect">
            <a:avLst/>
          </a:prstGeom>
        </p:spPr>
        <p:txBody>
          <a:bodyPr vert="horz" wrap="square" lIns="91440" tIns="45720" rIns="91440" bIns="45720" rtlCol="0" anchor="ctr">
            <a:normAutofit/>
          </a:bodyPr>
          <a:lstStyle/>
          <a:p>
            <a:pPr marL="0" marR="0" indent="0" defTabSz="914400" rtl="0" eaLnBrk="1" fontAlgn="auto" latinLnBrk="0" hangingPunct="1">
              <a:lnSpc>
                <a:spcPct val="100000"/>
              </a:lnSpc>
              <a:spcBef>
                <a:spcPct val="0"/>
              </a:spcBef>
              <a:spcAft>
                <a:spcPts val="0"/>
              </a:spcAft>
              <a:buClrTx/>
              <a:buSzTx/>
              <a:buFontTx/>
              <a:buNone/>
              <a:tabLst/>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Table 1- lists sources of information on industries</a:t>
            </a:r>
          </a:p>
        </p:txBody>
      </p:sp>
    </p:spTree>
    <p:extLst>
      <p:ext uri="{BB962C8B-B14F-4D97-AF65-F5344CB8AC3E}">
        <p14:creationId xmlns:p14="http://schemas.microsoft.com/office/powerpoint/2010/main" val="3592012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61D884-7B35-49FB-9233-7A8213574B9D}" type="slidenum">
              <a:rPr lang="en-US" smtClean="0">
                <a:solidFill>
                  <a:schemeClr val="accent6">
                    <a:lumMod val="20000"/>
                    <a:lumOff val="80000"/>
                  </a:schemeClr>
                </a:solidFill>
              </a:rPr>
              <a:t>18</a:t>
            </a:fld>
            <a:endParaRPr lang="en-US" dirty="0">
              <a:solidFill>
                <a:schemeClr val="accent6">
                  <a:lumMod val="20000"/>
                  <a:lumOff val="80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960215083"/>
              </p:ext>
            </p:extLst>
          </p:nvPr>
        </p:nvGraphicFramePr>
        <p:xfrm>
          <a:off x="152400" y="533400"/>
          <a:ext cx="6781800" cy="5801348"/>
        </p:xfrm>
        <a:graphic>
          <a:graphicData uri="http://schemas.openxmlformats.org/drawingml/2006/table">
            <a:tbl>
              <a:tblPr>
                <a:tableStyleId>{5C22544A-7EE6-4342-B048-85BDC9FD1C3A}</a:tableStyleId>
              </a:tblPr>
              <a:tblGrid>
                <a:gridCol w="2104696"/>
                <a:gridCol w="4677104"/>
              </a:tblGrid>
              <a:tr h="232805">
                <a:tc gridSpan="2">
                  <a:txBody>
                    <a:bodyPr/>
                    <a:lstStyle/>
                    <a:p>
                      <a:pPr marL="0" marR="0" algn="l">
                        <a:lnSpc>
                          <a:spcPct val="150000"/>
                        </a:lnSpc>
                        <a:spcBef>
                          <a:spcPts val="0"/>
                        </a:spcBef>
                        <a:spcAft>
                          <a:spcPts val="0"/>
                        </a:spcAft>
                      </a:pPr>
                      <a:r>
                        <a:rPr lang="en-US" sz="2000" b="1" kern="100" dirty="0">
                          <a:effectLst/>
                          <a:latin typeface="Times New Roman" pitchFamily="18" charset="0"/>
                          <a:cs typeface="Times New Roman" pitchFamily="18" charset="0"/>
                        </a:rPr>
                        <a:t>Table 1-7 Sources of Information about Individual Companies</a:t>
                      </a:r>
                      <a:endParaRPr lang="en-US" sz="2000" b="1" kern="100" dirty="0">
                        <a:effectLst/>
                        <a:latin typeface="Times New Roman" pitchFamily="18" charset="0"/>
                        <a:ea typeface="PMingLiU"/>
                        <a:cs typeface="Times New Roman" pitchFamily="18" charset="0"/>
                      </a:endParaRPr>
                    </a:p>
                  </a:txBody>
                  <a:tcPr marL="9109" marR="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r>
              <a:tr h="176590">
                <a:tc gridSpan="2">
                  <a:txBody>
                    <a:bodyPr/>
                    <a:lstStyle/>
                    <a:p>
                      <a:pPr marL="0" marR="0" algn="just">
                        <a:spcBef>
                          <a:spcPts val="300"/>
                        </a:spcBef>
                        <a:spcAft>
                          <a:spcPts val="300"/>
                        </a:spcAft>
                      </a:pPr>
                      <a:r>
                        <a:rPr lang="en-US" sz="1400" b="1" kern="100" dirty="0">
                          <a:effectLst/>
                          <a:latin typeface="Times New Roman" pitchFamily="18" charset="0"/>
                          <a:cs typeface="Times New Roman" pitchFamily="18" charset="0"/>
                        </a:rPr>
                        <a:t>CORPORATE</a:t>
                      </a:r>
                      <a:endParaRPr lang="en-US" sz="1200" b="1" kern="100" dirty="0">
                        <a:effectLst/>
                        <a:latin typeface="Times New Roman" pitchFamily="18" charset="0"/>
                        <a:cs typeface="Times New Roman" pitchFamily="18" charset="0"/>
                      </a:endParaRPr>
                    </a:p>
                  </a:txBody>
                  <a:tcPr marL="9109" marR="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r>
              <a:tr h="680466">
                <a:tc>
                  <a:txBody>
                    <a:bodyPr/>
                    <a:lstStyle/>
                    <a:p>
                      <a:pPr marL="0" marR="0">
                        <a:spcBef>
                          <a:spcPts val="0"/>
                        </a:spcBef>
                        <a:spcAft>
                          <a:spcPts val="0"/>
                        </a:spcAft>
                      </a:pPr>
                      <a:r>
                        <a:rPr lang="en-US" sz="1100" kern="100" dirty="0">
                          <a:effectLst/>
                          <a:latin typeface="Times New Roman" pitchFamily="18" charset="0"/>
                          <a:cs typeface="Times New Roman" pitchFamily="18" charset="0"/>
                        </a:rPr>
                        <a:t>Annual and Quarterly Reports</a:t>
                      </a:r>
                      <a:endParaRPr lang="en-US" sz="1100" kern="100" dirty="0">
                        <a:effectLst/>
                        <a:latin typeface="Times New Roman" pitchFamily="18" charset="0"/>
                        <a:ea typeface="PMingLiU"/>
                        <a:cs typeface="Times New Roman" pitchFamily="18" charset="0"/>
                      </a:endParaRPr>
                    </a:p>
                  </a:txBody>
                  <a:tcPr marL="9109" marR="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1100" kern="100">
                          <a:effectLst/>
                          <a:latin typeface="Times New Roman" pitchFamily="18" charset="0"/>
                          <a:cs typeface="Times New Roman" pitchFamily="18" charset="0"/>
                        </a:rPr>
                        <a:t>All firms whose securities are publicly held and traded are required to disseminate to their security holders an annual report of operations and financial position. Basic financial statements such as income statement, balance sheet, sources and uses of funds, as well as changes in retained earnings are included in all annual reports.</a:t>
                      </a:r>
                      <a:endParaRPr lang="en-US" sz="1100" kern="100">
                        <a:effectLst/>
                        <a:latin typeface="Times New Roman" pitchFamily="18" charset="0"/>
                        <a:ea typeface="PMingLiU"/>
                        <a:cs typeface="Times New Roman" pitchFamily="18" charset="0"/>
                      </a:endParaRPr>
                    </a:p>
                  </a:txBody>
                  <a:tcPr marL="9109" marR="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81000">
                <a:tc>
                  <a:txBody>
                    <a:bodyPr/>
                    <a:lstStyle/>
                    <a:p>
                      <a:pPr marL="0" marR="0">
                        <a:spcBef>
                          <a:spcPts val="0"/>
                        </a:spcBef>
                        <a:spcAft>
                          <a:spcPts val="0"/>
                        </a:spcAft>
                      </a:pPr>
                      <a:r>
                        <a:rPr lang="en-US" sz="1100" kern="100" dirty="0">
                          <a:effectLst/>
                          <a:latin typeface="Times New Roman" pitchFamily="18" charset="0"/>
                          <a:cs typeface="Times New Roman" pitchFamily="18" charset="0"/>
                        </a:rPr>
                        <a:t>Security Prospectus</a:t>
                      </a:r>
                      <a:endParaRPr lang="en-US" sz="1100" kern="100" dirty="0">
                        <a:effectLst/>
                        <a:latin typeface="Times New Roman" pitchFamily="18" charset="0"/>
                        <a:ea typeface="PMingLiU"/>
                        <a:cs typeface="Times New Roman" pitchFamily="18" charset="0"/>
                      </a:endParaRPr>
                    </a:p>
                  </a:txBody>
                  <a:tcPr marL="9109" marR="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1100" kern="100" dirty="0">
                          <a:effectLst/>
                          <a:latin typeface="Times New Roman" pitchFamily="18" charset="0"/>
                          <a:cs typeface="Times New Roman" pitchFamily="18" charset="0"/>
                        </a:rPr>
                        <a:t>If a firm is issuing new securities, financial information about the firm must be released to the public before the new securities can be issued.</a:t>
                      </a:r>
                      <a:endParaRPr lang="en-US" sz="1100" kern="100" dirty="0">
                        <a:effectLst/>
                        <a:latin typeface="Times New Roman" pitchFamily="18" charset="0"/>
                        <a:ea typeface="PMingLiU"/>
                        <a:cs typeface="Times New Roman" pitchFamily="18" charset="0"/>
                      </a:endParaRPr>
                    </a:p>
                  </a:txBody>
                  <a:tcPr marL="9109" marR="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58931">
                <a:tc gridSpan="2">
                  <a:txBody>
                    <a:bodyPr/>
                    <a:lstStyle/>
                    <a:p>
                      <a:pPr marL="0" marR="0">
                        <a:spcBef>
                          <a:spcPts val="300"/>
                        </a:spcBef>
                        <a:spcAft>
                          <a:spcPts val="300"/>
                        </a:spcAft>
                      </a:pPr>
                      <a:r>
                        <a:rPr lang="en-US" sz="1200" b="1" kern="100" dirty="0" smtClean="0">
                          <a:effectLst/>
                          <a:latin typeface="Times New Roman" pitchFamily="18" charset="0"/>
                          <a:cs typeface="Times New Roman" pitchFamily="18" charset="0"/>
                        </a:rPr>
                        <a:t>GOVERNMENT</a:t>
                      </a:r>
                      <a:r>
                        <a:rPr lang="en-US" sz="1100" kern="100" dirty="0">
                          <a:effectLst/>
                          <a:latin typeface="Times New Roman" pitchFamily="18" charset="0"/>
                          <a:cs typeface="Times New Roman" pitchFamily="18" charset="0"/>
                        </a:rPr>
                        <a:t> </a:t>
                      </a:r>
                      <a:endParaRPr lang="en-US" sz="1100" b="1" kern="100" dirty="0">
                        <a:effectLst/>
                        <a:latin typeface="Times New Roman" pitchFamily="18" charset="0"/>
                        <a:cs typeface="Times New Roman" pitchFamily="18" charset="0"/>
                      </a:endParaRPr>
                    </a:p>
                  </a:txBody>
                  <a:tcPr marL="9109" marR="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a:spcBef>
                          <a:spcPts val="300"/>
                        </a:spcBef>
                        <a:spcAft>
                          <a:spcPts val="300"/>
                        </a:spcAft>
                      </a:pPr>
                      <a:endParaRPr lang="en-US" sz="1100" b="1" kern="100" dirty="0">
                        <a:effectLst/>
                        <a:latin typeface="Times New Roman"/>
                      </a:endParaRPr>
                    </a:p>
                  </a:txBody>
                  <a:tcPr marL="9109" marR="9109" marT="0" marB="0"/>
                </a:tc>
              </a:tr>
              <a:tr h="450669">
                <a:tc>
                  <a:txBody>
                    <a:bodyPr/>
                    <a:lstStyle/>
                    <a:p>
                      <a:pPr marL="0" marR="0">
                        <a:spcBef>
                          <a:spcPts val="0"/>
                        </a:spcBef>
                        <a:spcAft>
                          <a:spcPts val="0"/>
                        </a:spcAft>
                      </a:pPr>
                      <a:r>
                        <a:rPr lang="en-US" sz="1100" kern="100" dirty="0">
                          <a:effectLst/>
                          <a:latin typeface="Times New Roman" pitchFamily="18" charset="0"/>
                          <a:cs typeface="Times New Roman" pitchFamily="18" charset="0"/>
                        </a:rPr>
                        <a:t>Required Report</a:t>
                      </a:r>
                      <a:endParaRPr lang="en-US" sz="1100" b="1" i="1" kern="100" dirty="0">
                        <a:effectLst/>
                        <a:latin typeface="Times New Roman" pitchFamily="18" charset="0"/>
                        <a:cs typeface="Times New Roman" pitchFamily="18" charset="0"/>
                      </a:endParaRPr>
                    </a:p>
                  </a:txBody>
                  <a:tcPr marL="9109" marR="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1100" kern="100" dirty="0">
                          <a:effectLst/>
                          <a:latin typeface="Times New Roman" pitchFamily="18" charset="0"/>
                          <a:cs typeface="Times New Roman" pitchFamily="18" charset="0"/>
                        </a:rPr>
                        <a:t>Form 10K: Form 10K is a very detailed annual report that publicly traded firms must submit to the SEC. These reports will be furnished to the public upon request to the firm. Information is also submitted every quarter in the form of a 10Q report.</a:t>
                      </a:r>
                      <a:endParaRPr lang="en-US" sz="1100" kern="100" dirty="0">
                        <a:effectLst/>
                        <a:latin typeface="Times New Roman" pitchFamily="18" charset="0"/>
                        <a:ea typeface="PMingLiU"/>
                        <a:cs typeface="Times New Roman" pitchFamily="18" charset="0"/>
                      </a:endParaRPr>
                    </a:p>
                  </a:txBody>
                  <a:tcPr marL="9109" marR="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58931">
                <a:tc gridSpan="2">
                  <a:txBody>
                    <a:bodyPr/>
                    <a:lstStyle/>
                    <a:p>
                      <a:pPr marL="0" marR="0">
                        <a:spcBef>
                          <a:spcPts val="300"/>
                        </a:spcBef>
                        <a:spcAft>
                          <a:spcPts val="300"/>
                        </a:spcAft>
                      </a:pPr>
                      <a:r>
                        <a:rPr lang="en-US" sz="1200" b="1" kern="100" dirty="0">
                          <a:effectLst/>
                          <a:latin typeface="Times New Roman" pitchFamily="18" charset="0"/>
                          <a:cs typeface="Times New Roman" pitchFamily="18" charset="0"/>
                        </a:rPr>
                        <a:t>PRIVATE </a:t>
                      </a:r>
                      <a:endParaRPr lang="en-US" sz="1100" b="1" kern="100" dirty="0">
                        <a:effectLst/>
                        <a:latin typeface="Times New Roman" pitchFamily="18" charset="0"/>
                        <a:cs typeface="Times New Roman" pitchFamily="18" charset="0"/>
                      </a:endParaRPr>
                    </a:p>
                  </a:txBody>
                  <a:tcPr marL="9109" marR="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a:spcBef>
                          <a:spcPts val="300"/>
                        </a:spcBef>
                        <a:spcAft>
                          <a:spcPts val="300"/>
                        </a:spcAft>
                      </a:pPr>
                      <a:endParaRPr lang="en-US" sz="1100" b="1" kern="100" dirty="0">
                        <a:effectLst/>
                        <a:latin typeface="Times New Roman"/>
                      </a:endParaRPr>
                    </a:p>
                  </a:txBody>
                  <a:tcPr marL="9109" marR="9109" marT="0" marB="0"/>
                </a:tc>
              </a:tr>
              <a:tr h="145869">
                <a:tc>
                  <a:txBody>
                    <a:bodyPr/>
                    <a:lstStyle/>
                    <a:p>
                      <a:pPr marL="0" marR="0">
                        <a:spcBef>
                          <a:spcPts val="0"/>
                        </a:spcBef>
                        <a:spcAft>
                          <a:spcPts val="0"/>
                        </a:spcAft>
                      </a:pPr>
                      <a:r>
                        <a:rPr lang="en-US" sz="1100" kern="100" dirty="0">
                          <a:effectLst/>
                          <a:latin typeface="Times New Roman" pitchFamily="18" charset="0"/>
                          <a:cs typeface="Times New Roman" pitchFamily="18" charset="0"/>
                        </a:rPr>
                        <a:t>Standard &amp; Poor’s Corporation Record</a:t>
                      </a:r>
                      <a:endParaRPr lang="en-US" sz="1100" kern="100" dirty="0">
                        <a:effectLst/>
                        <a:latin typeface="Times New Roman" pitchFamily="18" charset="0"/>
                        <a:ea typeface="PMingLiU"/>
                        <a:cs typeface="Times New Roman" pitchFamily="18" charset="0"/>
                      </a:endParaRPr>
                    </a:p>
                  </a:txBody>
                  <a:tcPr marL="9109" marR="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1100" kern="100">
                          <a:effectLst/>
                          <a:latin typeface="Times New Roman" pitchFamily="18" charset="0"/>
                          <a:cs typeface="Times New Roman" pitchFamily="18" charset="0"/>
                        </a:rPr>
                        <a:t>Provides annual financial data on individual companies.</a:t>
                      </a:r>
                      <a:endParaRPr lang="en-US" sz="1100" kern="100">
                        <a:effectLst/>
                        <a:latin typeface="Times New Roman" pitchFamily="18" charset="0"/>
                        <a:ea typeface="PMingLiU"/>
                        <a:cs typeface="Times New Roman" pitchFamily="18" charset="0"/>
                      </a:endParaRPr>
                    </a:p>
                  </a:txBody>
                  <a:tcPr marL="9109" marR="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58931">
                <a:tc>
                  <a:txBody>
                    <a:bodyPr/>
                    <a:lstStyle/>
                    <a:p>
                      <a:pPr marL="0" marR="0">
                        <a:spcBef>
                          <a:spcPts val="0"/>
                        </a:spcBef>
                        <a:spcAft>
                          <a:spcPts val="0"/>
                        </a:spcAft>
                      </a:pPr>
                      <a:r>
                        <a:rPr lang="en-US" sz="1100" kern="100" dirty="0">
                          <a:effectLst/>
                          <a:latin typeface="Times New Roman" pitchFamily="18" charset="0"/>
                          <a:cs typeface="Times New Roman" pitchFamily="18" charset="0"/>
                        </a:rPr>
                        <a:t>Moody’s Manuals</a:t>
                      </a:r>
                      <a:endParaRPr lang="en-US" sz="1100" kern="100" dirty="0">
                        <a:effectLst/>
                        <a:latin typeface="Times New Roman" pitchFamily="18" charset="0"/>
                        <a:ea typeface="PMingLiU"/>
                        <a:cs typeface="Times New Roman" pitchFamily="18" charset="0"/>
                      </a:endParaRPr>
                    </a:p>
                  </a:txBody>
                  <a:tcPr marL="9109" marR="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1100" kern="100">
                          <a:effectLst/>
                          <a:latin typeface="Times New Roman" pitchFamily="18" charset="0"/>
                          <a:cs typeface="Times New Roman" pitchFamily="18" charset="0"/>
                        </a:rPr>
                        <a:t>Provides annual historical and financial data on individual firms.</a:t>
                      </a:r>
                      <a:endParaRPr lang="en-US" sz="1100" kern="100">
                        <a:effectLst/>
                        <a:latin typeface="Times New Roman" pitchFamily="18" charset="0"/>
                        <a:ea typeface="PMingLiU"/>
                        <a:cs typeface="Times New Roman" pitchFamily="18" charset="0"/>
                      </a:endParaRPr>
                    </a:p>
                  </a:txBody>
                  <a:tcPr marL="9109" marR="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35522">
                <a:tc>
                  <a:txBody>
                    <a:bodyPr/>
                    <a:lstStyle/>
                    <a:p>
                      <a:pPr marL="0" marR="0">
                        <a:spcBef>
                          <a:spcPts val="0"/>
                        </a:spcBef>
                        <a:spcAft>
                          <a:spcPts val="0"/>
                        </a:spcAft>
                      </a:pPr>
                      <a:r>
                        <a:rPr lang="en-US" sz="1100" kern="100" dirty="0">
                          <a:effectLst/>
                          <a:latin typeface="Times New Roman" pitchFamily="18" charset="0"/>
                          <a:cs typeface="Times New Roman" pitchFamily="18" charset="0"/>
                        </a:rPr>
                        <a:t>Value Line Investment Service</a:t>
                      </a:r>
                      <a:endParaRPr lang="en-US" sz="1100" kern="100" dirty="0">
                        <a:effectLst/>
                        <a:latin typeface="Times New Roman" pitchFamily="18" charset="0"/>
                        <a:ea typeface="PMingLiU"/>
                        <a:cs typeface="Times New Roman" pitchFamily="18" charset="0"/>
                      </a:endParaRPr>
                    </a:p>
                  </a:txBody>
                  <a:tcPr marL="9109" marR="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1100" kern="100" dirty="0">
                          <a:effectLst/>
                          <a:latin typeface="Times New Roman" pitchFamily="18" charset="0"/>
                          <a:cs typeface="Times New Roman" pitchFamily="18" charset="0"/>
                        </a:rPr>
                        <a:t>Offers historical and financial information on 1,700 companies, as well as quality recommendations as to the investment value of specific firms.</a:t>
                      </a:r>
                      <a:endParaRPr lang="en-US" sz="1100" kern="100" dirty="0">
                        <a:effectLst/>
                        <a:latin typeface="Times New Roman" pitchFamily="18" charset="0"/>
                        <a:ea typeface="PMingLiU"/>
                        <a:cs typeface="Times New Roman" pitchFamily="18" charset="0"/>
                      </a:endParaRPr>
                    </a:p>
                  </a:txBody>
                  <a:tcPr marL="9109" marR="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67547">
                <a:tc>
                  <a:txBody>
                    <a:bodyPr/>
                    <a:lstStyle/>
                    <a:p>
                      <a:pPr marL="0" marR="0">
                        <a:spcBef>
                          <a:spcPts val="0"/>
                        </a:spcBef>
                        <a:spcAft>
                          <a:spcPts val="0"/>
                        </a:spcAft>
                      </a:pPr>
                      <a:r>
                        <a:rPr lang="en-US" sz="1100" kern="100" dirty="0">
                          <a:effectLst/>
                          <a:latin typeface="Times New Roman" pitchFamily="18" charset="0"/>
                          <a:cs typeface="Times New Roman" pitchFamily="18" charset="0"/>
                        </a:rPr>
                        <a:t>Brokerage Firms’ Reports</a:t>
                      </a:r>
                      <a:endParaRPr lang="en-US" sz="1100" kern="100" dirty="0">
                        <a:effectLst/>
                        <a:latin typeface="Times New Roman" pitchFamily="18" charset="0"/>
                        <a:ea typeface="PMingLiU"/>
                        <a:cs typeface="Times New Roman" pitchFamily="18" charset="0"/>
                      </a:endParaRPr>
                    </a:p>
                  </a:txBody>
                  <a:tcPr marL="9109" marR="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1100" kern="100" dirty="0">
                          <a:effectLst/>
                          <a:latin typeface="Times New Roman" pitchFamily="18" charset="0"/>
                          <a:cs typeface="Times New Roman" pitchFamily="18" charset="0"/>
                        </a:rPr>
                        <a:t>Usually offer specific recommendations about the investment worth of individual firms’ securities—for example, buy, sell, hold.</a:t>
                      </a:r>
                      <a:endParaRPr lang="en-US" sz="1100" kern="100" dirty="0">
                        <a:effectLst/>
                        <a:latin typeface="Times New Roman" pitchFamily="18" charset="0"/>
                        <a:ea typeface="PMingLiU"/>
                        <a:cs typeface="Times New Roman" pitchFamily="18" charset="0"/>
                      </a:endParaRPr>
                    </a:p>
                  </a:txBody>
                  <a:tcPr marL="9109" marR="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58931">
                <a:tc gridSpan="2">
                  <a:txBody>
                    <a:bodyPr/>
                    <a:lstStyle/>
                    <a:p>
                      <a:pPr marL="0" marR="0">
                        <a:spcBef>
                          <a:spcPts val="0"/>
                        </a:spcBef>
                        <a:spcAft>
                          <a:spcPts val="0"/>
                        </a:spcAft>
                      </a:pPr>
                      <a:r>
                        <a:rPr lang="en-US" sz="1200" b="1" kern="100" dirty="0">
                          <a:effectLst/>
                          <a:latin typeface="Times New Roman" pitchFamily="18" charset="0"/>
                          <a:cs typeface="Times New Roman" pitchFamily="18" charset="0"/>
                        </a:rPr>
                        <a:t>PRIVATE COMPUTERIZED </a:t>
                      </a:r>
                      <a:r>
                        <a:rPr lang="en-US" sz="1200" b="1" kern="100" dirty="0" smtClean="0">
                          <a:effectLst/>
                          <a:latin typeface="Times New Roman" pitchFamily="18" charset="0"/>
                          <a:cs typeface="Times New Roman" pitchFamily="18" charset="0"/>
                        </a:rPr>
                        <a:t>DATABASES</a:t>
                      </a:r>
                      <a:r>
                        <a:rPr lang="en-US" sz="1100" kern="100" dirty="0">
                          <a:effectLst/>
                          <a:latin typeface="Times New Roman" pitchFamily="18" charset="0"/>
                          <a:cs typeface="Times New Roman" pitchFamily="18" charset="0"/>
                        </a:rPr>
                        <a:t> </a:t>
                      </a:r>
                      <a:endParaRPr lang="en-US" sz="1100" kern="100" dirty="0">
                        <a:effectLst/>
                        <a:latin typeface="Times New Roman" pitchFamily="18" charset="0"/>
                        <a:ea typeface="PMingLiU"/>
                        <a:cs typeface="Times New Roman" pitchFamily="18" charset="0"/>
                      </a:endParaRPr>
                    </a:p>
                  </a:txBody>
                  <a:tcPr marL="9109" marR="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a:spcBef>
                          <a:spcPts val="0"/>
                        </a:spcBef>
                        <a:spcAft>
                          <a:spcPts val="0"/>
                        </a:spcAft>
                      </a:pPr>
                      <a:endParaRPr lang="en-US" sz="1100" kern="100" dirty="0">
                        <a:effectLst/>
                        <a:latin typeface="Times New Roman"/>
                        <a:ea typeface="PMingLiU"/>
                      </a:endParaRPr>
                    </a:p>
                  </a:txBody>
                  <a:tcPr marL="9109" marR="9109" marT="0" marB="0"/>
                </a:tc>
              </a:tr>
              <a:tr h="317863">
                <a:tc>
                  <a:txBody>
                    <a:bodyPr/>
                    <a:lstStyle/>
                    <a:p>
                      <a:pPr marL="0" marR="0">
                        <a:spcBef>
                          <a:spcPts val="0"/>
                        </a:spcBef>
                        <a:spcAft>
                          <a:spcPts val="0"/>
                        </a:spcAft>
                      </a:pPr>
                      <a:r>
                        <a:rPr lang="en-US" sz="1100" kern="100" dirty="0" err="1">
                          <a:effectLst/>
                          <a:latin typeface="Times New Roman" pitchFamily="18" charset="0"/>
                          <a:cs typeface="Times New Roman" pitchFamily="18" charset="0"/>
                        </a:rPr>
                        <a:t>Compustat</a:t>
                      </a:r>
                      <a:endParaRPr lang="en-US" sz="1100" kern="100" dirty="0">
                        <a:effectLst/>
                        <a:latin typeface="Times New Roman" pitchFamily="18" charset="0"/>
                        <a:ea typeface="PMingLiU"/>
                        <a:cs typeface="Times New Roman" pitchFamily="18" charset="0"/>
                      </a:endParaRPr>
                    </a:p>
                  </a:txBody>
                  <a:tcPr marL="9109" marR="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1100" kern="100">
                          <a:effectLst/>
                          <a:latin typeface="Times New Roman" pitchFamily="18" charset="0"/>
                          <a:cs typeface="Times New Roman" pitchFamily="18" charset="0"/>
                        </a:rPr>
                        <a:t>S&amp;P computerized database has approximately 3,500 companies covering twenty years of financial and market-price data.</a:t>
                      </a:r>
                      <a:endParaRPr lang="en-US" sz="1100" kern="100">
                        <a:effectLst/>
                        <a:latin typeface="Times New Roman" pitchFamily="18" charset="0"/>
                        <a:ea typeface="PMingLiU"/>
                        <a:cs typeface="Times New Roman" pitchFamily="18" charset="0"/>
                      </a:endParaRPr>
                    </a:p>
                  </a:txBody>
                  <a:tcPr marL="9109" marR="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26033">
                <a:tc>
                  <a:txBody>
                    <a:bodyPr/>
                    <a:lstStyle/>
                    <a:p>
                      <a:pPr marL="0" marR="0">
                        <a:spcBef>
                          <a:spcPts val="0"/>
                        </a:spcBef>
                        <a:spcAft>
                          <a:spcPts val="0"/>
                        </a:spcAft>
                      </a:pPr>
                      <a:r>
                        <a:rPr lang="en-US" sz="1100" kern="100" dirty="0">
                          <a:effectLst/>
                          <a:latin typeface="Times New Roman" pitchFamily="18" charset="0"/>
                          <a:cs typeface="Times New Roman" pitchFamily="18" charset="0"/>
                        </a:rPr>
                        <a:t>University of Chicago Stock Price Tapes</a:t>
                      </a:r>
                      <a:endParaRPr lang="en-US" sz="1100" kern="100" dirty="0">
                        <a:effectLst/>
                        <a:latin typeface="Times New Roman" pitchFamily="18" charset="0"/>
                        <a:ea typeface="PMingLiU"/>
                        <a:cs typeface="Times New Roman" pitchFamily="18" charset="0"/>
                      </a:endParaRPr>
                    </a:p>
                  </a:txBody>
                  <a:tcPr marL="9109" marR="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1100" kern="100" dirty="0">
                          <a:effectLst/>
                          <a:latin typeface="Times New Roman" pitchFamily="18" charset="0"/>
                          <a:cs typeface="Times New Roman" pitchFamily="18" charset="0"/>
                        </a:rPr>
                        <a:t>The Center for Research on Security Price (CRSP) offers monthly and daily price data from various exchanges.</a:t>
                      </a:r>
                      <a:endParaRPr lang="en-US" sz="1100" kern="100" dirty="0">
                        <a:effectLst/>
                        <a:latin typeface="Times New Roman" pitchFamily="18" charset="0"/>
                        <a:ea typeface="PMingLiU"/>
                        <a:cs typeface="Times New Roman" pitchFamily="18" charset="0"/>
                      </a:endParaRPr>
                    </a:p>
                  </a:txBody>
                  <a:tcPr marL="9109" marR="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446073">
                <a:tc>
                  <a:txBody>
                    <a:bodyPr/>
                    <a:lstStyle/>
                    <a:p>
                      <a:pPr marL="0" marR="0">
                        <a:spcBef>
                          <a:spcPts val="0"/>
                        </a:spcBef>
                        <a:spcAft>
                          <a:spcPts val="0"/>
                        </a:spcAft>
                      </a:pPr>
                      <a:r>
                        <a:rPr lang="en-US" sz="1100" kern="100" dirty="0">
                          <a:effectLst/>
                          <a:latin typeface="Times New Roman" pitchFamily="18" charset="0"/>
                          <a:cs typeface="Times New Roman" pitchFamily="18" charset="0"/>
                        </a:rPr>
                        <a:t>I/B/E/S</a:t>
                      </a:r>
                      <a:endParaRPr lang="en-US" sz="1100" kern="100" dirty="0">
                        <a:effectLst/>
                        <a:latin typeface="Times New Roman" pitchFamily="18" charset="0"/>
                        <a:ea typeface="PMingLiU"/>
                        <a:cs typeface="Times New Roman" pitchFamily="18" charset="0"/>
                      </a:endParaRPr>
                    </a:p>
                  </a:txBody>
                  <a:tcPr marL="9109" marR="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1100" kern="100" dirty="0">
                          <a:effectLst/>
                          <a:latin typeface="Times New Roman" pitchFamily="18" charset="0"/>
                          <a:cs typeface="Times New Roman" pitchFamily="18" charset="0"/>
                        </a:rPr>
                        <a:t>Provides detailed and consensus estimates featuring up to 26 forecast measures including GAAP and pro-forma EPS, revenue/sales, net income, pre-tax profit and operating profit, and price targets and recommendations for more than 60,000 companies in 67 countries worldwide. </a:t>
                      </a:r>
                      <a:endParaRPr lang="en-US" sz="1100" kern="100" dirty="0">
                        <a:effectLst/>
                        <a:latin typeface="Times New Roman" pitchFamily="18" charset="0"/>
                        <a:ea typeface="PMingLiU"/>
                        <a:cs typeface="Times New Roman" pitchFamily="18" charset="0"/>
                      </a:endParaRPr>
                    </a:p>
                  </a:txBody>
                  <a:tcPr marL="9109" marR="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04800">
                <a:tc>
                  <a:txBody>
                    <a:bodyPr/>
                    <a:lstStyle/>
                    <a:p>
                      <a:pPr marL="0" marR="0">
                        <a:spcBef>
                          <a:spcPts val="0"/>
                        </a:spcBef>
                        <a:spcAft>
                          <a:spcPts val="0"/>
                        </a:spcAft>
                      </a:pPr>
                      <a:r>
                        <a:rPr lang="en-US" sz="1100" kern="100" dirty="0">
                          <a:effectLst/>
                          <a:latin typeface="Times New Roman" pitchFamily="18" charset="0"/>
                          <a:cs typeface="Times New Roman" pitchFamily="18" charset="0"/>
                        </a:rPr>
                        <a:t>Wharton Research Data Service</a:t>
                      </a:r>
                      <a:endParaRPr lang="en-US" sz="1100" kern="100" dirty="0">
                        <a:effectLst/>
                        <a:latin typeface="Times New Roman" pitchFamily="18" charset="0"/>
                        <a:ea typeface="PMingLiU"/>
                        <a:cs typeface="Times New Roman" pitchFamily="18" charset="0"/>
                      </a:endParaRPr>
                    </a:p>
                  </a:txBody>
                  <a:tcPr marL="9109" marR="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1100" kern="100" dirty="0">
                          <a:effectLst/>
                          <a:latin typeface="Times New Roman" pitchFamily="18" charset="0"/>
                          <a:cs typeface="Times New Roman" pitchFamily="18" charset="0"/>
                        </a:rPr>
                        <a:t>Provides data compiled from independent sources that specialize in specific historical data. Some sources include Capital IQ, NYSE Euronext, CRSP, and Thomson Reuters.</a:t>
                      </a:r>
                      <a:endParaRPr lang="en-US" sz="1100" kern="100" dirty="0">
                        <a:effectLst/>
                        <a:latin typeface="Times New Roman" pitchFamily="18" charset="0"/>
                        <a:ea typeface="PMingLiU"/>
                        <a:cs typeface="Times New Roman" pitchFamily="18" charset="0"/>
                      </a:endParaRPr>
                    </a:p>
                  </a:txBody>
                  <a:tcPr marL="9109" marR="91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6" name="Title 1"/>
          <p:cNvSpPr>
            <a:spLocks noGrp="1"/>
          </p:cNvSpPr>
          <p:nvPr>
            <p:ph type="title"/>
          </p:nvPr>
        </p:nvSpPr>
        <p:spPr>
          <a:xfrm>
            <a:off x="6705600" y="381000"/>
            <a:ext cx="2286000" cy="990600"/>
          </a:xfrm>
        </p:spPr>
        <p:txBody>
          <a:bodyPr>
            <a:noAutofit/>
          </a:bodyPr>
          <a:lstStyle/>
          <a:p>
            <a:pPr algn="r"/>
            <a:r>
              <a:rPr lang="en-US" sz="2500" dirty="0" smtClean="0">
                <a:latin typeface="Times New Roman" pitchFamily="18" charset="0"/>
                <a:cs typeface="Times New Roman" pitchFamily="18" charset="0"/>
              </a:rPr>
              <a:t>1.4 Source of Information</a:t>
            </a:r>
          </a:p>
        </p:txBody>
      </p:sp>
      <p:sp>
        <p:nvSpPr>
          <p:cNvPr id="7" name="TextBox 6"/>
          <p:cNvSpPr txBox="1"/>
          <p:nvPr/>
        </p:nvSpPr>
        <p:spPr>
          <a:xfrm>
            <a:off x="7010400" y="1409700"/>
            <a:ext cx="1905000" cy="800100"/>
          </a:xfrm>
          <a:prstGeom prst="rect">
            <a:avLst/>
          </a:prstGeom>
        </p:spPr>
        <p:txBody>
          <a:bodyPr vert="horz" wrap="square" lIns="91440" tIns="45720" rIns="91440" bIns="45720" rtlCol="0" anchor="ctr">
            <a:normAutofit/>
          </a:bodyPr>
          <a:lstStyle/>
          <a:p>
            <a:pPr marL="0" marR="0" indent="0" defTabSz="914400" rtl="0" eaLnBrk="1" fontAlgn="auto" latinLnBrk="0" hangingPunct="1">
              <a:lnSpc>
                <a:spcPct val="100000"/>
              </a:lnSpc>
              <a:spcBef>
                <a:spcPct val="0"/>
              </a:spcBef>
              <a:spcAft>
                <a:spcPts val="0"/>
              </a:spcAft>
              <a:buClrTx/>
              <a:buSzTx/>
              <a:buFontTx/>
              <a:buNone/>
              <a:tabLst/>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Table 1-4 lists sources of information on companies</a:t>
            </a:r>
          </a:p>
        </p:txBody>
      </p:sp>
    </p:spTree>
    <p:extLst>
      <p:ext uri="{BB962C8B-B14F-4D97-AF65-F5344CB8AC3E}">
        <p14:creationId xmlns:p14="http://schemas.microsoft.com/office/powerpoint/2010/main" val="2356721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itchFamily="18" charset="0"/>
                <a:cs typeface="Times New Roman" pitchFamily="18" charset="0"/>
              </a:rPr>
              <a:t>Summary</a:t>
            </a:r>
            <a:endParaRPr lang="en-US" dirty="0">
              <a:latin typeface="Times New Roman" pitchFamily="18" charset="0"/>
              <a:cs typeface="Times New Roman" pitchFamily="18" charset="0"/>
            </a:endParaRPr>
          </a:p>
        </p:txBody>
      </p:sp>
      <p:sp>
        <p:nvSpPr>
          <p:cNvPr id="3" name="Text Placeholder 2"/>
          <p:cNvSpPr>
            <a:spLocks noGrp="1"/>
          </p:cNvSpPr>
          <p:nvPr>
            <p:ph type="body" sz="quarter" idx="13"/>
          </p:nvPr>
        </p:nvSpPr>
        <p:spPr>
          <a:xfrm>
            <a:off x="533400" y="1600200"/>
            <a:ext cx="8251200" cy="3733800"/>
          </a:xfrm>
        </p:spPr>
        <p:txBody>
          <a:bodyPr>
            <a:normAutofit fontScale="85000" lnSpcReduction="20000"/>
          </a:bodyPr>
          <a:lstStyle/>
          <a:p>
            <a:pPr>
              <a:lnSpc>
                <a:spcPct val="160000"/>
              </a:lnSpc>
            </a:pPr>
            <a:r>
              <a:rPr lang="en-US" dirty="0" smtClean="0">
                <a:latin typeface="Times New Roman" pitchFamily="18" charset="0"/>
                <a:cs typeface="Times New Roman" pitchFamily="18" charset="0"/>
              </a:rPr>
              <a:t>The volume in trading of securities in financial markets is ever increasing. Therefore</a:t>
            </a:r>
            <a:r>
              <a:rPr lang="en-US" dirty="0">
                <a:latin typeface="Times New Roman" pitchFamily="18" charset="0"/>
                <a:cs typeface="Times New Roman" pitchFamily="18" charset="0"/>
              </a:rPr>
              <a:t>, it requires a firm foundation in </a:t>
            </a:r>
            <a:r>
              <a:rPr lang="en-US" dirty="0" smtClean="0">
                <a:latin typeface="Times New Roman" pitchFamily="18" charset="0"/>
                <a:cs typeface="Times New Roman" pitchFamily="18" charset="0"/>
              </a:rPr>
              <a:t>relevant </a:t>
            </a:r>
            <a:r>
              <a:rPr lang="en-US" dirty="0">
                <a:latin typeface="Times New Roman" pitchFamily="18" charset="0"/>
                <a:cs typeface="Times New Roman" pitchFamily="18" charset="0"/>
              </a:rPr>
              <a:t>theories and methods of valuation to make </a:t>
            </a: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right decision in </a:t>
            </a:r>
            <a:r>
              <a:rPr lang="en-US" dirty="0" smtClean="0">
                <a:latin typeface="Times New Roman" pitchFamily="18" charset="0"/>
                <a:cs typeface="Times New Roman" pitchFamily="18" charset="0"/>
              </a:rPr>
              <a:t>investing in </a:t>
            </a:r>
            <a:r>
              <a:rPr lang="en-US" dirty="0">
                <a:latin typeface="Times New Roman" pitchFamily="18" charset="0"/>
                <a:cs typeface="Times New Roman" pitchFamily="18" charset="0"/>
              </a:rPr>
              <a:t>financial instruments.</a:t>
            </a:r>
          </a:p>
          <a:p>
            <a:pPr>
              <a:lnSpc>
                <a:spcPct val="160000"/>
              </a:lnSpc>
            </a:pPr>
            <a:r>
              <a:rPr lang="en-US" dirty="0">
                <a:latin typeface="Times New Roman" pitchFamily="18" charset="0"/>
                <a:cs typeface="Times New Roman" pitchFamily="18" charset="0"/>
              </a:rPr>
              <a:t>This chapter has identified the objectives of portfolio management and security analysis. In addition, we also </a:t>
            </a:r>
            <a:r>
              <a:rPr lang="en-US" dirty="0" smtClean="0">
                <a:latin typeface="Times New Roman" pitchFamily="18" charset="0"/>
                <a:cs typeface="Times New Roman" pitchFamily="18" charset="0"/>
              </a:rPr>
              <a:t>discuss </a:t>
            </a:r>
            <a:r>
              <a:rPr lang="en-US" dirty="0">
                <a:latin typeface="Times New Roman" pitchFamily="18" charset="0"/>
                <a:cs typeface="Times New Roman" pitchFamily="18" charset="0"/>
              </a:rPr>
              <a:t>the sources of economy-wide information, financial market information, industry information, and individual company information which are necessary for the security analyst and portfolio manager</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2" name="Slide Number Placeholder 1"/>
          <p:cNvSpPr>
            <a:spLocks noGrp="1"/>
          </p:cNvSpPr>
          <p:nvPr>
            <p:ph type="sldNum" sz="quarter" idx="14"/>
          </p:nvPr>
        </p:nvSpPr>
        <p:spPr/>
        <p:txBody>
          <a:bodyPr/>
          <a:lstStyle/>
          <a:p>
            <a:fld id="{63E98819-4578-415F-810A-1B13636BD7A2}" type="slidenum">
              <a:rPr lang="en-US" smtClean="0">
                <a:solidFill>
                  <a:schemeClr val="accent6">
                    <a:lumMod val="20000"/>
                    <a:lumOff val="80000"/>
                  </a:schemeClr>
                </a:solidFill>
              </a:rPr>
              <a:t>19</a:t>
            </a:fld>
            <a:endParaRPr lang="en-US">
              <a:solidFill>
                <a:schemeClr val="accent6">
                  <a:lumMod val="20000"/>
                  <a:lumOff val="80000"/>
                </a:schemeClr>
              </a:solidFill>
            </a:endParaRPr>
          </a:p>
        </p:txBody>
      </p:sp>
    </p:spTree>
    <p:extLst>
      <p:ext uri="{BB962C8B-B14F-4D97-AF65-F5344CB8AC3E}">
        <p14:creationId xmlns:p14="http://schemas.microsoft.com/office/powerpoint/2010/main" val="3255970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Chapter Outline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1.1 Objective of Security Analysis</a:t>
            </a:r>
          </a:p>
          <a:p>
            <a:r>
              <a:rPr lang="en-US" dirty="0" smtClean="0">
                <a:latin typeface="Times New Roman" pitchFamily="18" charset="0"/>
                <a:cs typeface="Times New Roman" pitchFamily="18" charset="0"/>
              </a:rPr>
              <a:t>1.2 Objective of Portfolio Management</a:t>
            </a:r>
          </a:p>
          <a:p>
            <a:r>
              <a:rPr lang="en-US" dirty="0" smtClean="0">
                <a:latin typeface="Times New Roman" pitchFamily="18" charset="0"/>
                <a:cs typeface="Times New Roman" pitchFamily="18" charset="0"/>
              </a:rPr>
              <a:t>1.3 Basic Approaches to Security Analysis and Portfolio Management</a:t>
            </a:r>
          </a:p>
          <a:p>
            <a:r>
              <a:rPr lang="en-US" dirty="0" smtClean="0">
                <a:latin typeface="Times New Roman" pitchFamily="18" charset="0"/>
                <a:cs typeface="Times New Roman" pitchFamily="18" charset="0"/>
              </a:rPr>
              <a:t>1.4 Source of Information</a:t>
            </a:r>
          </a:p>
        </p:txBody>
      </p:sp>
      <p:sp>
        <p:nvSpPr>
          <p:cNvPr id="4" name="Slide Number Placeholder 3"/>
          <p:cNvSpPr>
            <a:spLocks noGrp="1"/>
          </p:cNvSpPr>
          <p:nvPr>
            <p:ph type="sldNum" sz="quarter" idx="12"/>
          </p:nvPr>
        </p:nvSpPr>
        <p:spPr>
          <a:noFill/>
        </p:spPr>
        <p:txBody>
          <a:bodyPr/>
          <a:lstStyle/>
          <a:p>
            <a:fld id="{2361D884-7B35-49FB-9233-7A8213574B9D}" type="slidenum">
              <a:rPr lang="en-US" smtClean="0">
                <a:solidFill>
                  <a:schemeClr val="accent6">
                    <a:lumMod val="20000"/>
                    <a:lumOff val="80000"/>
                  </a:schemeClr>
                </a:solidFill>
              </a:rPr>
              <a:t>2</a:t>
            </a:fld>
            <a:endParaRPr lang="en-US" dirty="0">
              <a:solidFill>
                <a:schemeClr val="accent6">
                  <a:lumMod val="20000"/>
                  <a:lumOff val="80000"/>
                </a:schemeClr>
              </a:solidFill>
            </a:endParaRPr>
          </a:p>
        </p:txBody>
      </p:sp>
    </p:spTree>
    <p:extLst>
      <p:ext uri="{BB962C8B-B14F-4D97-AF65-F5344CB8AC3E}">
        <p14:creationId xmlns:p14="http://schemas.microsoft.com/office/powerpoint/2010/main" val="939873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6" name="Picture 2"/>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tretch/>
        </p:blipFill>
        <p:spPr bwMode="auto">
          <a:xfrm>
            <a:off x="304799" y="1981200"/>
            <a:ext cx="4754059"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10"/>
          <p:cNvSpPr>
            <a:spLocks noGrp="1"/>
          </p:cNvSpPr>
          <p:nvPr>
            <p:ph type="body" sz="quarter" idx="13"/>
          </p:nvPr>
        </p:nvSpPr>
        <p:spPr>
          <a:xfrm>
            <a:off x="228600" y="457200"/>
            <a:ext cx="8686800" cy="1143000"/>
          </a:xfrm>
        </p:spPr>
        <p:txBody>
          <a:bodyPr>
            <a:noAutofit/>
          </a:bodyPr>
          <a:lstStyle/>
          <a:p>
            <a:r>
              <a:rPr lang="en-US" sz="1400" dirty="0" smtClean="0">
                <a:latin typeface="Times New Roman" pitchFamily="18" charset="0"/>
                <a:cs typeface="Times New Roman" pitchFamily="18" charset="0"/>
              </a:rPr>
              <a:t>The volume of trade</a:t>
            </a:r>
            <a:r>
              <a:rPr lang="en-US" sz="1400" dirty="0">
                <a:latin typeface="Times New Roman" pitchFamily="18" charset="0"/>
                <a:cs typeface="Times New Roman" pitchFamily="18" charset="0"/>
              </a:rPr>
              <a:t> between 1980-2010</a:t>
            </a:r>
            <a:r>
              <a:rPr lang="en-US" sz="1400" dirty="0" smtClean="0">
                <a:latin typeface="Times New Roman" pitchFamily="18" charset="0"/>
                <a:cs typeface="Times New Roman" pitchFamily="18" charset="0"/>
              </a:rPr>
              <a:t> in new issues of stocks and bonds in U.S. primary markets can be seen here. The chart indicates that within the past 30 years, the volume of trade has increased greatly.  Between 1980-1988, there was a large decline in interest rates, which probably induced the large growth in debt securities from then on.  Likewise, common stock also experienced an increase during this period.  This great amount of came down after 2006, when the economy was hit by the financial crisis in 2007.</a:t>
            </a:r>
            <a:endParaRPr lang="en-US" sz="1400" dirty="0">
              <a:latin typeface="Times New Roman" pitchFamily="18" charset="0"/>
              <a:cs typeface="Times New Roman" pitchFamily="18" charset="0"/>
            </a:endParaRPr>
          </a:p>
        </p:txBody>
      </p:sp>
      <p:graphicFrame>
        <p:nvGraphicFramePr>
          <p:cNvPr id="19" name="Content Placeholder 6"/>
          <p:cNvGraphicFramePr>
            <a:graphicFrameLocks noGrp="1"/>
          </p:cNvGraphicFramePr>
          <p:nvPr>
            <p:ph sz="half" idx="2"/>
            <p:extLst>
              <p:ext uri="{D42A27DB-BD31-4B8C-83A1-F6EECF244321}">
                <p14:modId xmlns:p14="http://schemas.microsoft.com/office/powerpoint/2010/main" val="2113294860"/>
              </p:ext>
            </p:extLst>
          </p:nvPr>
        </p:nvGraphicFramePr>
        <p:xfrm>
          <a:off x="5410200" y="1447800"/>
          <a:ext cx="3352800" cy="4800594"/>
        </p:xfrm>
        <a:graphic>
          <a:graphicData uri="http://schemas.openxmlformats.org/drawingml/2006/table">
            <a:tbl>
              <a:tblPr firstRow="1">
                <a:tableStyleId>{5FD0F851-EC5A-4D38-B0AD-8093EC10F338}</a:tableStyleId>
              </a:tblPr>
              <a:tblGrid>
                <a:gridCol w="2095500"/>
                <a:gridCol w="1257300"/>
              </a:tblGrid>
              <a:tr h="328380">
                <a:tc gridSpan="2">
                  <a:txBody>
                    <a:bodyPr/>
                    <a:lstStyle/>
                    <a:p>
                      <a:pPr marL="0" marR="0" algn="l" defTabSz="914400" rtl="0" eaLnBrk="1" latinLnBrk="0" hangingPunct="1">
                        <a:spcBef>
                          <a:spcPts val="0"/>
                        </a:spcBef>
                        <a:spcAft>
                          <a:spcPts val="0"/>
                        </a:spcAft>
                      </a:pPr>
                      <a:r>
                        <a:rPr lang="en-US" sz="1050" kern="100" dirty="0">
                          <a:effectLst/>
                          <a:latin typeface="Times New Roman" pitchFamily="18" charset="0"/>
                          <a:cs typeface="Times New Roman" pitchFamily="18" charset="0"/>
                        </a:rPr>
                        <a:t>Table 1-2 Average Daily Trading Volume in NYSE Listed Issues (millions of shares)</a:t>
                      </a:r>
                      <a:endParaRPr lang="en-US" sz="1050" b="1" kern="100" dirty="0">
                        <a:solidFill>
                          <a:schemeClr val="tx1"/>
                        </a:solidFill>
                        <a:effectLst/>
                        <a:latin typeface="Times New Roman" pitchFamily="18" charset="0"/>
                        <a:ea typeface="+mn-ea"/>
                        <a:cs typeface="Times New Roman" pitchFamily="18" charset="0"/>
                      </a:endParaRPr>
                    </a:p>
                  </a:txBody>
                  <a:tcPr marL="13070" marR="13070" marT="0" marB="0">
                    <a:solidFill>
                      <a:srgbClr val="FFFFFF"/>
                    </a:solidFill>
                  </a:tcPr>
                </a:tc>
                <a:tc hMerge="1">
                  <a:txBody>
                    <a:bodyPr/>
                    <a:lstStyle/>
                    <a:p>
                      <a:endParaRPr lang="en-US"/>
                    </a:p>
                  </a:txBody>
                  <a:tcPr/>
                </a:tc>
              </a:tr>
              <a:tr h="140734">
                <a:tc>
                  <a:txBody>
                    <a:bodyPr/>
                    <a:lstStyle/>
                    <a:p>
                      <a:pPr marL="0" marR="0" algn="ctr">
                        <a:spcBef>
                          <a:spcPts val="0"/>
                        </a:spcBef>
                        <a:spcAft>
                          <a:spcPts val="0"/>
                        </a:spcAft>
                      </a:pPr>
                      <a:r>
                        <a:rPr lang="en-US" sz="900" b="1" u="sng" kern="100" dirty="0">
                          <a:effectLst/>
                          <a:latin typeface="Times New Roman" pitchFamily="18" charset="0"/>
                          <a:cs typeface="Times New Roman" pitchFamily="18" charset="0"/>
                        </a:rPr>
                        <a:t>Year</a:t>
                      </a:r>
                      <a:endParaRPr lang="en-US" sz="900" b="1" u="sng" kern="100" dirty="0">
                        <a:effectLst/>
                        <a:latin typeface="Times New Roman" pitchFamily="18" charset="0"/>
                        <a:ea typeface="PMingLiU"/>
                        <a:cs typeface="Times New Roman" pitchFamily="18" charset="0"/>
                      </a:endParaRPr>
                    </a:p>
                  </a:txBody>
                  <a:tcPr marL="13070" marR="13070" marT="0" marB="0">
                    <a:solidFill>
                      <a:srgbClr val="FFFFFF"/>
                    </a:solidFill>
                  </a:tcPr>
                </a:tc>
                <a:tc>
                  <a:txBody>
                    <a:bodyPr/>
                    <a:lstStyle/>
                    <a:p>
                      <a:pPr marL="0" marR="0" algn="l">
                        <a:spcBef>
                          <a:spcPts val="0"/>
                        </a:spcBef>
                        <a:spcAft>
                          <a:spcPts val="0"/>
                        </a:spcAft>
                      </a:pPr>
                      <a:r>
                        <a:rPr lang="en-US" sz="900" b="1" u="sng" kern="100" dirty="0">
                          <a:effectLst/>
                          <a:latin typeface="Times New Roman" pitchFamily="18" charset="0"/>
                          <a:cs typeface="Times New Roman" pitchFamily="18" charset="0"/>
                        </a:rPr>
                        <a:t>Volume</a:t>
                      </a:r>
                      <a:endParaRPr lang="en-US" sz="900" b="1" u="sng" kern="100" dirty="0">
                        <a:effectLst/>
                        <a:latin typeface="Times New Roman" pitchFamily="18" charset="0"/>
                        <a:ea typeface="PMingLiU"/>
                        <a:cs typeface="Times New Roman" pitchFamily="18" charset="0"/>
                      </a:endParaRPr>
                    </a:p>
                  </a:txBody>
                  <a:tcPr marL="13070" marR="13070" marT="0" marB="0">
                    <a:solidFill>
                      <a:srgbClr val="FFFFFF"/>
                    </a:solidFill>
                  </a:tcPr>
                </a:tc>
              </a:tr>
              <a:tr h="140734">
                <a:tc>
                  <a:txBody>
                    <a:bodyPr/>
                    <a:lstStyle/>
                    <a:p>
                      <a:pPr marL="0" marR="0" algn="ctr">
                        <a:spcBef>
                          <a:spcPts val="0"/>
                        </a:spcBef>
                        <a:spcAft>
                          <a:spcPts val="0"/>
                        </a:spcAft>
                      </a:pPr>
                      <a:r>
                        <a:rPr lang="en-US" sz="900" kern="100" dirty="0">
                          <a:effectLst/>
                          <a:latin typeface="Times New Roman" pitchFamily="18" charset="0"/>
                          <a:cs typeface="Times New Roman" pitchFamily="18" charset="0"/>
                        </a:rPr>
                        <a:t>1980</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c>
                  <a:txBody>
                    <a:bodyPr/>
                    <a:lstStyle/>
                    <a:p>
                      <a:pPr marL="0" marR="514350" algn="l">
                        <a:spcBef>
                          <a:spcPts val="0"/>
                        </a:spcBef>
                        <a:spcAft>
                          <a:spcPts val="0"/>
                        </a:spcAft>
                      </a:pPr>
                      <a:r>
                        <a:rPr lang="en-US" sz="900" kern="100" dirty="0">
                          <a:effectLst/>
                          <a:latin typeface="Times New Roman" pitchFamily="18" charset="0"/>
                          <a:cs typeface="Times New Roman" pitchFamily="18" charset="0"/>
                        </a:rPr>
                        <a:t>44.87</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r>
              <a:tr h="140734">
                <a:tc>
                  <a:txBody>
                    <a:bodyPr/>
                    <a:lstStyle/>
                    <a:p>
                      <a:pPr marL="0" marR="0" algn="ctr">
                        <a:spcBef>
                          <a:spcPts val="0"/>
                        </a:spcBef>
                        <a:spcAft>
                          <a:spcPts val="0"/>
                        </a:spcAft>
                      </a:pPr>
                      <a:r>
                        <a:rPr lang="en-US" sz="900" kern="100" dirty="0">
                          <a:effectLst/>
                          <a:latin typeface="Times New Roman" pitchFamily="18" charset="0"/>
                          <a:cs typeface="Times New Roman" pitchFamily="18" charset="0"/>
                        </a:rPr>
                        <a:t>1981</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c>
                  <a:txBody>
                    <a:bodyPr/>
                    <a:lstStyle/>
                    <a:p>
                      <a:pPr marL="0" marR="514350" algn="l">
                        <a:spcBef>
                          <a:spcPts val="0"/>
                        </a:spcBef>
                        <a:spcAft>
                          <a:spcPts val="0"/>
                        </a:spcAft>
                      </a:pPr>
                      <a:r>
                        <a:rPr lang="en-US" sz="900" kern="100" dirty="0">
                          <a:effectLst/>
                          <a:latin typeface="Times New Roman" pitchFamily="18" charset="0"/>
                          <a:cs typeface="Times New Roman" pitchFamily="18" charset="0"/>
                        </a:rPr>
                        <a:t>46.85</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r>
              <a:tr h="140734">
                <a:tc>
                  <a:txBody>
                    <a:bodyPr/>
                    <a:lstStyle/>
                    <a:p>
                      <a:pPr marL="0" marR="0" algn="ctr">
                        <a:spcBef>
                          <a:spcPts val="0"/>
                        </a:spcBef>
                        <a:spcAft>
                          <a:spcPts val="0"/>
                        </a:spcAft>
                      </a:pPr>
                      <a:r>
                        <a:rPr lang="en-US" sz="900" kern="100" dirty="0">
                          <a:effectLst/>
                          <a:latin typeface="Times New Roman" pitchFamily="18" charset="0"/>
                          <a:cs typeface="Times New Roman" pitchFamily="18" charset="0"/>
                        </a:rPr>
                        <a:t>1982</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c>
                  <a:txBody>
                    <a:bodyPr/>
                    <a:lstStyle/>
                    <a:p>
                      <a:pPr marL="0" marR="514350" algn="l">
                        <a:spcBef>
                          <a:spcPts val="0"/>
                        </a:spcBef>
                        <a:spcAft>
                          <a:spcPts val="0"/>
                        </a:spcAft>
                      </a:pPr>
                      <a:r>
                        <a:rPr lang="en-US" sz="900" kern="100" dirty="0">
                          <a:effectLst/>
                          <a:latin typeface="Times New Roman" pitchFamily="18" charset="0"/>
                          <a:cs typeface="Times New Roman" pitchFamily="18" charset="0"/>
                        </a:rPr>
                        <a:t>65.05</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r>
              <a:tr h="140734">
                <a:tc>
                  <a:txBody>
                    <a:bodyPr/>
                    <a:lstStyle/>
                    <a:p>
                      <a:pPr marL="0" marR="0" algn="ctr">
                        <a:spcBef>
                          <a:spcPts val="0"/>
                        </a:spcBef>
                        <a:spcAft>
                          <a:spcPts val="0"/>
                        </a:spcAft>
                      </a:pPr>
                      <a:r>
                        <a:rPr lang="en-US" sz="900" kern="100" dirty="0">
                          <a:effectLst/>
                          <a:latin typeface="Times New Roman" pitchFamily="18" charset="0"/>
                          <a:cs typeface="Times New Roman" pitchFamily="18" charset="0"/>
                        </a:rPr>
                        <a:t>1983</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c>
                  <a:txBody>
                    <a:bodyPr/>
                    <a:lstStyle/>
                    <a:p>
                      <a:pPr marL="0" marR="514350" algn="l">
                        <a:spcBef>
                          <a:spcPts val="0"/>
                        </a:spcBef>
                        <a:spcAft>
                          <a:spcPts val="0"/>
                        </a:spcAft>
                      </a:pPr>
                      <a:r>
                        <a:rPr lang="en-US" sz="900" kern="100" dirty="0">
                          <a:effectLst/>
                          <a:latin typeface="Times New Roman" pitchFamily="18" charset="0"/>
                          <a:cs typeface="Times New Roman" pitchFamily="18" charset="0"/>
                        </a:rPr>
                        <a:t>85.33</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r>
              <a:tr h="140734">
                <a:tc>
                  <a:txBody>
                    <a:bodyPr/>
                    <a:lstStyle/>
                    <a:p>
                      <a:pPr marL="0" marR="0" algn="ctr">
                        <a:spcBef>
                          <a:spcPts val="0"/>
                        </a:spcBef>
                        <a:spcAft>
                          <a:spcPts val="0"/>
                        </a:spcAft>
                      </a:pPr>
                      <a:r>
                        <a:rPr lang="en-US" sz="900" kern="100" dirty="0">
                          <a:effectLst/>
                          <a:latin typeface="Times New Roman" pitchFamily="18" charset="0"/>
                          <a:cs typeface="Times New Roman" pitchFamily="18" charset="0"/>
                        </a:rPr>
                        <a:t>1984</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c>
                  <a:txBody>
                    <a:bodyPr/>
                    <a:lstStyle/>
                    <a:p>
                      <a:pPr marL="0" marR="514350" algn="l">
                        <a:spcBef>
                          <a:spcPts val="0"/>
                        </a:spcBef>
                        <a:spcAft>
                          <a:spcPts val="0"/>
                        </a:spcAft>
                      </a:pPr>
                      <a:r>
                        <a:rPr lang="en-US" sz="900" kern="100" dirty="0">
                          <a:effectLst/>
                          <a:latin typeface="Times New Roman" pitchFamily="18" charset="0"/>
                          <a:cs typeface="Times New Roman" pitchFamily="18" charset="0"/>
                        </a:rPr>
                        <a:t>90.96</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r>
              <a:tr h="140734">
                <a:tc>
                  <a:txBody>
                    <a:bodyPr/>
                    <a:lstStyle/>
                    <a:p>
                      <a:pPr marL="0" marR="0" algn="ctr">
                        <a:spcBef>
                          <a:spcPts val="0"/>
                        </a:spcBef>
                        <a:spcAft>
                          <a:spcPts val="0"/>
                        </a:spcAft>
                      </a:pPr>
                      <a:r>
                        <a:rPr lang="en-US" sz="900" kern="100" dirty="0">
                          <a:effectLst/>
                          <a:latin typeface="Times New Roman" pitchFamily="18" charset="0"/>
                          <a:cs typeface="Times New Roman" pitchFamily="18" charset="0"/>
                        </a:rPr>
                        <a:t>1985</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c>
                  <a:txBody>
                    <a:bodyPr/>
                    <a:lstStyle/>
                    <a:p>
                      <a:pPr marL="0" marR="514350" algn="l">
                        <a:spcBef>
                          <a:spcPts val="0"/>
                        </a:spcBef>
                        <a:spcAft>
                          <a:spcPts val="0"/>
                        </a:spcAft>
                      </a:pPr>
                      <a:r>
                        <a:rPr lang="en-US" sz="900" kern="100" dirty="0">
                          <a:effectLst/>
                          <a:latin typeface="Times New Roman" pitchFamily="18" charset="0"/>
                          <a:cs typeface="Times New Roman" pitchFamily="18" charset="0"/>
                        </a:rPr>
                        <a:t>109.17</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r>
              <a:tr h="140734">
                <a:tc>
                  <a:txBody>
                    <a:bodyPr/>
                    <a:lstStyle/>
                    <a:p>
                      <a:pPr marL="0" marR="0" algn="ctr">
                        <a:spcBef>
                          <a:spcPts val="0"/>
                        </a:spcBef>
                        <a:spcAft>
                          <a:spcPts val="0"/>
                        </a:spcAft>
                      </a:pPr>
                      <a:r>
                        <a:rPr lang="en-US" sz="900" kern="100" dirty="0">
                          <a:effectLst/>
                          <a:latin typeface="Times New Roman" pitchFamily="18" charset="0"/>
                          <a:cs typeface="Times New Roman" pitchFamily="18" charset="0"/>
                        </a:rPr>
                        <a:t>1986</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c>
                  <a:txBody>
                    <a:bodyPr/>
                    <a:lstStyle/>
                    <a:p>
                      <a:pPr marL="0" marR="514350" algn="l">
                        <a:spcBef>
                          <a:spcPts val="0"/>
                        </a:spcBef>
                        <a:spcAft>
                          <a:spcPts val="0"/>
                        </a:spcAft>
                      </a:pPr>
                      <a:r>
                        <a:rPr lang="en-US" sz="900" kern="100" dirty="0">
                          <a:effectLst/>
                          <a:latin typeface="Times New Roman" pitchFamily="18" charset="0"/>
                          <a:cs typeface="Times New Roman" pitchFamily="18" charset="0"/>
                        </a:rPr>
                        <a:t>141.03</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r>
              <a:tr h="140734">
                <a:tc>
                  <a:txBody>
                    <a:bodyPr/>
                    <a:lstStyle/>
                    <a:p>
                      <a:pPr marL="0" marR="0" algn="ctr">
                        <a:spcBef>
                          <a:spcPts val="0"/>
                        </a:spcBef>
                        <a:spcAft>
                          <a:spcPts val="0"/>
                        </a:spcAft>
                      </a:pPr>
                      <a:r>
                        <a:rPr lang="en-US" sz="900" kern="100" dirty="0">
                          <a:effectLst/>
                          <a:latin typeface="Times New Roman" pitchFamily="18" charset="0"/>
                          <a:cs typeface="Times New Roman" pitchFamily="18" charset="0"/>
                        </a:rPr>
                        <a:t>1987</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c>
                  <a:txBody>
                    <a:bodyPr/>
                    <a:lstStyle/>
                    <a:p>
                      <a:pPr marL="0" marR="514350" algn="l">
                        <a:spcBef>
                          <a:spcPts val="0"/>
                        </a:spcBef>
                        <a:spcAft>
                          <a:spcPts val="0"/>
                        </a:spcAft>
                      </a:pPr>
                      <a:r>
                        <a:rPr lang="en-US" sz="900" kern="100" dirty="0">
                          <a:effectLst/>
                          <a:latin typeface="Times New Roman" pitchFamily="18" charset="0"/>
                          <a:cs typeface="Times New Roman" pitchFamily="18" charset="0"/>
                        </a:rPr>
                        <a:t>188.54</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r>
              <a:tr h="140734">
                <a:tc>
                  <a:txBody>
                    <a:bodyPr/>
                    <a:lstStyle/>
                    <a:p>
                      <a:pPr marL="0" marR="0" algn="ctr">
                        <a:spcBef>
                          <a:spcPts val="0"/>
                        </a:spcBef>
                        <a:spcAft>
                          <a:spcPts val="0"/>
                        </a:spcAft>
                      </a:pPr>
                      <a:r>
                        <a:rPr lang="en-US" sz="900" kern="100" dirty="0">
                          <a:effectLst/>
                          <a:latin typeface="Times New Roman" pitchFamily="18" charset="0"/>
                          <a:cs typeface="Times New Roman" pitchFamily="18" charset="0"/>
                        </a:rPr>
                        <a:t>1988</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c>
                  <a:txBody>
                    <a:bodyPr/>
                    <a:lstStyle/>
                    <a:p>
                      <a:pPr marL="0" marR="514350" algn="l">
                        <a:spcBef>
                          <a:spcPts val="0"/>
                        </a:spcBef>
                        <a:spcAft>
                          <a:spcPts val="0"/>
                        </a:spcAft>
                      </a:pPr>
                      <a:r>
                        <a:rPr lang="en-US" sz="900" kern="100" dirty="0">
                          <a:effectLst/>
                          <a:latin typeface="Times New Roman" pitchFamily="18" charset="0"/>
                          <a:cs typeface="Times New Roman" pitchFamily="18" charset="0"/>
                        </a:rPr>
                        <a:t>161.46</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r>
              <a:tr h="140734">
                <a:tc>
                  <a:txBody>
                    <a:bodyPr/>
                    <a:lstStyle/>
                    <a:p>
                      <a:pPr marL="0" marR="0" algn="ctr">
                        <a:spcBef>
                          <a:spcPts val="0"/>
                        </a:spcBef>
                        <a:spcAft>
                          <a:spcPts val="0"/>
                        </a:spcAft>
                      </a:pPr>
                      <a:r>
                        <a:rPr lang="en-US" sz="900" kern="100" dirty="0">
                          <a:effectLst/>
                          <a:latin typeface="Times New Roman" pitchFamily="18" charset="0"/>
                          <a:cs typeface="Times New Roman" pitchFamily="18" charset="0"/>
                        </a:rPr>
                        <a:t>1989</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c>
                  <a:txBody>
                    <a:bodyPr/>
                    <a:lstStyle/>
                    <a:p>
                      <a:pPr marL="0" marR="514350" algn="l">
                        <a:spcBef>
                          <a:spcPts val="0"/>
                        </a:spcBef>
                        <a:spcAft>
                          <a:spcPts val="0"/>
                        </a:spcAft>
                      </a:pPr>
                      <a:r>
                        <a:rPr lang="en-US" sz="900" kern="100" dirty="0">
                          <a:effectLst/>
                          <a:latin typeface="Times New Roman" pitchFamily="18" charset="0"/>
                          <a:cs typeface="Times New Roman" pitchFamily="18" charset="0"/>
                        </a:rPr>
                        <a:t>165.47</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r>
              <a:tr h="140734">
                <a:tc>
                  <a:txBody>
                    <a:bodyPr/>
                    <a:lstStyle/>
                    <a:p>
                      <a:pPr marL="0" marR="0" algn="ctr">
                        <a:spcBef>
                          <a:spcPts val="0"/>
                        </a:spcBef>
                        <a:spcAft>
                          <a:spcPts val="0"/>
                        </a:spcAft>
                      </a:pPr>
                      <a:r>
                        <a:rPr lang="en-US" sz="900" kern="100" dirty="0">
                          <a:effectLst/>
                          <a:latin typeface="Times New Roman" pitchFamily="18" charset="0"/>
                          <a:cs typeface="Times New Roman" pitchFamily="18" charset="0"/>
                        </a:rPr>
                        <a:t>1990</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c>
                  <a:txBody>
                    <a:bodyPr/>
                    <a:lstStyle/>
                    <a:p>
                      <a:pPr marL="0" marR="514350" algn="l">
                        <a:spcBef>
                          <a:spcPts val="0"/>
                        </a:spcBef>
                        <a:spcAft>
                          <a:spcPts val="0"/>
                        </a:spcAft>
                      </a:pPr>
                      <a:r>
                        <a:rPr lang="en-US" sz="900" kern="100" dirty="0">
                          <a:effectLst/>
                          <a:latin typeface="Times New Roman" pitchFamily="18" charset="0"/>
                          <a:cs typeface="Times New Roman" pitchFamily="18" charset="0"/>
                        </a:rPr>
                        <a:t>156.78</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r>
              <a:tr h="140734">
                <a:tc>
                  <a:txBody>
                    <a:bodyPr/>
                    <a:lstStyle/>
                    <a:p>
                      <a:pPr marL="0" marR="0" algn="ctr">
                        <a:spcBef>
                          <a:spcPts val="0"/>
                        </a:spcBef>
                        <a:spcAft>
                          <a:spcPts val="0"/>
                        </a:spcAft>
                      </a:pPr>
                      <a:r>
                        <a:rPr lang="en-US" sz="900" kern="100" dirty="0">
                          <a:effectLst/>
                          <a:latin typeface="Times New Roman" pitchFamily="18" charset="0"/>
                          <a:cs typeface="Times New Roman" pitchFamily="18" charset="0"/>
                        </a:rPr>
                        <a:t>1991</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c>
                  <a:txBody>
                    <a:bodyPr/>
                    <a:lstStyle/>
                    <a:p>
                      <a:pPr marL="0" marR="514350" algn="l">
                        <a:spcBef>
                          <a:spcPts val="0"/>
                        </a:spcBef>
                        <a:spcAft>
                          <a:spcPts val="0"/>
                        </a:spcAft>
                      </a:pPr>
                      <a:r>
                        <a:rPr lang="en-US" sz="900" kern="100" dirty="0">
                          <a:effectLst/>
                          <a:latin typeface="Times New Roman" pitchFamily="18" charset="0"/>
                          <a:cs typeface="Times New Roman" pitchFamily="18" charset="0"/>
                        </a:rPr>
                        <a:t>178.92</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r>
              <a:tr h="140734">
                <a:tc>
                  <a:txBody>
                    <a:bodyPr/>
                    <a:lstStyle/>
                    <a:p>
                      <a:pPr marL="0" marR="0" algn="ctr">
                        <a:spcBef>
                          <a:spcPts val="0"/>
                        </a:spcBef>
                        <a:spcAft>
                          <a:spcPts val="0"/>
                        </a:spcAft>
                      </a:pPr>
                      <a:r>
                        <a:rPr lang="en-US" sz="900" kern="100" dirty="0">
                          <a:effectLst/>
                          <a:latin typeface="Times New Roman" pitchFamily="18" charset="0"/>
                          <a:cs typeface="Times New Roman" pitchFamily="18" charset="0"/>
                        </a:rPr>
                        <a:t>1992</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c>
                  <a:txBody>
                    <a:bodyPr/>
                    <a:lstStyle/>
                    <a:p>
                      <a:pPr marL="0" marR="514350" algn="l">
                        <a:spcBef>
                          <a:spcPts val="0"/>
                        </a:spcBef>
                        <a:spcAft>
                          <a:spcPts val="0"/>
                        </a:spcAft>
                      </a:pPr>
                      <a:r>
                        <a:rPr lang="en-US" sz="900" kern="100" dirty="0">
                          <a:effectLst/>
                          <a:latin typeface="Times New Roman" pitchFamily="18" charset="0"/>
                          <a:cs typeface="Times New Roman" pitchFamily="18" charset="0"/>
                        </a:rPr>
                        <a:t>202.27</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r>
              <a:tr h="140734">
                <a:tc>
                  <a:txBody>
                    <a:bodyPr/>
                    <a:lstStyle/>
                    <a:p>
                      <a:pPr marL="0" marR="0" algn="ctr">
                        <a:spcBef>
                          <a:spcPts val="0"/>
                        </a:spcBef>
                        <a:spcAft>
                          <a:spcPts val="0"/>
                        </a:spcAft>
                      </a:pPr>
                      <a:r>
                        <a:rPr lang="en-US" sz="900" kern="100" dirty="0">
                          <a:effectLst/>
                          <a:latin typeface="Times New Roman" pitchFamily="18" charset="0"/>
                          <a:cs typeface="Times New Roman" pitchFamily="18" charset="0"/>
                        </a:rPr>
                        <a:t>1993</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c>
                  <a:txBody>
                    <a:bodyPr/>
                    <a:lstStyle/>
                    <a:p>
                      <a:pPr marL="0" marR="514350" algn="l">
                        <a:spcBef>
                          <a:spcPts val="0"/>
                        </a:spcBef>
                        <a:spcAft>
                          <a:spcPts val="0"/>
                        </a:spcAft>
                      </a:pPr>
                      <a:r>
                        <a:rPr lang="en-US" sz="900" kern="100" dirty="0">
                          <a:effectLst/>
                          <a:latin typeface="Times New Roman" pitchFamily="18" charset="0"/>
                          <a:cs typeface="Times New Roman" pitchFamily="18" charset="0"/>
                        </a:rPr>
                        <a:t>264.52</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r>
              <a:tr h="140734">
                <a:tc>
                  <a:txBody>
                    <a:bodyPr/>
                    <a:lstStyle/>
                    <a:p>
                      <a:pPr marL="0" marR="0" algn="ctr">
                        <a:spcBef>
                          <a:spcPts val="0"/>
                        </a:spcBef>
                        <a:spcAft>
                          <a:spcPts val="0"/>
                        </a:spcAft>
                      </a:pPr>
                      <a:r>
                        <a:rPr lang="en-US" sz="900" kern="100" dirty="0">
                          <a:effectLst/>
                          <a:latin typeface="Times New Roman" pitchFamily="18" charset="0"/>
                          <a:cs typeface="Times New Roman" pitchFamily="18" charset="0"/>
                        </a:rPr>
                        <a:t>1994</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c>
                  <a:txBody>
                    <a:bodyPr/>
                    <a:lstStyle/>
                    <a:p>
                      <a:pPr marL="0" marR="514350" algn="l">
                        <a:spcBef>
                          <a:spcPts val="0"/>
                        </a:spcBef>
                        <a:spcAft>
                          <a:spcPts val="0"/>
                        </a:spcAft>
                      </a:pPr>
                      <a:r>
                        <a:rPr lang="en-US" sz="900" kern="100" dirty="0">
                          <a:effectLst/>
                          <a:latin typeface="Times New Roman" pitchFamily="18" charset="0"/>
                          <a:cs typeface="Times New Roman" pitchFamily="18" charset="0"/>
                        </a:rPr>
                        <a:t>291.35</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r>
              <a:tr h="140734">
                <a:tc>
                  <a:txBody>
                    <a:bodyPr/>
                    <a:lstStyle/>
                    <a:p>
                      <a:pPr marL="0" marR="0" algn="ctr">
                        <a:spcBef>
                          <a:spcPts val="0"/>
                        </a:spcBef>
                        <a:spcAft>
                          <a:spcPts val="0"/>
                        </a:spcAft>
                      </a:pPr>
                      <a:r>
                        <a:rPr lang="en-US" sz="900" kern="100" dirty="0">
                          <a:effectLst/>
                          <a:latin typeface="Times New Roman" pitchFamily="18" charset="0"/>
                          <a:cs typeface="Times New Roman" pitchFamily="18" charset="0"/>
                        </a:rPr>
                        <a:t>1995</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c>
                  <a:txBody>
                    <a:bodyPr/>
                    <a:lstStyle/>
                    <a:p>
                      <a:pPr marL="0" marR="514350" algn="l">
                        <a:spcBef>
                          <a:spcPts val="0"/>
                        </a:spcBef>
                        <a:spcAft>
                          <a:spcPts val="0"/>
                        </a:spcAft>
                      </a:pPr>
                      <a:r>
                        <a:rPr lang="en-US" sz="900" kern="100" dirty="0">
                          <a:effectLst/>
                          <a:latin typeface="Times New Roman" pitchFamily="18" charset="0"/>
                          <a:cs typeface="Times New Roman" pitchFamily="18" charset="0"/>
                        </a:rPr>
                        <a:t>346.10</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r>
              <a:tr h="140734">
                <a:tc>
                  <a:txBody>
                    <a:bodyPr/>
                    <a:lstStyle/>
                    <a:p>
                      <a:pPr marL="0" marR="0" algn="ctr">
                        <a:spcBef>
                          <a:spcPts val="0"/>
                        </a:spcBef>
                        <a:spcAft>
                          <a:spcPts val="0"/>
                        </a:spcAft>
                      </a:pPr>
                      <a:r>
                        <a:rPr lang="en-US" sz="900" kern="100" dirty="0">
                          <a:effectLst/>
                          <a:latin typeface="Times New Roman" pitchFamily="18" charset="0"/>
                          <a:cs typeface="Times New Roman" pitchFamily="18" charset="0"/>
                        </a:rPr>
                        <a:t>1996</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c>
                  <a:txBody>
                    <a:bodyPr/>
                    <a:lstStyle/>
                    <a:p>
                      <a:pPr marL="0" marR="514350" algn="l">
                        <a:spcBef>
                          <a:spcPts val="0"/>
                        </a:spcBef>
                        <a:spcAft>
                          <a:spcPts val="0"/>
                        </a:spcAft>
                      </a:pPr>
                      <a:r>
                        <a:rPr lang="en-US" sz="900" kern="100" dirty="0">
                          <a:effectLst/>
                          <a:latin typeface="Times New Roman" pitchFamily="18" charset="0"/>
                          <a:cs typeface="Times New Roman" pitchFamily="18" charset="0"/>
                        </a:rPr>
                        <a:t>412.30</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r>
              <a:tr h="140734">
                <a:tc>
                  <a:txBody>
                    <a:bodyPr/>
                    <a:lstStyle/>
                    <a:p>
                      <a:pPr marL="0" marR="0" algn="ctr">
                        <a:spcBef>
                          <a:spcPts val="0"/>
                        </a:spcBef>
                        <a:spcAft>
                          <a:spcPts val="0"/>
                        </a:spcAft>
                      </a:pPr>
                      <a:r>
                        <a:rPr lang="en-US" sz="900" kern="100" dirty="0">
                          <a:effectLst/>
                          <a:latin typeface="Times New Roman" pitchFamily="18" charset="0"/>
                          <a:cs typeface="Times New Roman" pitchFamily="18" charset="0"/>
                        </a:rPr>
                        <a:t>1997</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c>
                  <a:txBody>
                    <a:bodyPr/>
                    <a:lstStyle/>
                    <a:p>
                      <a:pPr marL="0" marR="514350" algn="l">
                        <a:spcBef>
                          <a:spcPts val="0"/>
                        </a:spcBef>
                        <a:spcAft>
                          <a:spcPts val="0"/>
                        </a:spcAft>
                      </a:pPr>
                      <a:r>
                        <a:rPr lang="en-US" sz="900" kern="100" dirty="0">
                          <a:effectLst/>
                          <a:latin typeface="Times New Roman" pitchFamily="18" charset="0"/>
                          <a:cs typeface="Times New Roman" pitchFamily="18" charset="0"/>
                        </a:rPr>
                        <a:t>525.68</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r>
              <a:tr h="140734">
                <a:tc>
                  <a:txBody>
                    <a:bodyPr/>
                    <a:lstStyle/>
                    <a:p>
                      <a:pPr marL="0" marR="0" algn="ctr">
                        <a:spcBef>
                          <a:spcPts val="0"/>
                        </a:spcBef>
                        <a:spcAft>
                          <a:spcPts val="0"/>
                        </a:spcAft>
                      </a:pPr>
                      <a:r>
                        <a:rPr lang="en-US" sz="900" kern="100" dirty="0">
                          <a:effectLst/>
                          <a:latin typeface="Times New Roman" pitchFamily="18" charset="0"/>
                          <a:cs typeface="Times New Roman" pitchFamily="18" charset="0"/>
                        </a:rPr>
                        <a:t>1998</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c>
                  <a:txBody>
                    <a:bodyPr/>
                    <a:lstStyle/>
                    <a:p>
                      <a:pPr marL="0" marR="514350" algn="l">
                        <a:spcBef>
                          <a:spcPts val="0"/>
                        </a:spcBef>
                        <a:spcAft>
                          <a:spcPts val="0"/>
                        </a:spcAft>
                      </a:pPr>
                      <a:r>
                        <a:rPr lang="en-US" sz="900" kern="100" dirty="0">
                          <a:effectLst/>
                          <a:latin typeface="Times New Roman" pitchFamily="18" charset="0"/>
                          <a:cs typeface="Times New Roman" pitchFamily="18" charset="0"/>
                        </a:rPr>
                        <a:t>673.59</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r>
              <a:tr h="140734">
                <a:tc>
                  <a:txBody>
                    <a:bodyPr/>
                    <a:lstStyle/>
                    <a:p>
                      <a:pPr marL="0" marR="0" algn="ctr">
                        <a:spcBef>
                          <a:spcPts val="0"/>
                        </a:spcBef>
                        <a:spcAft>
                          <a:spcPts val="0"/>
                        </a:spcAft>
                      </a:pPr>
                      <a:r>
                        <a:rPr lang="en-US" sz="900" kern="100" dirty="0">
                          <a:effectLst/>
                          <a:latin typeface="Times New Roman" pitchFamily="18" charset="0"/>
                          <a:cs typeface="Times New Roman" pitchFamily="18" charset="0"/>
                        </a:rPr>
                        <a:t>1999</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c>
                  <a:txBody>
                    <a:bodyPr/>
                    <a:lstStyle/>
                    <a:p>
                      <a:pPr marL="0" marR="514350" algn="l">
                        <a:spcBef>
                          <a:spcPts val="0"/>
                        </a:spcBef>
                        <a:spcAft>
                          <a:spcPts val="0"/>
                        </a:spcAft>
                      </a:pPr>
                      <a:r>
                        <a:rPr lang="en-US" sz="900" kern="100" dirty="0">
                          <a:effectLst/>
                          <a:latin typeface="Times New Roman" pitchFamily="18" charset="0"/>
                          <a:cs typeface="Times New Roman" pitchFamily="18" charset="0"/>
                        </a:rPr>
                        <a:t>809.18</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r>
              <a:tr h="140734">
                <a:tc>
                  <a:txBody>
                    <a:bodyPr/>
                    <a:lstStyle/>
                    <a:p>
                      <a:pPr marL="0" marR="0" algn="ctr">
                        <a:spcBef>
                          <a:spcPts val="0"/>
                        </a:spcBef>
                        <a:spcAft>
                          <a:spcPts val="0"/>
                        </a:spcAft>
                      </a:pPr>
                      <a:r>
                        <a:rPr lang="en-US" sz="900" kern="100" dirty="0">
                          <a:effectLst/>
                          <a:latin typeface="Times New Roman" pitchFamily="18" charset="0"/>
                          <a:cs typeface="Times New Roman" pitchFamily="18" charset="0"/>
                        </a:rPr>
                        <a:t>2000</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c>
                  <a:txBody>
                    <a:bodyPr/>
                    <a:lstStyle/>
                    <a:p>
                      <a:pPr marL="0" marR="514350" algn="l">
                        <a:spcBef>
                          <a:spcPts val="0"/>
                        </a:spcBef>
                        <a:spcAft>
                          <a:spcPts val="0"/>
                        </a:spcAft>
                      </a:pPr>
                      <a:r>
                        <a:rPr lang="en-US" sz="900" kern="100" dirty="0">
                          <a:effectLst/>
                          <a:latin typeface="Times New Roman" pitchFamily="18" charset="0"/>
                          <a:cs typeface="Times New Roman" pitchFamily="18" charset="0"/>
                        </a:rPr>
                        <a:t>1041.58</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r>
              <a:tr h="140734">
                <a:tc>
                  <a:txBody>
                    <a:bodyPr/>
                    <a:lstStyle/>
                    <a:p>
                      <a:pPr marL="0" marR="0" algn="ctr">
                        <a:spcBef>
                          <a:spcPts val="0"/>
                        </a:spcBef>
                        <a:spcAft>
                          <a:spcPts val="0"/>
                        </a:spcAft>
                      </a:pPr>
                      <a:r>
                        <a:rPr lang="en-US" sz="900" kern="100" dirty="0">
                          <a:effectLst/>
                          <a:latin typeface="Times New Roman" pitchFamily="18" charset="0"/>
                          <a:cs typeface="Times New Roman" pitchFamily="18" charset="0"/>
                        </a:rPr>
                        <a:t>2001</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c>
                  <a:txBody>
                    <a:bodyPr/>
                    <a:lstStyle/>
                    <a:p>
                      <a:pPr marL="0" marR="514350" algn="l">
                        <a:spcBef>
                          <a:spcPts val="0"/>
                        </a:spcBef>
                        <a:spcAft>
                          <a:spcPts val="0"/>
                        </a:spcAft>
                      </a:pPr>
                      <a:r>
                        <a:rPr lang="en-US" sz="900" kern="100" dirty="0">
                          <a:effectLst/>
                          <a:latin typeface="Times New Roman" pitchFamily="18" charset="0"/>
                          <a:cs typeface="Times New Roman" pitchFamily="18" charset="0"/>
                        </a:rPr>
                        <a:t>1239.96</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r>
              <a:tr h="140734">
                <a:tc>
                  <a:txBody>
                    <a:bodyPr/>
                    <a:lstStyle/>
                    <a:p>
                      <a:pPr marL="0" marR="0" algn="ctr">
                        <a:spcBef>
                          <a:spcPts val="0"/>
                        </a:spcBef>
                        <a:spcAft>
                          <a:spcPts val="0"/>
                        </a:spcAft>
                      </a:pPr>
                      <a:r>
                        <a:rPr lang="en-US" sz="900" kern="100" dirty="0">
                          <a:effectLst/>
                          <a:latin typeface="Times New Roman" pitchFamily="18" charset="0"/>
                          <a:cs typeface="Times New Roman" pitchFamily="18" charset="0"/>
                        </a:rPr>
                        <a:t>2002</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c>
                  <a:txBody>
                    <a:bodyPr/>
                    <a:lstStyle/>
                    <a:p>
                      <a:pPr marL="0" marR="514350" algn="l">
                        <a:spcBef>
                          <a:spcPts val="0"/>
                        </a:spcBef>
                        <a:spcAft>
                          <a:spcPts val="0"/>
                        </a:spcAft>
                      </a:pPr>
                      <a:r>
                        <a:rPr lang="en-US" sz="900" kern="100" dirty="0">
                          <a:effectLst/>
                          <a:latin typeface="Times New Roman" pitchFamily="18" charset="0"/>
                          <a:cs typeface="Times New Roman" pitchFamily="18" charset="0"/>
                        </a:rPr>
                        <a:t>1441.02</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r>
              <a:tr h="140734">
                <a:tc>
                  <a:txBody>
                    <a:bodyPr/>
                    <a:lstStyle/>
                    <a:p>
                      <a:pPr marL="0" marR="0" algn="ctr">
                        <a:spcBef>
                          <a:spcPts val="0"/>
                        </a:spcBef>
                        <a:spcAft>
                          <a:spcPts val="0"/>
                        </a:spcAft>
                      </a:pPr>
                      <a:r>
                        <a:rPr lang="en-US" sz="900" kern="100" dirty="0">
                          <a:effectLst/>
                          <a:latin typeface="Times New Roman" pitchFamily="18" charset="0"/>
                          <a:cs typeface="Times New Roman" pitchFamily="18" charset="0"/>
                        </a:rPr>
                        <a:t>2003</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c>
                  <a:txBody>
                    <a:bodyPr/>
                    <a:lstStyle/>
                    <a:p>
                      <a:pPr marL="0" marR="514350" algn="l">
                        <a:spcBef>
                          <a:spcPts val="0"/>
                        </a:spcBef>
                        <a:spcAft>
                          <a:spcPts val="0"/>
                        </a:spcAft>
                      </a:pPr>
                      <a:r>
                        <a:rPr lang="en-US" sz="900" kern="100" dirty="0">
                          <a:effectLst/>
                          <a:latin typeface="Times New Roman" pitchFamily="18" charset="0"/>
                          <a:cs typeface="Times New Roman" pitchFamily="18" charset="0"/>
                        </a:rPr>
                        <a:t>1398.40</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r>
              <a:tr h="140734">
                <a:tc>
                  <a:txBody>
                    <a:bodyPr/>
                    <a:lstStyle/>
                    <a:p>
                      <a:pPr marL="0" marR="0" algn="ctr">
                        <a:spcBef>
                          <a:spcPts val="0"/>
                        </a:spcBef>
                        <a:spcAft>
                          <a:spcPts val="0"/>
                        </a:spcAft>
                      </a:pPr>
                      <a:r>
                        <a:rPr lang="en-US" sz="900" kern="100">
                          <a:effectLst/>
                          <a:latin typeface="Times New Roman" pitchFamily="18" charset="0"/>
                          <a:cs typeface="Times New Roman" pitchFamily="18" charset="0"/>
                        </a:rPr>
                        <a:t>2004</a:t>
                      </a:r>
                      <a:endParaRPr lang="en-US" sz="900" kern="100">
                        <a:effectLst/>
                        <a:latin typeface="Times New Roman" pitchFamily="18" charset="0"/>
                        <a:ea typeface="PMingLiU"/>
                        <a:cs typeface="Times New Roman" pitchFamily="18" charset="0"/>
                      </a:endParaRPr>
                    </a:p>
                  </a:txBody>
                  <a:tcPr marL="13070" marR="13070" marT="0" marB="0" anchor="b">
                    <a:solidFill>
                      <a:srgbClr val="FFFFFF"/>
                    </a:solidFill>
                  </a:tcPr>
                </a:tc>
                <a:tc>
                  <a:txBody>
                    <a:bodyPr/>
                    <a:lstStyle/>
                    <a:p>
                      <a:pPr marL="0" marR="514350" algn="l">
                        <a:spcBef>
                          <a:spcPts val="0"/>
                        </a:spcBef>
                        <a:spcAft>
                          <a:spcPts val="0"/>
                        </a:spcAft>
                      </a:pPr>
                      <a:r>
                        <a:rPr lang="en-US" sz="900" kern="100" dirty="0">
                          <a:effectLst/>
                          <a:latin typeface="Times New Roman" pitchFamily="18" charset="0"/>
                          <a:cs typeface="Times New Roman" pitchFamily="18" charset="0"/>
                        </a:rPr>
                        <a:t>1466.79</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r>
              <a:tr h="140734">
                <a:tc>
                  <a:txBody>
                    <a:bodyPr/>
                    <a:lstStyle/>
                    <a:p>
                      <a:pPr marL="0" marR="0" algn="ctr">
                        <a:spcBef>
                          <a:spcPts val="0"/>
                        </a:spcBef>
                        <a:spcAft>
                          <a:spcPts val="0"/>
                        </a:spcAft>
                      </a:pPr>
                      <a:r>
                        <a:rPr lang="en-US" sz="900" kern="100" dirty="0">
                          <a:effectLst/>
                          <a:latin typeface="Times New Roman" pitchFamily="18" charset="0"/>
                          <a:cs typeface="Times New Roman" pitchFamily="18" charset="0"/>
                        </a:rPr>
                        <a:t>2005</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c>
                  <a:txBody>
                    <a:bodyPr/>
                    <a:lstStyle/>
                    <a:p>
                      <a:pPr marL="0" marR="514350" algn="l">
                        <a:spcBef>
                          <a:spcPts val="0"/>
                        </a:spcBef>
                        <a:spcAft>
                          <a:spcPts val="0"/>
                        </a:spcAft>
                      </a:pPr>
                      <a:r>
                        <a:rPr lang="en-US" sz="900" kern="100" dirty="0">
                          <a:effectLst/>
                          <a:latin typeface="Times New Roman" pitchFamily="18" charset="0"/>
                          <a:cs typeface="Times New Roman" pitchFamily="18" charset="0"/>
                        </a:rPr>
                        <a:t>1647.13</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r>
              <a:tr h="140734">
                <a:tc>
                  <a:txBody>
                    <a:bodyPr/>
                    <a:lstStyle/>
                    <a:p>
                      <a:pPr marL="0" marR="0" algn="ctr">
                        <a:spcBef>
                          <a:spcPts val="0"/>
                        </a:spcBef>
                        <a:spcAft>
                          <a:spcPts val="0"/>
                        </a:spcAft>
                      </a:pPr>
                      <a:r>
                        <a:rPr lang="en-US" sz="900" kern="100" dirty="0">
                          <a:effectLst/>
                          <a:latin typeface="Times New Roman" pitchFamily="18" charset="0"/>
                          <a:cs typeface="Times New Roman" pitchFamily="18" charset="0"/>
                        </a:rPr>
                        <a:t>2006</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c>
                  <a:txBody>
                    <a:bodyPr/>
                    <a:lstStyle/>
                    <a:p>
                      <a:pPr marL="0" marR="514350" algn="l">
                        <a:spcBef>
                          <a:spcPts val="0"/>
                        </a:spcBef>
                        <a:spcAft>
                          <a:spcPts val="0"/>
                        </a:spcAft>
                      </a:pPr>
                      <a:r>
                        <a:rPr lang="en-US" sz="900" kern="100" dirty="0">
                          <a:effectLst/>
                          <a:latin typeface="Times New Roman" pitchFamily="18" charset="0"/>
                          <a:cs typeface="Times New Roman" pitchFamily="18" charset="0"/>
                        </a:rPr>
                        <a:t>1826.67</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r>
              <a:tr h="140734">
                <a:tc>
                  <a:txBody>
                    <a:bodyPr/>
                    <a:lstStyle/>
                    <a:p>
                      <a:pPr marL="0" marR="0" algn="ctr">
                        <a:spcBef>
                          <a:spcPts val="0"/>
                        </a:spcBef>
                        <a:spcAft>
                          <a:spcPts val="0"/>
                        </a:spcAft>
                      </a:pPr>
                      <a:r>
                        <a:rPr lang="en-US" sz="900" kern="100" dirty="0">
                          <a:effectLst/>
                          <a:latin typeface="Times New Roman" pitchFamily="18" charset="0"/>
                          <a:cs typeface="Times New Roman" pitchFamily="18" charset="0"/>
                        </a:rPr>
                        <a:t>2007</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c>
                  <a:txBody>
                    <a:bodyPr/>
                    <a:lstStyle/>
                    <a:p>
                      <a:pPr marL="0" marR="514350" algn="l">
                        <a:spcBef>
                          <a:spcPts val="0"/>
                        </a:spcBef>
                        <a:spcAft>
                          <a:spcPts val="0"/>
                        </a:spcAft>
                      </a:pPr>
                      <a:r>
                        <a:rPr lang="en-US" sz="900" kern="100" dirty="0">
                          <a:effectLst/>
                          <a:latin typeface="Times New Roman" pitchFamily="18" charset="0"/>
                          <a:cs typeface="Times New Roman" pitchFamily="18" charset="0"/>
                        </a:rPr>
                        <a:t>2119.63</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r>
              <a:tr h="140734">
                <a:tc>
                  <a:txBody>
                    <a:bodyPr/>
                    <a:lstStyle/>
                    <a:p>
                      <a:pPr marL="0" marR="0" algn="ctr">
                        <a:spcBef>
                          <a:spcPts val="0"/>
                        </a:spcBef>
                        <a:spcAft>
                          <a:spcPts val="0"/>
                        </a:spcAft>
                      </a:pPr>
                      <a:r>
                        <a:rPr lang="en-US" sz="900" kern="100" dirty="0">
                          <a:effectLst/>
                          <a:latin typeface="Times New Roman" pitchFamily="18" charset="0"/>
                          <a:cs typeface="Times New Roman" pitchFamily="18" charset="0"/>
                        </a:rPr>
                        <a:t>2008</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c>
                  <a:txBody>
                    <a:bodyPr/>
                    <a:lstStyle/>
                    <a:p>
                      <a:pPr marL="0" marR="514350" algn="l">
                        <a:spcBef>
                          <a:spcPts val="0"/>
                        </a:spcBef>
                        <a:spcAft>
                          <a:spcPts val="0"/>
                        </a:spcAft>
                      </a:pPr>
                      <a:r>
                        <a:rPr lang="en-US" sz="900" kern="100" dirty="0">
                          <a:effectLst/>
                          <a:latin typeface="Times New Roman" pitchFamily="18" charset="0"/>
                          <a:cs typeface="Times New Roman" pitchFamily="18" charset="0"/>
                        </a:rPr>
                        <a:t>2609.83</a:t>
                      </a:r>
                      <a:endParaRPr lang="en-US" sz="900" kern="100" dirty="0">
                        <a:effectLst/>
                        <a:latin typeface="Times New Roman" pitchFamily="18" charset="0"/>
                        <a:ea typeface="PMingLiU"/>
                        <a:cs typeface="Times New Roman" pitchFamily="18" charset="0"/>
                      </a:endParaRPr>
                    </a:p>
                  </a:txBody>
                  <a:tcPr marL="13070" marR="13070" marT="0" marB="0" anchor="b">
                    <a:solidFill>
                      <a:srgbClr val="FFFFFF"/>
                    </a:solidFill>
                  </a:tcPr>
                </a:tc>
              </a:tr>
              <a:tr h="250194">
                <a:tc gridSpan="2">
                  <a:txBody>
                    <a:bodyPr/>
                    <a:lstStyle/>
                    <a:p>
                      <a:pPr marL="0" marR="0">
                        <a:spcBef>
                          <a:spcPts val="0"/>
                        </a:spcBef>
                        <a:spcAft>
                          <a:spcPts val="0"/>
                        </a:spcAft>
                      </a:pPr>
                      <a:r>
                        <a:rPr lang="en-US" sz="800" kern="100" dirty="0">
                          <a:effectLst/>
                          <a:latin typeface="Times New Roman" pitchFamily="18" charset="0"/>
                          <a:cs typeface="Times New Roman" pitchFamily="18" charset="0"/>
                        </a:rPr>
                        <a:t>Source: NYSE Statistics Archive in NYSE Euronext website (http://www.nyse.com/financials/1022221393023.html)</a:t>
                      </a:r>
                      <a:endParaRPr lang="en-US" sz="800" kern="100" dirty="0">
                        <a:effectLst/>
                        <a:latin typeface="Times New Roman" pitchFamily="18" charset="0"/>
                        <a:ea typeface="PMingLiU"/>
                        <a:cs typeface="Times New Roman" pitchFamily="18" charset="0"/>
                      </a:endParaRPr>
                    </a:p>
                  </a:txBody>
                  <a:tcPr marL="13070" marR="13070" marT="0" marB="0">
                    <a:solidFill>
                      <a:srgbClr val="FFFFFF"/>
                    </a:solidFill>
                  </a:tcPr>
                </a:tc>
                <a:tc hMerge="1">
                  <a:txBody>
                    <a:bodyPr/>
                    <a:lstStyle/>
                    <a:p>
                      <a:endParaRPr lang="en-US"/>
                    </a:p>
                  </a:txBody>
                  <a:tcPr/>
                </a:tc>
              </a:tr>
            </a:tbl>
          </a:graphicData>
        </a:graphic>
      </p:graphicFrame>
      <p:sp>
        <p:nvSpPr>
          <p:cNvPr id="3" name="Slide Number Placeholder 2"/>
          <p:cNvSpPr>
            <a:spLocks noGrp="1"/>
          </p:cNvSpPr>
          <p:nvPr>
            <p:ph type="sldNum" sz="quarter" idx="14"/>
          </p:nvPr>
        </p:nvSpPr>
        <p:spPr/>
        <p:txBody>
          <a:bodyPr/>
          <a:lstStyle/>
          <a:p>
            <a:fld id="{63E98819-4578-415F-810A-1B13636BD7A2}" type="slidenum">
              <a:rPr lang="en-US" smtClean="0">
                <a:solidFill>
                  <a:schemeClr val="accent6">
                    <a:lumMod val="20000"/>
                    <a:lumOff val="80000"/>
                  </a:schemeClr>
                </a:solidFill>
              </a:rPr>
              <a:t>3</a:t>
            </a:fld>
            <a:endParaRPr lang="en-US">
              <a:solidFill>
                <a:schemeClr val="accent6">
                  <a:lumMod val="20000"/>
                  <a:lumOff val="80000"/>
                </a:schemeClr>
              </a:solidFill>
            </a:endParaRPr>
          </a:p>
        </p:txBody>
      </p:sp>
    </p:spTree>
    <p:extLst>
      <p:ext uri="{BB962C8B-B14F-4D97-AF65-F5344CB8AC3E}">
        <p14:creationId xmlns:p14="http://schemas.microsoft.com/office/powerpoint/2010/main" val="4288309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 Placeholder 10"/>
          <p:cNvSpPr>
            <a:spLocks noGrp="1"/>
          </p:cNvSpPr>
          <p:nvPr>
            <p:ph type="body" sz="quarter" idx="13"/>
          </p:nvPr>
        </p:nvSpPr>
        <p:spPr>
          <a:xfrm>
            <a:off x="228600" y="609600"/>
            <a:ext cx="8686800" cy="990600"/>
          </a:xfrm>
        </p:spPr>
        <p:txBody>
          <a:bodyPr>
            <a:noAutofit/>
          </a:bodyPr>
          <a:lstStyle/>
          <a:p>
            <a:r>
              <a:rPr lang="en-US" sz="1400" dirty="0" smtClean="0">
                <a:latin typeface="Times New Roman" pitchFamily="18" charset="0"/>
                <a:cs typeface="Times New Roman" pitchFamily="18" charset="0"/>
              </a:rPr>
              <a:t>After corporations first issue stocks and bonds, investors like to engage in trading amongst themselves. In this case, financial instruments are traded between current investors and potential investors in a corporation. We call this the secondary market. The charts and figures below display trading trends for the past 30 years within the secondary market.</a:t>
            </a:r>
            <a:endParaRPr lang="en-US" sz="1400" dirty="0">
              <a:latin typeface="Times New Roman" pitchFamily="18" charset="0"/>
              <a:cs typeface="Times New Roman" pitchFamily="18" charset="0"/>
            </a:endParaRPr>
          </a:p>
        </p:txBody>
      </p:sp>
      <p:graphicFrame>
        <p:nvGraphicFramePr>
          <p:cNvPr id="9" name="Content Placeholder 5"/>
          <p:cNvGraphicFramePr>
            <a:graphicFrameLocks noGrp="1"/>
          </p:cNvGraphicFramePr>
          <p:nvPr>
            <p:ph sz="half" idx="2"/>
            <p:extLst>
              <p:ext uri="{D42A27DB-BD31-4B8C-83A1-F6EECF244321}">
                <p14:modId xmlns:p14="http://schemas.microsoft.com/office/powerpoint/2010/main" val="2670044555"/>
              </p:ext>
            </p:extLst>
          </p:nvPr>
        </p:nvGraphicFramePr>
        <p:xfrm>
          <a:off x="5562600" y="1447800"/>
          <a:ext cx="3276600" cy="5003286"/>
        </p:xfrm>
        <a:graphic>
          <a:graphicData uri="http://schemas.openxmlformats.org/drawingml/2006/table">
            <a:tbl>
              <a:tblPr firstRow="1">
                <a:tableStyleId>{5FD0F851-EC5A-4D38-B0AD-8093EC10F338}</a:tableStyleId>
              </a:tblPr>
              <a:tblGrid>
                <a:gridCol w="1192209"/>
                <a:gridCol w="852705"/>
                <a:gridCol w="1231686"/>
              </a:tblGrid>
              <a:tr h="21174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00" dirty="0" smtClean="0">
                          <a:effectLst/>
                        </a:rPr>
                        <a:t>Table 1-2. Average Daily Trading Volume</a:t>
                      </a:r>
                      <a:r>
                        <a:rPr lang="en-US" sz="1100" kern="100" baseline="0" dirty="0" smtClean="0">
                          <a:effectLst/>
                        </a:rPr>
                        <a:t> in NYSE Listed Issues (millions of shares)</a:t>
                      </a:r>
                      <a:endParaRPr lang="en-US" sz="1100" kern="100" dirty="0">
                        <a:effectLst/>
                        <a:latin typeface="Times New Roman"/>
                        <a:ea typeface="PMingLiU"/>
                      </a:endParaRPr>
                    </a:p>
                  </a:txBody>
                  <a:tcPr marL="5634" marR="5634" marT="6051" marB="0" anchor="b">
                    <a:lnL>
                      <a:noFill/>
                    </a:lnL>
                    <a:lnR>
                      <a:noFill/>
                    </a:lnR>
                    <a:solidFill>
                      <a:srgbClr val="FFFFFF"/>
                    </a:solidFill>
                  </a:tcPr>
                </a:tc>
                <a:tc hMerge="1">
                  <a:txBody>
                    <a:bodyPr/>
                    <a:lstStyle/>
                    <a:p>
                      <a:pPr marL="0" marR="0" algn="l">
                        <a:spcBef>
                          <a:spcPts val="0"/>
                        </a:spcBef>
                        <a:spcAft>
                          <a:spcPts val="0"/>
                        </a:spcAft>
                      </a:pPr>
                      <a:endParaRPr lang="en-US" sz="1600" kern="100" dirty="0">
                        <a:effectLst/>
                        <a:latin typeface="Times New Roman"/>
                        <a:ea typeface="PMingLiU"/>
                      </a:endParaRPr>
                    </a:p>
                  </a:txBody>
                  <a:tcPr marL="6051" marR="6051" marT="6051" marB="0" anchor="b">
                    <a:solidFill>
                      <a:srgbClr val="FFFFFF"/>
                    </a:solidFill>
                  </a:tcPr>
                </a:tc>
                <a:tc hMerge="1">
                  <a:txBody>
                    <a:bodyPr/>
                    <a:lstStyle/>
                    <a:p>
                      <a:pPr marL="0" marR="0" algn="l">
                        <a:spcBef>
                          <a:spcPts val="0"/>
                        </a:spcBef>
                        <a:spcAft>
                          <a:spcPts val="0"/>
                        </a:spcAft>
                      </a:pPr>
                      <a:endParaRPr lang="en-US" sz="1600" kern="100" dirty="0">
                        <a:effectLst/>
                        <a:latin typeface="Times New Roman"/>
                        <a:ea typeface="PMingLiU"/>
                      </a:endParaRPr>
                    </a:p>
                  </a:txBody>
                  <a:tcPr marL="6051" marR="6051" marT="6051" marB="0" anchor="b">
                    <a:solidFill>
                      <a:srgbClr val="FFFFFF"/>
                    </a:solidFill>
                  </a:tcPr>
                </a:tc>
              </a:tr>
              <a:tr h="120752">
                <a:tc>
                  <a:txBody>
                    <a:bodyPr/>
                    <a:lstStyle/>
                    <a:p>
                      <a:pPr marL="0" marR="0" algn="ctr">
                        <a:spcBef>
                          <a:spcPts val="0"/>
                        </a:spcBef>
                        <a:spcAft>
                          <a:spcPts val="0"/>
                        </a:spcAft>
                      </a:pPr>
                      <a:r>
                        <a:rPr lang="en-US" sz="890" b="1" u="sng" kern="100" dirty="0" smtClean="0">
                          <a:effectLst/>
                        </a:rPr>
                        <a:t>Year</a:t>
                      </a:r>
                      <a:endParaRPr lang="en-US" sz="890" b="1" u="sng" kern="100" dirty="0">
                        <a:effectLst/>
                        <a:latin typeface="Times New Roman"/>
                        <a:ea typeface="PMingLiU"/>
                      </a:endParaRPr>
                    </a:p>
                  </a:txBody>
                  <a:tcPr marL="5634" marR="5634" marT="6051" marB="0" anchor="b">
                    <a:lnL>
                      <a:noFill/>
                    </a:lnL>
                    <a:solidFill>
                      <a:srgbClr val="FFFFFF"/>
                    </a:solidFill>
                  </a:tcPr>
                </a:tc>
                <a:tc>
                  <a:txBody>
                    <a:bodyPr/>
                    <a:lstStyle/>
                    <a:p>
                      <a:pPr marL="0" marR="228600" algn="ctr">
                        <a:spcBef>
                          <a:spcPts val="0"/>
                        </a:spcBef>
                        <a:spcAft>
                          <a:spcPts val="0"/>
                        </a:spcAft>
                      </a:pPr>
                      <a:r>
                        <a:rPr lang="en-US" sz="890" b="1" u="sng" kern="100" dirty="0" smtClean="0">
                          <a:effectLst/>
                        </a:rPr>
                        <a:t>Stock</a:t>
                      </a:r>
                      <a:endParaRPr lang="en-US" sz="890" b="1" u="sng" kern="100" dirty="0">
                        <a:effectLst/>
                        <a:latin typeface="Times New Roman"/>
                        <a:ea typeface="PMingLiU"/>
                      </a:endParaRPr>
                    </a:p>
                  </a:txBody>
                  <a:tcPr marL="5634" marR="5634" marT="6051" marB="0" anchor="b">
                    <a:solidFill>
                      <a:srgbClr val="FFFFFF"/>
                    </a:solidFill>
                  </a:tcPr>
                </a:tc>
                <a:tc>
                  <a:txBody>
                    <a:bodyPr/>
                    <a:lstStyle/>
                    <a:p>
                      <a:pPr marL="0" marR="219075" algn="ctr">
                        <a:spcBef>
                          <a:spcPts val="0"/>
                        </a:spcBef>
                        <a:spcAft>
                          <a:spcPts val="0"/>
                        </a:spcAft>
                      </a:pPr>
                      <a:r>
                        <a:rPr lang="en-US" sz="890" b="1" u="sng" kern="100" dirty="0" smtClean="0">
                          <a:effectLst/>
                        </a:rPr>
                        <a:t>Bonds</a:t>
                      </a:r>
                      <a:endParaRPr lang="en-US" sz="890" b="1" u="sng" kern="100" dirty="0">
                        <a:effectLst/>
                        <a:latin typeface="Times New Roman"/>
                        <a:ea typeface="PMingLiU"/>
                      </a:endParaRPr>
                    </a:p>
                  </a:txBody>
                  <a:tcPr marL="5634" marR="5634" marT="6051" marB="0" anchor="b">
                    <a:lnR>
                      <a:noFill/>
                    </a:lnR>
                    <a:solidFill>
                      <a:srgbClr val="FFFFFF"/>
                    </a:solidFill>
                  </a:tcPr>
                </a:tc>
              </a:tr>
              <a:tr h="120752">
                <a:tc>
                  <a:txBody>
                    <a:bodyPr/>
                    <a:lstStyle/>
                    <a:p>
                      <a:pPr marL="0" marR="0" algn="ctr">
                        <a:spcBef>
                          <a:spcPts val="0"/>
                        </a:spcBef>
                        <a:spcAft>
                          <a:spcPts val="0"/>
                        </a:spcAft>
                      </a:pPr>
                      <a:r>
                        <a:rPr lang="en-US" sz="890" kern="100" dirty="0" smtClean="0">
                          <a:effectLst/>
                        </a:rPr>
                        <a:t>1980</a:t>
                      </a:r>
                      <a:endParaRPr lang="en-US" sz="890" kern="100" dirty="0">
                        <a:effectLst/>
                        <a:latin typeface="Times New Roman"/>
                        <a:ea typeface="PMingLiU"/>
                      </a:endParaRPr>
                    </a:p>
                  </a:txBody>
                  <a:tcPr marL="5634" marR="5634" marT="6051" marB="0" anchor="b">
                    <a:lnL>
                      <a:noFill/>
                    </a:lnL>
                    <a:solidFill>
                      <a:srgbClr val="FFFFFF"/>
                    </a:solidFill>
                  </a:tcPr>
                </a:tc>
                <a:tc>
                  <a:txBody>
                    <a:bodyPr/>
                    <a:lstStyle/>
                    <a:p>
                      <a:pPr marL="0" marR="228600" algn="ctr">
                        <a:spcBef>
                          <a:spcPts val="0"/>
                        </a:spcBef>
                        <a:spcAft>
                          <a:spcPts val="0"/>
                        </a:spcAft>
                      </a:pPr>
                      <a:r>
                        <a:rPr lang="en-US" sz="890" kern="100" dirty="0" smtClean="0">
                          <a:effectLst/>
                        </a:rPr>
                        <a:t>20,489</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19075" algn="ctr">
                        <a:spcBef>
                          <a:spcPts val="0"/>
                        </a:spcBef>
                        <a:spcAft>
                          <a:spcPts val="0"/>
                        </a:spcAft>
                      </a:pPr>
                      <a:r>
                        <a:rPr lang="en-US" sz="890" kern="100" dirty="0" smtClean="0">
                          <a:effectLst/>
                        </a:rPr>
                        <a:t>53,206</a:t>
                      </a:r>
                      <a:endParaRPr lang="en-US" sz="890" kern="100" dirty="0">
                        <a:effectLst/>
                        <a:latin typeface="Times New Roman"/>
                        <a:ea typeface="PMingLiU"/>
                      </a:endParaRPr>
                    </a:p>
                  </a:txBody>
                  <a:tcPr marL="5634" marR="5634" marT="6051" marB="0" anchor="b">
                    <a:lnR>
                      <a:noFill/>
                    </a:lnR>
                    <a:solidFill>
                      <a:srgbClr val="FFFFFF"/>
                    </a:solidFill>
                  </a:tcPr>
                </a:tc>
              </a:tr>
              <a:tr h="120752">
                <a:tc>
                  <a:txBody>
                    <a:bodyPr/>
                    <a:lstStyle/>
                    <a:p>
                      <a:pPr marL="0" marR="0" algn="ctr">
                        <a:spcBef>
                          <a:spcPts val="0"/>
                        </a:spcBef>
                        <a:spcAft>
                          <a:spcPts val="0"/>
                        </a:spcAft>
                      </a:pPr>
                      <a:r>
                        <a:rPr lang="en-US" sz="890" kern="100" dirty="0" smtClean="0">
                          <a:effectLst/>
                        </a:rPr>
                        <a:t>1981</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28600" algn="ctr">
                        <a:spcBef>
                          <a:spcPts val="0"/>
                        </a:spcBef>
                        <a:spcAft>
                          <a:spcPts val="0"/>
                        </a:spcAft>
                      </a:pPr>
                      <a:r>
                        <a:rPr lang="en-US" sz="890" kern="100" dirty="0" smtClean="0">
                          <a:effectLst/>
                        </a:rPr>
                        <a:t>25,349</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19075" algn="ctr">
                        <a:spcBef>
                          <a:spcPts val="0"/>
                        </a:spcBef>
                        <a:spcAft>
                          <a:spcPts val="0"/>
                        </a:spcAft>
                      </a:pPr>
                      <a:r>
                        <a:rPr lang="en-US" sz="890" kern="100" dirty="0" smtClean="0">
                          <a:effectLst/>
                        </a:rPr>
                        <a:t>44,642</a:t>
                      </a:r>
                      <a:endParaRPr lang="en-US" sz="890" kern="100" dirty="0">
                        <a:effectLst/>
                        <a:latin typeface="Times New Roman"/>
                        <a:ea typeface="PMingLiU"/>
                      </a:endParaRPr>
                    </a:p>
                  </a:txBody>
                  <a:tcPr marL="5634" marR="5634" marT="6051" marB="0" anchor="b">
                    <a:lnR>
                      <a:noFill/>
                    </a:lnR>
                    <a:solidFill>
                      <a:srgbClr val="FFFFFF"/>
                    </a:solidFill>
                  </a:tcPr>
                </a:tc>
              </a:tr>
              <a:tr h="120752">
                <a:tc>
                  <a:txBody>
                    <a:bodyPr/>
                    <a:lstStyle/>
                    <a:p>
                      <a:pPr marL="0" marR="0" algn="ctr">
                        <a:spcBef>
                          <a:spcPts val="0"/>
                        </a:spcBef>
                        <a:spcAft>
                          <a:spcPts val="0"/>
                        </a:spcAft>
                      </a:pPr>
                      <a:r>
                        <a:rPr lang="en-US" sz="890" kern="100" dirty="0" smtClean="0">
                          <a:effectLst/>
                        </a:rPr>
                        <a:t>1982</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28600" algn="ctr">
                        <a:spcBef>
                          <a:spcPts val="0"/>
                        </a:spcBef>
                        <a:spcAft>
                          <a:spcPts val="0"/>
                        </a:spcAft>
                      </a:pPr>
                      <a:r>
                        <a:rPr lang="en-US" sz="890" kern="100" dirty="0" smtClean="0">
                          <a:effectLst/>
                        </a:rPr>
                        <a:t>30,562</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19075" algn="ctr">
                        <a:spcBef>
                          <a:spcPts val="0"/>
                        </a:spcBef>
                        <a:spcAft>
                          <a:spcPts val="0"/>
                        </a:spcAft>
                      </a:pPr>
                      <a:r>
                        <a:rPr lang="en-US" sz="890" kern="100" dirty="0" smtClean="0">
                          <a:effectLst/>
                        </a:rPr>
                        <a:t>53,226</a:t>
                      </a:r>
                      <a:endParaRPr lang="en-US" sz="890" kern="100" dirty="0">
                        <a:effectLst/>
                        <a:latin typeface="Times New Roman"/>
                        <a:ea typeface="PMingLiU"/>
                      </a:endParaRPr>
                    </a:p>
                  </a:txBody>
                  <a:tcPr marL="5634" marR="5634" marT="6051" marB="0" anchor="b">
                    <a:solidFill>
                      <a:srgbClr val="FFFFFF"/>
                    </a:solidFill>
                  </a:tcPr>
                </a:tc>
              </a:tr>
              <a:tr h="120752">
                <a:tc>
                  <a:txBody>
                    <a:bodyPr/>
                    <a:lstStyle/>
                    <a:p>
                      <a:pPr marL="0" marR="0" algn="ctr">
                        <a:spcBef>
                          <a:spcPts val="0"/>
                        </a:spcBef>
                        <a:spcAft>
                          <a:spcPts val="0"/>
                        </a:spcAft>
                      </a:pPr>
                      <a:r>
                        <a:rPr lang="en-US" sz="890" kern="100" dirty="0" smtClean="0">
                          <a:effectLst/>
                        </a:rPr>
                        <a:t>1983</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28600" algn="ctr">
                        <a:spcBef>
                          <a:spcPts val="0"/>
                        </a:spcBef>
                        <a:spcAft>
                          <a:spcPts val="0"/>
                        </a:spcAft>
                      </a:pPr>
                      <a:r>
                        <a:rPr lang="en-US" sz="890" kern="100" dirty="0" smtClean="0">
                          <a:effectLst/>
                        </a:rPr>
                        <a:t>51,579</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19075" algn="ctr">
                        <a:spcBef>
                          <a:spcPts val="0"/>
                        </a:spcBef>
                        <a:spcAft>
                          <a:spcPts val="0"/>
                        </a:spcAft>
                      </a:pPr>
                      <a:r>
                        <a:rPr lang="en-US" sz="890" kern="100" dirty="0" smtClean="0">
                          <a:effectLst/>
                        </a:rPr>
                        <a:t>68,370</a:t>
                      </a:r>
                      <a:endParaRPr lang="en-US" sz="890" kern="100" dirty="0">
                        <a:effectLst/>
                        <a:latin typeface="Times New Roman"/>
                        <a:ea typeface="PMingLiU"/>
                      </a:endParaRPr>
                    </a:p>
                  </a:txBody>
                  <a:tcPr marL="5634" marR="5634" marT="6051" marB="0" anchor="b">
                    <a:solidFill>
                      <a:srgbClr val="FFFFFF"/>
                    </a:solidFill>
                  </a:tcPr>
                </a:tc>
              </a:tr>
              <a:tr h="120752">
                <a:tc>
                  <a:txBody>
                    <a:bodyPr/>
                    <a:lstStyle/>
                    <a:p>
                      <a:pPr marL="0" marR="0" algn="ctr">
                        <a:spcBef>
                          <a:spcPts val="0"/>
                        </a:spcBef>
                        <a:spcAft>
                          <a:spcPts val="0"/>
                        </a:spcAft>
                      </a:pPr>
                      <a:r>
                        <a:rPr lang="en-US" sz="890" kern="100" dirty="0" smtClean="0">
                          <a:effectLst/>
                        </a:rPr>
                        <a:t>1984</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28600" algn="ctr">
                        <a:spcBef>
                          <a:spcPts val="0"/>
                        </a:spcBef>
                        <a:spcAft>
                          <a:spcPts val="0"/>
                        </a:spcAft>
                      </a:pPr>
                      <a:r>
                        <a:rPr lang="en-US" sz="890" kern="100" dirty="0" smtClean="0">
                          <a:effectLst/>
                        </a:rPr>
                        <a:t>22,628</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19075" algn="ctr">
                        <a:spcBef>
                          <a:spcPts val="0"/>
                        </a:spcBef>
                        <a:spcAft>
                          <a:spcPts val="0"/>
                        </a:spcAft>
                      </a:pPr>
                      <a:r>
                        <a:rPr lang="en-US" sz="890" kern="100" dirty="0" smtClean="0">
                          <a:effectLst/>
                        </a:rPr>
                        <a:t>109,903</a:t>
                      </a:r>
                      <a:endParaRPr lang="en-US" sz="890" kern="100" dirty="0">
                        <a:effectLst/>
                        <a:latin typeface="Times New Roman"/>
                        <a:ea typeface="PMingLiU"/>
                      </a:endParaRPr>
                    </a:p>
                  </a:txBody>
                  <a:tcPr marL="5634" marR="5634" marT="6051" marB="0" anchor="b">
                    <a:solidFill>
                      <a:srgbClr val="FFFFFF"/>
                    </a:solidFill>
                  </a:tcPr>
                </a:tc>
              </a:tr>
              <a:tr h="120752">
                <a:tc>
                  <a:txBody>
                    <a:bodyPr/>
                    <a:lstStyle/>
                    <a:p>
                      <a:pPr marL="0" marR="0" algn="ctr">
                        <a:spcBef>
                          <a:spcPts val="0"/>
                        </a:spcBef>
                        <a:spcAft>
                          <a:spcPts val="0"/>
                        </a:spcAft>
                      </a:pPr>
                      <a:r>
                        <a:rPr lang="en-US" sz="890" kern="100" dirty="0" smtClean="0">
                          <a:effectLst/>
                        </a:rPr>
                        <a:t>1985</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28600" algn="ctr">
                        <a:spcBef>
                          <a:spcPts val="0"/>
                        </a:spcBef>
                        <a:spcAft>
                          <a:spcPts val="0"/>
                        </a:spcAft>
                      </a:pPr>
                      <a:r>
                        <a:rPr lang="en-US" sz="890" kern="100" dirty="0" smtClean="0">
                          <a:effectLst/>
                        </a:rPr>
                        <a:t>35,515</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19075" algn="ctr">
                        <a:spcBef>
                          <a:spcPts val="0"/>
                        </a:spcBef>
                        <a:spcAft>
                          <a:spcPts val="0"/>
                        </a:spcAft>
                      </a:pPr>
                      <a:r>
                        <a:rPr lang="en-US" sz="890" kern="100" dirty="0" smtClean="0">
                          <a:effectLst/>
                        </a:rPr>
                        <a:t>165,754</a:t>
                      </a:r>
                      <a:endParaRPr lang="en-US" sz="890" kern="100" dirty="0">
                        <a:effectLst/>
                        <a:latin typeface="Times New Roman"/>
                        <a:ea typeface="PMingLiU"/>
                      </a:endParaRPr>
                    </a:p>
                  </a:txBody>
                  <a:tcPr marL="5634" marR="5634" marT="6051" marB="0" anchor="b">
                    <a:solidFill>
                      <a:srgbClr val="FFFFFF"/>
                    </a:solidFill>
                  </a:tcPr>
                </a:tc>
              </a:tr>
              <a:tr h="120752">
                <a:tc>
                  <a:txBody>
                    <a:bodyPr/>
                    <a:lstStyle/>
                    <a:p>
                      <a:pPr marL="0" marR="0" algn="ctr">
                        <a:spcBef>
                          <a:spcPts val="0"/>
                        </a:spcBef>
                        <a:spcAft>
                          <a:spcPts val="0"/>
                        </a:spcAft>
                      </a:pPr>
                      <a:r>
                        <a:rPr lang="en-US" sz="890" kern="100" dirty="0" smtClean="0">
                          <a:effectLst/>
                        </a:rPr>
                        <a:t>1986</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28600" algn="ctr">
                        <a:spcBef>
                          <a:spcPts val="0"/>
                        </a:spcBef>
                        <a:spcAft>
                          <a:spcPts val="0"/>
                        </a:spcAft>
                      </a:pPr>
                      <a:r>
                        <a:rPr lang="en-US" sz="890" kern="100" dirty="0" smtClean="0">
                          <a:effectLst/>
                        </a:rPr>
                        <a:t>61,830</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19075" algn="ctr">
                        <a:spcBef>
                          <a:spcPts val="0"/>
                        </a:spcBef>
                        <a:spcAft>
                          <a:spcPts val="0"/>
                        </a:spcAft>
                      </a:pPr>
                      <a:r>
                        <a:rPr lang="en-US" sz="890" kern="100" dirty="0" smtClean="0">
                          <a:effectLst/>
                        </a:rPr>
                        <a:t>313,502</a:t>
                      </a:r>
                      <a:endParaRPr lang="en-US" sz="890" kern="100" dirty="0">
                        <a:effectLst/>
                        <a:latin typeface="Times New Roman"/>
                        <a:ea typeface="PMingLiU"/>
                      </a:endParaRPr>
                    </a:p>
                  </a:txBody>
                  <a:tcPr marL="5634" marR="5634" marT="6051" marB="0" anchor="b">
                    <a:solidFill>
                      <a:srgbClr val="FFFFFF"/>
                    </a:solidFill>
                  </a:tcPr>
                </a:tc>
              </a:tr>
              <a:tr h="120752">
                <a:tc>
                  <a:txBody>
                    <a:bodyPr/>
                    <a:lstStyle/>
                    <a:p>
                      <a:pPr marL="0" marR="0" algn="ctr">
                        <a:spcBef>
                          <a:spcPts val="0"/>
                        </a:spcBef>
                        <a:spcAft>
                          <a:spcPts val="0"/>
                        </a:spcAft>
                      </a:pPr>
                      <a:r>
                        <a:rPr lang="en-US" sz="890" kern="100" dirty="0" smtClean="0">
                          <a:effectLst/>
                        </a:rPr>
                        <a:t>1987</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28600" algn="ctr">
                        <a:spcBef>
                          <a:spcPts val="0"/>
                        </a:spcBef>
                        <a:spcAft>
                          <a:spcPts val="0"/>
                        </a:spcAft>
                      </a:pPr>
                      <a:r>
                        <a:rPr lang="en-US" sz="890" kern="100" dirty="0" smtClean="0">
                          <a:effectLst/>
                        </a:rPr>
                        <a:t>53,349</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19075" algn="ctr">
                        <a:spcBef>
                          <a:spcPts val="0"/>
                        </a:spcBef>
                        <a:spcAft>
                          <a:spcPts val="0"/>
                        </a:spcAft>
                      </a:pPr>
                      <a:r>
                        <a:rPr lang="en-US" sz="890" kern="100" dirty="0" smtClean="0">
                          <a:effectLst/>
                        </a:rPr>
                        <a:t>301,349</a:t>
                      </a:r>
                      <a:endParaRPr lang="en-US" sz="890" kern="100" dirty="0">
                        <a:effectLst/>
                        <a:latin typeface="Times New Roman"/>
                        <a:ea typeface="PMingLiU"/>
                      </a:endParaRPr>
                    </a:p>
                  </a:txBody>
                  <a:tcPr marL="5634" marR="5634" marT="6051" marB="0" anchor="b">
                    <a:solidFill>
                      <a:srgbClr val="FFFFFF"/>
                    </a:solidFill>
                  </a:tcPr>
                </a:tc>
              </a:tr>
              <a:tr h="120752">
                <a:tc>
                  <a:txBody>
                    <a:bodyPr/>
                    <a:lstStyle/>
                    <a:p>
                      <a:pPr marL="0" marR="0" algn="ctr">
                        <a:spcBef>
                          <a:spcPts val="0"/>
                        </a:spcBef>
                        <a:spcAft>
                          <a:spcPts val="0"/>
                        </a:spcAft>
                      </a:pPr>
                      <a:r>
                        <a:rPr lang="en-US" sz="890" kern="100" dirty="0" smtClean="0">
                          <a:effectLst/>
                        </a:rPr>
                        <a:t>1988</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28600" algn="ctr">
                        <a:spcBef>
                          <a:spcPts val="0"/>
                        </a:spcBef>
                        <a:spcAft>
                          <a:spcPts val="0"/>
                        </a:spcAft>
                      </a:pPr>
                      <a:r>
                        <a:rPr lang="en-US" sz="890" kern="100" dirty="0" smtClean="0">
                          <a:effectLst/>
                        </a:rPr>
                        <a:t>42,455</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19075" algn="ctr">
                        <a:spcBef>
                          <a:spcPts val="0"/>
                        </a:spcBef>
                        <a:spcAft>
                          <a:spcPts val="0"/>
                        </a:spcAft>
                      </a:pPr>
                      <a:r>
                        <a:rPr lang="en-US" sz="890" kern="100" dirty="0" smtClean="0">
                          <a:effectLst/>
                        </a:rPr>
                        <a:t>327,864</a:t>
                      </a:r>
                      <a:endParaRPr lang="en-US" sz="890" kern="100" dirty="0">
                        <a:effectLst/>
                        <a:latin typeface="Times New Roman"/>
                        <a:ea typeface="PMingLiU"/>
                      </a:endParaRPr>
                    </a:p>
                  </a:txBody>
                  <a:tcPr marL="5634" marR="5634" marT="6051" marB="0" anchor="b">
                    <a:solidFill>
                      <a:srgbClr val="FFFFFF"/>
                    </a:solidFill>
                  </a:tcPr>
                </a:tc>
              </a:tr>
              <a:tr h="120752">
                <a:tc>
                  <a:txBody>
                    <a:bodyPr/>
                    <a:lstStyle/>
                    <a:p>
                      <a:pPr marL="0" marR="0" algn="ctr">
                        <a:spcBef>
                          <a:spcPts val="0"/>
                        </a:spcBef>
                        <a:spcAft>
                          <a:spcPts val="0"/>
                        </a:spcAft>
                      </a:pPr>
                      <a:r>
                        <a:rPr lang="en-US" sz="890" kern="100" dirty="0" smtClean="0">
                          <a:effectLst/>
                        </a:rPr>
                        <a:t>1989</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28600" algn="ctr">
                        <a:spcBef>
                          <a:spcPts val="0"/>
                        </a:spcBef>
                        <a:spcAft>
                          <a:spcPts val="0"/>
                        </a:spcAft>
                      </a:pPr>
                      <a:r>
                        <a:rPr lang="en-US" sz="890" kern="100" dirty="0" smtClean="0">
                          <a:effectLst/>
                        </a:rPr>
                        <a:t>32,203</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19075" algn="ctr">
                        <a:spcBef>
                          <a:spcPts val="0"/>
                        </a:spcBef>
                        <a:spcAft>
                          <a:spcPts val="0"/>
                        </a:spcAft>
                      </a:pPr>
                      <a:r>
                        <a:rPr lang="en-US" sz="890" kern="100" dirty="0" smtClean="0">
                          <a:effectLst/>
                        </a:rPr>
                        <a:t>297,114</a:t>
                      </a:r>
                      <a:endParaRPr lang="en-US" sz="890" kern="100" dirty="0">
                        <a:effectLst/>
                        <a:latin typeface="Times New Roman"/>
                        <a:ea typeface="PMingLiU"/>
                      </a:endParaRPr>
                    </a:p>
                  </a:txBody>
                  <a:tcPr marL="5634" marR="5634" marT="6051" marB="0" anchor="b">
                    <a:solidFill>
                      <a:srgbClr val="FFFFFF"/>
                    </a:solidFill>
                  </a:tcPr>
                </a:tc>
              </a:tr>
              <a:tr h="120752">
                <a:tc>
                  <a:txBody>
                    <a:bodyPr/>
                    <a:lstStyle/>
                    <a:p>
                      <a:pPr marL="0" marR="0" algn="ctr">
                        <a:spcBef>
                          <a:spcPts val="0"/>
                        </a:spcBef>
                        <a:spcAft>
                          <a:spcPts val="0"/>
                        </a:spcAft>
                      </a:pPr>
                      <a:r>
                        <a:rPr lang="en-US" sz="890" kern="100" dirty="0" smtClean="0">
                          <a:effectLst/>
                        </a:rPr>
                        <a:t>1990</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28600" algn="ctr">
                        <a:spcBef>
                          <a:spcPts val="0"/>
                        </a:spcBef>
                        <a:spcAft>
                          <a:spcPts val="0"/>
                        </a:spcAft>
                      </a:pPr>
                      <a:r>
                        <a:rPr lang="en-US" sz="890" kern="100" dirty="0" smtClean="0">
                          <a:effectLst/>
                        </a:rPr>
                        <a:t>23,441</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19075" algn="ctr">
                        <a:spcBef>
                          <a:spcPts val="0"/>
                        </a:spcBef>
                        <a:spcAft>
                          <a:spcPts val="0"/>
                        </a:spcAft>
                      </a:pPr>
                      <a:r>
                        <a:rPr lang="en-US" sz="890" kern="100" dirty="0" smtClean="0">
                          <a:effectLst/>
                        </a:rPr>
                        <a:t>275,760</a:t>
                      </a:r>
                      <a:endParaRPr lang="en-US" sz="890" kern="100" dirty="0">
                        <a:effectLst/>
                        <a:latin typeface="Times New Roman"/>
                        <a:ea typeface="PMingLiU"/>
                      </a:endParaRPr>
                    </a:p>
                  </a:txBody>
                  <a:tcPr marL="5634" marR="5634" marT="6051" marB="0" anchor="b">
                    <a:solidFill>
                      <a:srgbClr val="FFFFFF"/>
                    </a:solidFill>
                  </a:tcPr>
                </a:tc>
              </a:tr>
              <a:tr h="120752">
                <a:tc>
                  <a:txBody>
                    <a:bodyPr/>
                    <a:lstStyle/>
                    <a:p>
                      <a:pPr marL="0" marR="0" algn="ctr">
                        <a:spcBef>
                          <a:spcPts val="0"/>
                        </a:spcBef>
                        <a:spcAft>
                          <a:spcPts val="0"/>
                        </a:spcAft>
                      </a:pPr>
                      <a:r>
                        <a:rPr lang="en-US" sz="890" kern="100" dirty="0" smtClean="0">
                          <a:effectLst/>
                        </a:rPr>
                        <a:t>1991</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28600" algn="ctr">
                        <a:spcBef>
                          <a:spcPts val="0"/>
                        </a:spcBef>
                        <a:spcAft>
                          <a:spcPts val="0"/>
                        </a:spcAft>
                      </a:pPr>
                      <a:r>
                        <a:rPr lang="en-US" sz="890" kern="100" dirty="0" smtClean="0">
                          <a:effectLst/>
                        </a:rPr>
                        <a:t>65,268</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19075" algn="ctr">
                        <a:spcBef>
                          <a:spcPts val="0"/>
                        </a:spcBef>
                        <a:spcAft>
                          <a:spcPts val="0"/>
                        </a:spcAft>
                      </a:pPr>
                      <a:r>
                        <a:rPr lang="en-US" sz="890" kern="100" dirty="0" smtClean="0">
                          <a:effectLst/>
                        </a:rPr>
                        <a:t>361,971</a:t>
                      </a:r>
                      <a:endParaRPr lang="en-US" sz="890" kern="100" dirty="0">
                        <a:effectLst/>
                        <a:latin typeface="Times New Roman"/>
                        <a:ea typeface="PMingLiU"/>
                      </a:endParaRPr>
                    </a:p>
                  </a:txBody>
                  <a:tcPr marL="5634" marR="5634" marT="6051" marB="0" anchor="b">
                    <a:solidFill>
                      <a:srgbClr val="FFFFFF"/>
                    </a:solidFill>
                  </a:tcPr>
                </a:tc>
              </a:tr>
              <a:tr h="120752">
                <a:tc>
                  <a:txBody>
                    <a:bodyPr/>
                    <a:lstStyle/>
                    <a:p>
                      <a:pPr marL="0" marR="0" algn="ctr">
                        <a:spcBef>
                          <a:spcPts val="0"/>
                        </a:spcBef>
                        <a:spcAft>
                          <a:spcPts val="0"/>
                        </a:spcAft>
                      </a:pPr>
                      <a:r>
                        <a:rPr lang="en-US" sz="890" kern="100" dirty="0" smtClean="0">
                          <a:effectLst/>
                        </a:rPr>
                        <a:t>1992</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28600" algn="ctr">
                        <a:spcBef>
                          <a:spcPts val="0"/>
                        </a:spcBef>
                        <a:spcAft>
                          <a:spcPts val="0"/>
                        </a:spcAft>
                      </a:pPr>
                      <a:r>
                        <a:rPr lang="en-US" sz="890" kern="100" dirty="0" smtClean="0">
                          <a:effectLst/>
                        </a:rPr>
                        <a:t>78,457</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19075" algn="ctr">
                        <a:spcBef>
                          <a:spcPts val="0"/>
                        </a:spcBef>
                        <a:spcAft>
                          <a:spcPts val="0"/>
                        </a:spcAft>
                      </a:pPr>
                      <a:r>
                        <a:rPr lang="en-US" sz="890" kern="100" dirty="0" smtClean="0">
                          <a:effectLst/>
                        </a:rPr>
                        <a:t>443,911</a:t>
                      </a:r>
                      <a:endParaRPr lang="en-US" sz="890" kern="100" dirty="0">
                        <a:effectLst/>
                        <a:latin typeface="Times New Roman"/>
                        <a:ea typeface="PMingLiU"/>
                      </a:endParaRPr>
                    </a:p>
                  </a:txBody>
                  <a:tcPr marL="5634" marR="5634" marT="6051" marB="0" anchor="b">
                    <a:solidFill>
                      <a:srgbClr val="FFFFFF"/>
                    </a:solidFill>
                  </a:tcPr>
                </a:tc>
              </a:tr>
              <a:tr h="120752">
                <a:tc>
                  <a:txBody>
                    <a:bodyPr/>
                    <a:lstStyle/>
                    <a:p>
                      <a:pPr marL="0" marR="0" algn="ctr">
                        <a:spcBef>
                          <a:spcPts val="0"/>
                        </a:spcBef>
                        <a:spcAft>
                          <a:spcPts val="0"/>
                        </a:spcAft>
                      </a:pPr>
                      <a:r>
                        <a:rPr lang="en-US" sz="890" kern="100" dirty="0" smtClean="0">
                          <a:effectLst/>
                        </a:rPr>
                        <a:t>1993</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28600" algn="ctr">
                        <a:spcBef>
                          <a:spcPts val="0"/>
                        </a:spcBef>
                        <a:spcAft>
                          <a:spcPts val="0"/>
                        </a:spcAft>
                      </a:pPr>
                      <a:r>
                        <a:rPr lang="en-US" sz="890" kern="100" dirty="0" smtClean="0">
                          <a:effectLst/>
                        </a:rPr>
                        <a:t>101,554</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19075" algn="ctr">
                        <a:spcBef>
                          <a:spcPts val="0"/>
                        </a:spcBef>
                        <a:spcAft>
                          <a:spcPts val="0"/>
                        </a:spcAft>
                      </a:pPr>
                      <a:r>
                        <a:rPr lang="en-US" sz="890" kern="100" dirty="0" smtClean="0">
                          <a:effectLst/>
                        </a:rPr>
                        <a:t>603,119</a:t>
                      </a:r>
                      <a:endParaRPr lang="en-US" sz="890" kern="100" dirty="0">
                        <a:effectLst/>
                        <a:latin typeface="Times New Roman"/>
                        <a:ea typeface="PMingLiU"/>
                      </a:endParaRPr>
                    </a:p>
                  </a:txBody>
                  <a:tcPr marL="5634" marR="5634" marT="6051" marB="0" anchor="b">
                    <a:solidFill>
                      <a:srgbClr val="FFFFFF"/>
                    </a:solidFill>
                  </a:tcPr>
                </a:tc>
              </a:tr>
              <a:tr h="120752">
                <a:tc>
                  <a:txBody>
                    <a:bodyPr/>
                    <a:lstStyle/>
                    <a:p>
                      <a:pPr marL="0" marR="0" algn="ctr">
                        <a:spcBef>
                          <a:spcPts val="0"/>
                        </a:spcBef>
                        <a:spcAft>
                          <a:spcPts val="0"/>
                        </a:spcAft>
                      </a:pPr>
                      <a:r>
                        <a:rPr lang="en-US" sz="890" kern="100" dirty="0" smtClean="0">
                          <a:effectLst/>
                        </a:rPr>
                        <a:t>1994</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28600" algn="ctr">
                        <a:spcBef>
                          <a:spcPts val="0"/>
                        </a:spcBef>
                        <a:spcAft>
                          <a:spcPts val="0"/>
                        </a:spcAft>
                      </a:pPr>
                      <a:r>
                        <a:rPr lang="en-US" sz="890" kern="100" dirty="0" smtClean="0">
                          <a:effectLst/>
                        </a:rPr>
                        <a:t>60,398</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19075" algn="ctr">
                        <a:spcBef>
                          <a:spcPts val="0"/>
                        </a:spcBef>
                        <a:spcAft>
                          <a:spcPts val="0"/>
                        </a:spcAft>
                      </a:pPr>
                      <a:r>
                        <a:rPr lang="en-US" sz="890" kern="100" dirty="0" smtClean="0">
                          <a:effectLst/>
                        </a:rPr>
                        <a:t>441,287</a:t>
                      </a:r>
                      <a:endParaRPr lang="en-US" sz="890" kern="100" dirty="0">
                        <a:effectLst/>
                        <a:latin typeface="Times New Roman"/>
                        <a:ea typeface="PMingLiU"/>
                      </a:endParaRPr>
                    </a:p>
                  </a:txBody>
                  <a:tcPr marL="5634" marR="5634" marT="6051" marB="0" anchor="b">
                    <a:solidFill>
                      <a:srgbClr val="FFFFFF"/>
                    </a:solidFill>
                  </a:tcPr>
                </a:tc>
              </a:tr>
              <a:tr h="120752">
                <a:tc>
                  <a:txBody>
                    <a:bodyPr/>
                    <a:lstStyle/>
                    <a:p>
                      <a:pPr marL="0" marR="0" algn="ctr">
                        <a:spcBef>
                          <a:spcPts val="0"/>
                        </a:spcBef>
                        <a:spcAft>
                          <a:spcPts val="0"/>
                        </a:spcAft>
                      </a:pPr>
                      <a:r>
                        <a:rPr lang="en-US" sz="890" kern="100" dirty="0" smtClean="0">
                          <a:effectLst/>
                        </a:rPr>
                        <a:t>1995</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28600" algn="ctr">
                        <a:spcBef>
                          <a:spcPts val="0"/>
                        </a:spcBef>
                        <a:spcAft>
                          <a:spcPts val="0"/>
                        </a:spcAft>
                      </a:pPr>
                      <a:r>
                        <a:rPr lang="en-US" sz="890" kern="100" dirty="0" smtClean="0">
                          <a:effectLst/>
                        </a:rPr>
                        <a:t>68,473</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19075" algn="ctr">
                        <a:spcBef>
                          <a:spcPts val="0"/>
                        </a:spcBef>
                        <a:spcAft>
                          <a:spcPts val="0"/>
                        </a:spcAft>
                      </a:pPr>
                      <a:r>
                        <a:rPr lang="en-US" sz="890" kern="100" dirty="0" smtClean="0">
                          <a:effectLst/>
                        </a:rPr>
                        <a:t>496,296</a:t>
                      </a:r>
                      <a:endParaRPr lang="en-US" sz="890" kern="100" dirty="0">
                        <a:effectLst/>
                        <a:latin typeface="Times New Roman"/>
                        <a:ea typeface="PMingLiU"/>
                      </a:endParaRPr>
                    </a:p>
                  </a:txBody>
                  <a:tcPr marL="5634" marR="5634" marT="6051" marB="0" anchor="b">
                    <a:solidFill>
                      <a:srgbClr val="FFFFFF"/>
                    </a:solidFill>
                  </a:tcPr>
                </a:tc>
              </a:tr>
              <a:tr h="120752">
                <a:tc>
                  <a:txBody>
                    <a:bodyPr/>
                    <a:lstStyle/>
                    <a:p>
                      <a:pPr marL="0" marR="0" algn="ctr">
                        <a:spcBef>
                          <a:spcPts val="0"/>
                        </a:spcBef>
                        <a:spcAft>
                          <a:spcPts val="0"/>
                        </a:spcAft>
                      </a:pPr>
                      <a:r>
                        <a:rPr lang="en-US" sz="890" kern="100" dirty="0" smtClean="0">
                          <a:effectLst/>
                        </a:rPr>
                        <a:t>1996</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28600" algn="ctr">
                        <a:spcBef>
                          <a:spcPts val="0"/>
                        </a:spcBef>
                        <a:spcAft>
                          <a:spcPts val="0"/>
                        </a:spcAft>
                      </a:pPr>
                      <a:r>
                        <a:rPr lang="en-US" sz="890" kern="100" dirty="0" smtClean="0">
                          <a:effectLst/>
                        </a:rPr>
                        <a:t>112,546</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19075" algn="ctr">
                        <a:spcBef>
                          <a:spcPts val="0"/>
                        </a:spcBef>
                        <a:spcAft>
                          <a:spcPts val="0"/>
                        </a:spcAft>
                      </a:pPr>
                      <a:r>
                        <a:rPr lang="en-US" sz="890" kern="100" dirty="0" smtClean="0">
                          <a:effectLst/>
                        </a:rPr>
                        <a:t>453,963</a:t>
                      </a:r>
                      <a:endParaRPr lang="en-US" sz="890" kern="100" dirty="0">
                        <a:effectLst/>
                        <a:latin typeface="Times New Roman"/>
                        <a:ea typeface="PMingLiU"/>
                      </a:endParaRPr>
                    </a:p>
                  </a:txBody>
                  <a:tcPr marL="5634" marR="5634" marT="6051" marB="0" anchor="b">
                    <a:solidFill>
                      <a:srgbClr val="FFFFFF"/>
                    </a:solidFill>
                  </a:tcPr>
                </a:tc>
              </a:tr>
              <a:tr h="120752">
                <a:tc>
                  <a:txBody>
                    <a:bodyPr/>
                    <a:lstStyle/>
                    <a:p>
                      <a:pPr marL="0" marR="0" algn="ctr">
                        <a:spcBef>
                          <a:spcPts val="0"/>
                        </a:spcBef>
                        <a:spcAft>
                          <a:spcPts val="0"/>
                        </a:spcAft>
                      </a:pPr>
                      <a:r>
                        <a:rPr lang="en-US" sz="890" kern="100" dirty="0" smtClean="0">
                          <a:effectLst/>
                        </a:rPr>
                        <a:t>1997</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28600" algn="ctr">
                        <a:spcBef>
                          <a:spcPts val="0"/>
                        </a:spcBef>
                        <a:spcAft>
                          <a:spcPts val="0"/>
                        </a:spcAft>
                      </a:pPr>
                      <a:r>
                        <a:rPr lang="en-US" sz="890" kern="100" dirty="0" smtClean="0">
                          <a:effectLst/>
                        </a:rPr>
                        <a:t>117,880</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19075" algn="ctr">
                        <a:spcBef>
                          <a:spcPts val="0"/>
                        </a:spcBef>
                        <a:spcAft>
                          <a:spcPts val="0"/>
                        </a:spcAft>
                      </a:pPr>
                      <a:r>
                        <a:rPr lang="en-US" sz="890" kern="100" dirty="0" smtClean="0">
                          <a:effectLst/>
                        </a:rPr>
                        <a:t>708,188</a:t>
                      </a:r>
                      <a:endParaRPr lang="en-US" sz="890" kern="100" dirty="0">
                        <a:effectLst/>
                        <a:latin typeface="Times New Roman"/>
                        <a:ea typeface="PMingLiU"/>
                      </a:endParaRPr>
                    </a:p>
                  </a:txBody>
                  <a:tcPr marL="5634" marR="5634" marT="6051" marB="0" anchor="b">
                    <a:solidFill>
                      <a:srgbClr val="FFFFFF"/>
                    </a:solidFill>
                  </a:tcPr>
                </a:tc>
              </a:tr>
              <a:tr h="120752">
                <a:tc>
                  <a:txBody>
                    <a:bodyPr/>
                    <a:lstStyle/>
                    <a:p>
                      <a:pPr marL="0" marR="0" algn="ctr">
                        <a:spcBef>
                          <a:spcPts val="0"/>
                        </a:spcBef>
                        <a:spcAft>
                          <a:spcPts val="0"/>
                        </a:spcAft>
                      </a:pPr>
                      <a:r>
                        <a:rPr lang="en-US" sz="890" kern="100" dirty="0" smtClean="0">
                          <a:effectLst/>
                        </a:rPr>
                        <a:t>1998</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28600" algn="ctr">
                        <a:spcBef>
                          <a:spcPts val="0"/>
                        </a:spcBef>
                        <a:spcAft>
                          <a:spcPts val="0"/>
                        </a:spcAft>
                      </a:pPr>
                      <a:r>
                        <a:rPr lang="en-US" sz="890" kern="100" dirty="0" smtClean="0">
                          <a:effectLst/>
                        </a:rPr>
                        <a:t>126,755</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19075" algn="ctr">
                        <a:spcBef>
                          <a:spcPts val="0"/>
                        </a:spcBef>
                        <a:spcAft>
                          <a:spcPts val="0"/>
                        </a:spcAft>
                      </a:pPr>
                      <a:r>
                        <a:rPr lang="en-US" sz="890" kern="100" dirty="0" smtClean="0">
                          <a:effectLst/>
                        </a:rPr>
                        <a:t>923,771</a:t>
                      </a:r>
                      <a:endParaRPr lang="en-US" sz="890" kern="100" dirty="0">
                        <a:effectLst/>
                        <a:latin typeface="Times New Roman"/>
                        <a:ea typeface="PMingLiU"/>
                      </a:endParaRPr>
                    </a:p>
                  </a:txBody>
                  <a:tcPr marL="5634" marR="5634" marT="6051" marB="0" anchor="b">
                    <a:solidFill>
                      <a:srgbClr val="FFFFFF"/>
                    </a:solidFill>
                  </a:tcPr>
                </a:tc>
              </a:tr>
              <a:tr h="120752">
                <a:tc>
                  <a:txBody>
                    <a:bodyPr/>
                    <a:lstStyle/>
                    <a:p>
                      <a:pPr marL="0" marR="0" algn="ctr">
                        <a:spcBef>
                          <a:spcPts val="0"/>
                        </a:spcBef>
                        <a:spcAft>
                          <a:spcPts val="0"/>
                        </a:spcAft>
                      </a:pPr>
                      <a:r>
                        <a:rPr lang="en-US" sz="890" kern="100" dirty="0" smtClean="0">
                          <a:effectLst/>
                        </a:rPr>
                        <a:t>1999</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28600" algn="ctr">
                        <a:spcBef>
                          <a:spcPts val="0"/>
                        </a:spcBef>
                        <a:spcAft>
                          <a:spcPts val="0"/>
                        </a:spcAft>
                      </a:pPr>
                      <a:r>
                        <a:rPr lang="en-US" sz="890" kern="100" dirty="0" smtClean="0">
                          <a:effectLst/>
                        </a:rPr>
                        <a:t>131,568</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19075" algn="ctr">
                        <a:spcBef>
                          <a:spcPts val="0"/>
                        </a:spcBef>
                        <a:spcAft>
                          <a:spcPts val="0"/>
                        </a:spcAft>
                      </a:pPr>
                      <a:r>
                        <a:rPr lang="en-US" sz="890" kern="100" dirty="0" smtClean="0">
                          <a:effectLst/>
                        </a:rPr>
                        <a:t>818,683</a:t>
                      </a:r>
                      <a:endParaRPr lang="en-US" sz="890" kern="100" dirty="0">
                        <a:effectLst/>
                        <a:latin typeface="Times New Roman"/>
                        <a:ea typeface="PMingLiU"/>
                      </a:endParaRPr>
                    </a:p>
                  </a:txBody>
                  <a:tcPr marL="5634" marR="5634" marT="6051" marB="0" anchor="b">
                    <a:solidFill>
                      <a:srgbClr val="FFFFFF"/>
                    </a:solidFill>
                  </a:tcPr>
                </a:tc>
              </a:tr>
              <a:tr h="120752">
                <a:tc>
                  <a:txBody>
                    <a:bodyPr/>
                    <a:lstStyle/>
                    <a:p>
                      <a:pPr marL="0" marR="0" algn="ctr">
                        <a:spcBef>
                          <a:spcPts val="0"/>
                        </a:spcBef>
                        <a:spcAft>
                          <a:spcPts val="0"/>
                        </a:spcAft>
                      </a:pPr>
                      <a:r>
                        <a:rPr lang="en-US" sz="890" kern="100" dirty="0" smtClean="0">
                          <a:effectLst/>
                        </a:rPr>
                        <a:t>2000</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28600" algn="ctr">
                        <a:spcBef>
                          <a:spcPts val="0"/>
                        </a:spcBef>
                        <a:spcAft>
                          <a:spcPts val="0"/>
                        </a:spcAft>
                      </a:pPr>
                      <a:r>
                        <a:rPr lang="en-US" sz="890" kern="100" dirty="0" smtClean="0">
                          <a:effectLst/>
                        </a:rPr>
                        <a:t>134,917</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19075" algn="ctr">
                        <a:spcBef>
                          <a:spcPts val="0"/>
                        </a:spcBef>
                        <a:spcAft>
                          <a:spcPts val="0"/>
                        </a:spcAft>
                      </a:pPr>
                      <a:r>
                        <a:rPr lang="en-US" sz="890" kern="100" dirty="0" smtClean="0">
                          <a:effectLst/>
                        </a:rPr>
                        <a:t>822,012</a:t>
                      </a:r>
                      <a:endParaRPr lang="en-US" sz="890" kern="100" dirty="0">
                        <a:effectLst/>
                        <a:latin typeface="Times New Roman"/>
                        <a:ea typeface="PMingLiU"/>
                      </a:endParaRPr>
                    </a:p>
                  </a:txBody>
                  <a:tcPr marL="5634" marR="5634" marT="6051" marB="0" anchor="b">
                    <a:solidFill>
                      <a:srgbClr val="FFFFFF"/>
                    </a:solidFill>
                  </a:tcPr>
                </a:tc>
              </a:tr>
              <a:tr h="120752">
                <a:tc>
                  <a:txBody>
                    <a:bodyPr/>
                    <a:lstStyle/>
                    <a:p>
                      <a:pPr marL="0" marR="0" algn="ctr">
                        <a:spcBef>
                          <a:spcPts val="0"/>
                        </a:spcBef>
                        <a:spcAft>
                          <a:spcPts val="0"/>
                        </a:spcAft>
                      </a:pPr>
                      <a:r>
                        <a:rPr lang="en-US" sz="890" kern="100" dirty="0" smtClean="0">
                          <a:effectLst/>
                        </a:rPr>
                        <a:t>2001</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28600" algn="ctr">
                        <a:spcBef>
                          <a:spcPts val="0"/>
                        </a:spcBef>
                        <a:spcAft>
                          <a:spcPts val="0"/>
                        </a:spcAft>
                      </a:pPr>
                      <a:r>
                        <a:rPr lang="en-US" sz="890" kern="100" dirty="0" smtClean="0">
                          <a:effectLst/>
                        </a:rPr>
                        <a:t>128,554</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19075" algn="ctr">
                        <a:spcBef>
                          <a:spcPts val="0"/>
                        </a:spcBef>
                        <a:spcAft>
                          <a:spcPts val="0"/>
                        </a:spcAft>
                      </a:pPr>
                      <a:r>
                        <a:rPr lang="en-US" sz="890" kern="100" dirty="0" smtClean="0">
                          <a:effectLst/>
                        </a:rPr>
                        <a:t>1,356,879</a:t>
                      </a:r>
                      <a:endParaRPr lang="en-US" sz="890" kern="100" dirty="0">
                        <a:effectLst/>
                        <a:latin typeface="Times New Roman"/>
                        <a:ea typeface="PMingLiU"/>
                      </a:endParaRPr>
                    </a:p>
                  </a:txBody>
                  <a:tcPr marL="5634" marR="5634" marT="6051" marB="0" anchor="b">
                    <a:solidFill>
                      <a:srgbClr val="FFFFFF"/>
                    </a:solidFill>
                  </a:tcPr>
                </a:tc>
              </a:tr>
              <a:tr h="120752">
                <a:tc>
                  <a:txBody>
                    <a:bodyPr/>
                    <a:lstStyle/>
                    <a:p>
                      <a:pPr marL="0" marR="0" algn="ctr">
                        <a:spcBef>
                          <a:spcPts val="0"/>
                        </a:spcBef>
                        <a:spcAft>
                          <a:spcPts val="0"/>
                        </a:spcAft>
                      </a:pPr>
                      <a:r>
                        <a:rPr lang="en-US" sz="890" kern="100" dirty="0" smtClean="0">
                          <a:effectLst/>
                        </a:rPr>
                        <a:t>2002</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28600" algn="ctr">
                        <a:spcBef>
                          <a:spcPts val="0"/>
                        </a:spcBef>
                        <a:spcAft>
                          <a:spcPts val="0"/>
                        </a:spcAft>
                      </a:pPr>
                      <a:r>
                        <a:rPr lang="en-US" sz="890" kern="100" dirty="0" smtClean="0">
                          <a:effectLst/>
                        </a:rPr>
                        <a:t>110,435</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19075" algn="ctr">
                        <a:spcBef>
                          <a:spcPts val="0"/>
                        </a:spcBef>
                        <a:spcAft>
                          <a:spcPts val="0"/>
                        </a:spcAft>
                      </a:pPr>
                      <a:r>
                        <a:rPr lang="en-US" sz="890" kern="100" dirty="0" smtClean="0">
                          <a:effectLst/>
                        </a:rPr>
                        <a:t>1,232,618</a:t>
                      </a:r>
                      <a:endParaRPr lang="en-US" sz="890" kern="100" dirty="0">
                        <a:effectLst/>
                        <a:latin typeface="Times New Roman"/>
                        <a:ea typeface="PMingLiU"/>
                      </a:endParaRPr>
                    </a:p>
                  </a:txBody>
                  <a:tcPr marL="5634" marR="5634" marT="6051" marB="0" anchor="b">
                    <a:solidFill>
                      <a:srgbClr val="FFFFFF"/>
                    </a:solidFill>
                  </a:tcPr>
                </a:tc>
              </a:tr>
              <a:tr h="120752">
                <a:tc>
                  <a:txBody>
                    <a:bodyPr/>
                    <a:lstStyle/>
                    <a:p>
                      <a:pPr marL="0" marR="0" algn="ctr">
                        <a:spcBef>
                          <a:spcPts val="0"/>
                        </a:spcBef>
                        <a:spcAft>
                          <a:spcPts val="0"/>
                        </a:spcAft>
                      </a:pPr>
                      <a:r>
                        <a:rPr lang="en-US" sz="890" kern="100" dirty="0" smtClean="0">
                          <a:effectLst/>
                        </a:rPr>
                        <a:t>2003</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28600" algn="ctr">
                        <a:spcBef>
                          <a:spcPts val="0"/>
                        </a:spcBef>
                        <a:spcAft>
                          <a:spcPts val="0"/>
                        </a:spcAft>
                      </a:pPr>
                      <a:r>
                        <a:rPr lang="en-US" sz="890" kern="100" smtClean="0">
                          <a:effectLst/>
                        </a:rPr>
                        <a:t>127,141</a:t>
                      </a:r>
                      <a:endParaRPr lang="en-US" sz="890" kern="100">
                        <a:effectLst/>
                        <a:latin typeface="Times New Roman"/>
                        <a:ea typeface="PMingLiU"/>
                      </a:endParaRPr>
                    </a:p>
                  </a:txBody>
                  <a:tcPr marL="5634" marR="5634" marT="6051" marB="0" anchor="b">
                    <a:solidFill>
                      <a:srgbClr val="FFFFFF"/>
                    </a:solidFill>
                  </a:tcPr>
                </a:tc>
                <a:tc>
                  <a:txBody>
                    <a:bodyPr/>
                    <a:lstStyle/>
                    <a:p>
                      <a:pPr marL="0" marR="219075" algn="ctr">
                        <a:spcBef>
                          <a:spcPts val="0"/>
                        </a:spcBef>
                        <a:spcAft>
                          <a:spcPts val="0"/>
                        </a:spcAft>
                      </a:pPr>
                      <a:r>
                        <a:rPr lang="en-US" sz="890" kern="100" dirty="0" smtClean="0">
                          <a:effectLst/>
                        </a:rPr>
                        <a:t>1,579,311</a:t>
                      </a:r>
                      <a:endParaRPr lang="en-US" sz="890" kern="100" dirty="0">
                        <a:effectLst/>
                        <a:latin typeface="Times New Roman"/>
                        <a:ea typeface="PMingLiU"/>
                      </a:endParaRPr>
                    </a:p>
                  </a:txBody>
                  <a:tcPr marL="5634" marR="5634" marT="6051" marB="0" anchor="b">
                    <a:solidFill>
                      <a:srgbClr val="FFFFFF"/>
                    </a:solidFill>
                  </a:tcPr>
                </a:tc>
              </a:tr>
              <a:tr h="120752">
                <a:tc>
                  <a:txBody>
                    <a:bodyPr/>
                    <a:lstStyle/>
                    <a:p>
                      <a:pPr marL="0" marR="0" algn="ctr">
                        <a:spcBef>
                          <a:spcPts val="0"/>
                        </a:spcBef>
                        <a:spcAft>
                          <a:spcPts val="0"/>
                        </a:spcAft>
                      </a:pPr>
                      <a:r>
                        <a:rPr lang="en-US" sz="890" kern="100" dirty="0" smtClean="0">
                          <a:effectLst/>
                        </a:rPr>
                        <a:t>2004</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28600" algn="ctr">
                        <a:spcBef>
                          <a:spcPts val="0"/>
                        </a:spcBef>
                        <a:spcAft>
                          <a:spcPts val="0"/>
                        </a:spcAft>
                      </a:pPr>
                      <a:r>
                        <a:rPr lang="en-US" sz="890" kern="100" smtClean="0">
                          <a:effectLst/>
                        </a:rPr>
                        <a:t>144,603</a:t>
                      </a:r>
                      <a:endParaRPr lang="en-US" sz="890" kern="100">
                        <a:effectLst/>
                        <a:latin typeface="Times New Roman"/>
                        <a:ea typeface="PMingLiU"/>
                      </a:endParaRPr>
                    </a:p>
                  </a:txBody>
                  <a:tcPr marL="5634" marR="5634" marT="6051" marB="0" anchor="b">
                    <a:solidFill>
                      <a:srgbClr val="FFFFFF"/>
                    </a:solidFill>
                  </a:tcPr>
                </a:tc>
                <a:tc>
                  <a:txBody>
                    <a:bodyPr/>
                    <a:lstStyle/>
                    <a:p>
                      <a:pPr marL="0" marR="219075" algn="ctr">
                        <a:spcBef>
                          <a:spcPts val="0"/>
                        </a:spcBef>
                        <a:spcAft>
                          <a:spcPts val="0"/>
                        </a:spcAft>
                      </a:pPr>
                      <a:r>
                        <a:rPr lang="en-US" sz="890" kern="100" dirty="0" smtClean="0">
                          <a:effectLst/>
                        </a:rPr>
                        <a:t>1,737,342</a:t>
                      </a:r>
                      <a:endParaRPr lang="en-US" sz="890" kern="100" dirty="0">
                        <a:effectLst/>
                        <a:latin typeface="Times New Roman"/>
                        <a:ea typeface="PMingLiU"/>
                      </a:endParaRPr>
                    </a:p>
                  </a:txBody>
                  <a:tcPr marL="5634" marR="5634" marT="6051" marB="0" anchor="b">
                    <a:solidFill>
                      <a:srgbClr val="FFFFFF"/>
                    </a:solidFill>
                  </a:tcPr>
                </a:tc>
              </a:tr>
              <a:tr h="120752">
                <a:tc>
                  <a:txBody>
                    <a:bodyPr/>
                    <a:lstStyle/>
                    <a:p>
                      <a:pPr marL="0" marR="0" algn="ctr">
                        <a:spcBef>
                          <a:spcPts val="0"/>
                        </a:spcBef>
                        <a:spcAft>
                          <a:spcPts val="0"/>
                        </a:spcAft>
                      </a:pPr>
                      <a:r>
                        <a:rPr lang="en-US" sz="890" kern="100" dirty="0" smtClean="0">
                          <a:effectLst/>
                        </a:rPr>
                        <a:t>2005</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28600" algn="ctr">
                        <a:spcBef>
                          <a:spcPts val="0"/>
                        </a:spcBef>
                        <a:spcAft>
                          <a:spcPts val="0"/>
                        </a:spcAft>
                      </a:pPr>
                      <a:r>
                        <a:rPr lang="en-US" sz="890" kern="100" smtClean="0">
                          <a:effectLst/>
                        </a:rPr>
                        <a:t>115,256</a:t>
                      </a:r>
                      <a:endParaRPr lang="en-US" sz="890" kern="100">
                        <a:effectLst/>
                        <a:latin typeface="Times New Roman"/>
                        <a:ea typeface="PMingLiU"/>
                      </a:endParaRPr>
                    </a:p>
                  </a:txBody>
                  <a:tcPr marL="5634" marR="5634" marT="6051" marB="0" anchor="b">
                    <a:solidFill>
                      <a:srgbClr val="FFFFFF"/>
                    </a:solidFill>
                  </a:tcPr>
                </a:tc>
                <a:tc>
                  <a:txBody>
                    <a:bodyPr/>
                    <a:lstStyle/>
                    <a:p>
                      <a:pPr marL="0" marR="219075" algn="ctr">
                        <a:spcBef>
                          <a:spcPts val="0"/>
                        </a:spcBef>
                        <a:spcAft>
                          <a:spcPts val="0"/>
                        </a:spcAft>
                      </a:pPr>
                      <a:r>
                        <a:rPr lang="en-US" sz="890" kern="100" dirty="0" smtClean="0">
                          <a:effectLst/>
                        </a:rPr>
                        <a:t>2,141,496</a:t>
                      </a:r>
                      <a:endParaRPr lang="en-US" sz="890" kern="100" dirty="0">
                        <a:effectLst/>
                        <a:latin typeface="Times New Roman"/>
                        <a:ea typeface="PMingLiU"/>
                      </a:endParaRPr>
                    </a:p>
                  </a:txBody>
                  <a:tcPr marL="5634" marR="5634" marT="6051" marB="0" anchor="b">
                    <a:solidFill>
                      <a:srgbClr val="FFFFFF"/>
                    </a:solidFill>
                  </a:tcPr>
                </a:tc>
              </a:tr>
              <a:tr h="120752">
                <a:tc>
                  <a:txBody>
                    <a:bodyPr/>
                    <a:lstStyle/>
                    <a:p>
                      <a:pPr marL="0" marR="0" algn="ctr">
                        <a:spcBef>
                          <a:spcPts val="0"/>
                        </a:spcBef>
                        <a:spcAft>
                          <a:spcPts val="0"/>
                        </a:spcAft>
                      </a:pPr>
                      <a:r>
                        <a:rPr lang="en-US" sz="890" kern="100" dirty="0" smtClean="0">
                          <a:effectLst/>
                        </a:rPr>
                        <a:t>2006</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28600" algn="ctr">
                        <a:spcBef>
                          <a:spcPts val="0"/>
                        </a:spcBef>
                        <a:spcAft>
                          <a:spcPts val="0"/>
                        </a:spcAft>
                      </a:pPr>
                      <a:r>
                        <a:rPr lang="en-US" sz="890" kern="100" smtClean="0">
                          <a:effectLst/>
                        </a:rPr>
                        <a:t>119,165</a:t>
                      </a:r>
                      <a:endParaRPr lang="en-US" sz="890" kern="100">
                        <a:effectLst/>
                        <a:latin typeface="Times New Roman"/>
                        <a:ea typeface="PMingLiU"/>
                      </a:endParaRPr>
                    </a:p>
                  </a:txBody>
                  <a:tcPr marL="5634" marR="5634" marT="6051" marB="0" anchor="b">
                    <a:solidFill>
                      <a:srgbClr val="FFFFFF"/>
                    </a:solidFill>
                  </a:tcPr>
                </a:tc>
                <a:tc>
                  <a:txBody>
                    <a:bodyPr/>
                    <a:lstStyle/>
                    <a:p>
                      <a:pPr marL="0" marR="219075" algn="ctr">
                        <a:spcBef>
                          <a:spcPts val="0"/>
                        </a:spcBef>
                        <a:spcAft>
                          <a:spcPts val="0"/>
                        </a:spcAft>
                      </a:pPr>
                      <a:r>
                        <a:rPr lang="en-US" sz="890" kern="100" dirty="0" smtClean="0">
                          <a:effectLst/>
                        </a:rPr>
                        <a:t>2,318,379</a:t>
                      </a:r>
                      <a:endParaRPr lang="en-US" sz="890" kern="100" dirty="0">
                        <a:effectLst/>
                        <a:latin typeface="Times New Roman"/>
                        <a:ea typeface="PMingLiU"/>
                      </a:endParaRPr>
                    </a:p>
                  </a:txBody>
                  <a:tcPr marL="5634" marR="5634" marT="6051" marB="0" anchor="b">
                    <a:solidFill>
                      <a:srgbClr val="FFFFFF"/>
                    </a:solidFill>
                  </a:tcPr>
                </a:tc>
              </a:tr>
              <a:tr h="120752">
                <a:tc>
                  <a:txBody>
                    <a:bodyPr/>
                    <a:lstStyle/>
                    <a:p>
                      <a:pPr marL="0" marR="0" algn="ctr">
                        <a:spcBef>
                          <a:spcPts val="0"/>
                        </a:spcBef>
                        <a:spcAft>
                          <a:spcPts val="0"/>
                        </a:spcAft>
                      </a:pPr>
                      <a:r>
                        <a:rPr lang="en-US" sz="890" kern="100" dirty="0" smtClean="0">
                          <a:effectLst/>
                        </a:rPr>
                        <a:t>2007</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28600" algn="ctr">
                        <a:spcBef>
                          <a:spcPts val="0"/>
                        </a:spcBef>
                        <a:spcAft>
                          <a:spcPts val="0"/>
                        </a:spcAft>
                      </a:pPr>
                      <a:r>
                        <a:rPr lang="en-US" sz="890" kern="100" smtClean="0">
                          <a:effectLst/>
                        </a:rPr>
                        <a:t>168,654</a:t>
                      </a:r>
                      <a:endParaRPr lang="en-US" sz="890" kern="100">
                        <a:effectLst/>
                        <a:latin typeface="Times New Roman"/>
                        <a:ea typeface="PMingLiU"/>
                      </a:endParaRPr>
                    </a:p>
                  </a:txBody>
                  <a:tcPr marL="5634" marR="5634" marT="6051" marB="0" anchor="b">
                    <a:solidFill>
                      <a:srgbClr val="FFFFFF"/>
                    </a:solidFill>
                  </a:tcPr>
                </a:tc>
                <a:tc>
                  <a:txBody>
                    <a:bodyPr/>
                    <a:lstStyle/>
                    <a:p>
                      <a:pPr marL="0" marR="219075" algn="ctr">
                        <a:spcBef>
                          <a:spcPts val="0"/>
                        </a:spcBef>
                        <a:spcAft>
                          <a:spcPts val="0"/>
                        </a:spcAft>
                      </a:pPr>
                      <a:r>
                        <a:rPr lang="en-US" sz="890" kern="100" dirty="0" smtClean="0">
                          <a:effectLst/>
                        </a:rPr>
                        <a:t>2,030,248</a:t>
                      </a:r>
                      <a:endParaRPr lang="en-US" sz="890" kern="100" dirty="0">
                        <a:effectLst/>
                        <a:latin typeface="Times New Roman"/>
                        <a:ea typeface="PMingLiU"/>
                      </a:endParaRPr>
                    </a:p>
                  </a:txBody>
                  <a:tcPr marL="5634" marR="5634" marT="6051" marB="0" anchor="b">
                    <a:solidFill>
                      <a:srgbClr val="FFFFFF"/>
                    </a:solidFill>
                  </a:tcPr>
                </a:tc>
              </a:tr>
              <a:tr h="120752">
                <a:tc>
                  <a:txBody>
                    <a:bodyPr/>
                    <a:lstStyle/>
                    <a:p>
                      <a:pPr marL="0" marR="0" algn="ctr">
                        <a:spcBef>
                          <a:spcPts val="0"/>
                        </a:spcBef>
                        <a:spcAft>
                          <a:spcPts val="0"/>
                        </a:spcAft>
                      </a:pPr>
                      <a:r>
                        <a:rPr lang="en-US" sz="890" kern="100" dirty="0" smtClean="0">
                          <a:effectLst/>
                        </a:rPr>
                        <a:t>2008</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28600" algn="ctr">
                        <a:spcBef>
                          <a:spcPts val="0"/>
                        </a:spcBef>
                        <a:spcAft>
                          <a:spcPts val="0"/>
                        </a:spcAft>
                      </a:pPr>
                      <a:r>
                        <a:rPr lang="en-US" sz="890" kern="100" smtClean="0">
                          <a:effectLst/>
                        </a:rPr>
                        <a:t>206,598</a:t>
                      </a:r>
                      <a:endParaRPr lang="en-US" sz="890" kern="100">
                        <a:effectLst/>
                        <a:latin typeface="Times New Roman"/>
                        <a:ea typeface="PMingLiU"/>
                      </a:endParaRPr>
                    </a:p>
                  </a:txBody>
                  <a:tcPr marL="5634" marR="5634" marT="6051" marB="0" anchor="b">
                    <a:solidFill>
                      <a:srgbClr val="FFFFFF"/>
                    </a:solidFill>
                  </a:tcPr>
                </a:tc>
                <a:tc>
                  <a:txBody>
                    <a:bodyPr/>
                    <a:lstStyle/>
                    <a:p>
                      <a:pPr marL="0" marR="219075" algn="ctr">
                        <a:spcBef>
                          <a:spcPts val="0"/>
                        </a:spcBef>
                        <a:spcAft>
                          <a:spcPts val="0"/>
                        </a:spcAft>
                      </a:pPr>
                      <a:r>
                        <a:rPr lang="en-US" sz="890" kern="100" dirty="0" smtClean="0">
                          <a:effectLst/>
                        </a:rPr>
                        <a:t>1,069,815</a:t>
                      </a:r>
                      <a:endParaRPr lang="en-US" sz="890" kern="100" dirty="0">
                        <a:effectLst/>
                        <a:latin typeface="Times New Roman"/>
                        <a:ea typeface="PMingLiU"/>
                      </a:endParaRPr>
                    </a:p>
                  </a:txBody>
                  <a:tcPr marL="5634" marR="5634" marT="6051" marB="0" anchor="b">
                    <a:solidFill>
                      <a:srgbClr val="FFFFFF"/>
                    </a:solidFill>
                  </a:tcPr>
                </a:tc>
              </a:tr>
              <a:tr h="120752">
                <a:tc>
                  <a:txBody>
                    <a:bodyPr/>
                    <a:lstStyle/>
                    <a:p>
                      <a:pPr marL="0" marR="0" algn="ctr">
                        <a:spcBef>
                          <a:spcPts val="0"/>
                        </a:spcBef>
                        <a:spcAft>
                          <a:spcPts val="0"/>
                        </a:spcAft>
                      </a:pPr>
                      <a:r>
                        <a:rPr lang="en-US" sz="890" kern="100" dirty="0" smtClean="0">
                          <a:effectLst/>
                        </a:rPr>
                        <a:t>2009</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28600" algn="ctr">
                        <a:spcBef>
                          <a:spcPts val="0"/>
                        </a:spcBef>
                        <a:spcAft>
                          <a:spcPts val="0"/>
                        </a:spcAft>
                      </a:pPr>
                      <a:r>
                        <a:rPr lang="en-US" sz="890" kern="100" smtClean="0">
                          <a:effectLst/>
                        </a:rPr>
                        <a:t>233,967</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19075" algn="ctr">
                        <a:spcBef>
                          <a:spcPts val="0"/>
                        </a:spcBef>
                        <a:spcAft>
                          <a:spcPts val="0"/>
                        </a:spcAft>
                      </a:pPr>
                      <a:r>
                        <a:rPr lang="en-US" sz="890" kern="100" dirty="0" smtClean="0">
                          <a:effectLst/>
                        </a:rPr>
                        <a:t>1,171,218</a:t>
                      </a:r>
                      <a:endParaRPr lang="en-US" sz="890" kern="100" dirty="0">
                        <a:effectLst/>
                        <a:latin typeface="Times New Roman"/>
                        <a:ea typeface="PMingLiU"/>
                      </a:endParaRPr>
                    </a:p>
                  </a:txBody>
                  <a:tcPr marL="5634" marR="5634" marT="6051" marB="0" anchor="b">
                    <a:solidFill>
                      <a:srgbClr val="FFFFFF"/>
                    </a:solidFill>
                  </a:tcPr>
                </a:tc>
              </a:tr>
              <a:tr h="120752">
                <a:tc>
                  <a:txBody>
                    <a:bodyPr/>
                    <a:lstStyle/>
                    <a:p>
                      <a:pPr marL="0" marR="0" algn="ctr">
                        <a:spcBef>
                          <a:spcPts val="0"/>
                        </a:spcBef>
                        <a:spcAft>
                          <a:spcPts val="0"/>
                        </a:spcAft>
                      </a:pPr>
                      <a:r>
                        <a:rPr lang="en-US" sz="890" kern="100" dirty="0" smtClean="0">
                          <a:effectLst/>
                        </a:rPr>
                        <a:t>2010</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28600" algn="ctr">
                        <a:spcBef>
                          <a:spcPts val="0"/>
                        </a:spcBef>
                        <a:spcAft>
                          <a:spcPts val="0"/>
                        </a:spcAft>
                      </a:pPr>
                      <a:r>
                        <a:rPr lang="en-US" sz="890" kern="100" dirty="0" smtClean="0">
                          <a:effectLst/>
                        </a:rPr>
                        <a:t>131,135</a:t>
                      </a:r>
                      <a:endParaRPr lang="en-US" sz="890" kern="100" dirty="0">
                        <a:effectLst/>
                        <a:latin typeface="Times New Roman"/>
                        <a:ea typeface="PMingLiU"/>
                      </a:endParaRPr>
                    </a:p>
                  </a:txBody>
                  <a:tcPr marL="5634" marR="5634" marT="6051" marB="0" anchor="b">
                    <a:solidFill>
                      <a:srgbClr val="FFFFFF"/>
                    </a:solidFill>
                  </a:tcPr>
                </a:tc>
                <a:tc>
                  <a:txBody>
                    <a:bodyPr/>
                    <a:lstStyle/>
                    <a:p>
                      <a:pPr marL="0" marR="219075" algn="ctr">
                        <a:spcBef>
                          <a:spcPts val="0"/>
                        </a:spcBef>
                        <a:spcAft>
                          <a:spcPts val="0"/>
                        </a:spcAft>
                      </a:pPr>
                      <a:r>
                        <a:rPr lang="en-US" sz="890" kern="100" dirty="0" smtClean="0">
                          <a:effectLst/>
                        </a:rPr>
                        <a:t>1,113,799</a:t>
                      </a:r>
                      <a:endParaRPr lang="en-US" sz="890" kern="100" dirty="0">
                        <a:effectLst/>
                        <a:latin typeface="Times New Roman"/>
                        <a:ea typeface="PMingLiU"/>
                      </a:endParaRPr>
                    </a:p>
                  </a:txBody>
                  <a:tcPr marL="5634" marR="5634" marT="6051" marB="0" anchor="b">
                    <a:solidFill>
                      <a:srgbClr val="FFFFFF"/>
                    </a:solidFill>
                  </a:tcPr>
                </a:tc>
              </a:tr>
              <a:tr h="115188">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kern="100" dirty="0" smtClean="0">
                          <a:effectLst/>
                        </a:rPr>
                        <a:t>Source: Federal Reserve Bulletin.</a:t>
                      </a:r>
                      <a:endParaRPr lang="en-US" sz="800" kern="100" dirty="0" smtClean="0">
                        <a:effectLst/>
                        <a:latin typeface="Times New Roman"/>
                        <a:ea typeface="PMingLiU"/>
                      </a:endParaRPr>
                    </a:p>
                  </a:txBody>
                  <a:tcPr marL="5634" marR="5634" marT="6051" marB="0" anchor="b">
                    <a:lnL>
                      <a:noFill/>
                    </a:lnL>
                    <a:lnR>
                      <a:noFill/>
                    </a:lnR>
                    <a:solidFill>
                      <a:srgbClr val="FFFFFF"/>
                    </a:solidFill>
                  </a:tcPr>
                </a:tc>
                <a:tc hMerge="1">
                  <a:txBody>
                    <a:bodyPr/>
                    <a:lstStyle/>
                    <a:p>
                      <a:pPr marL="0" marR="0" algn="l">
                        <a:spcBef>
                          <a:spcPts val="0"/>
                        </a:spcBef>
                        <a:spcAft>
                          <a:spcPts val="0"/>
                        </a:spcAft>
                      </a:pPr>
                      <a:endParaRPr lang="en-US" sz="800" kern="100" dirty="0">
                        <a:effectLst/>
                        <a:latin typeface="Times New Roman"/>
                        <a:ea typeface="PMingLiU"/>
                      </a:endParaRPr>
                    </a:p>
                  </a:txBody>
                  <a:tcPr marL="5634" marR="5634" marT="6051" marB="0" anchor="b">
                    <a:solidFill>
                      <a:srgbClr val="FFFFFF"/>
                    </a:solidFill>
                  </a:tcPr>
                </a:tc>
                <a:tc hMerge="1">
                  <a:txBody>
                    <a:bodyPr/>
                    <a:lstStyle/>
                    <a:p>
                      <a:pPr marL="0" marR="0" algn="l">
                        <a:spcBef>
                          <a:spcPts val="0"/>
                        </a:spcBef>
                        <a:spcAft>
                          <a:spcPts val="0"/>
                        </a:spcAft>
                      </a:pPr>
                      <a:endParaRPr lang="en-US" sz="800" kern="100" dirty="0">
                        <a:effectLst/>
                        <a:latin typeface="Times New Roman"/>
                        <a:ea typeface="PMingLiU"/>
                      </a:endParaRPr>
                    </a:p>
                  </a:txBody>
                  <a:tcPr marL="5634" marR="5634" marT="6051" marB="0" anchor="b">
                    <a:lnR>
                      <a:noFill/>
                    </a:lnR>
                    <a:solidFill>
                      <a:srgbClr val="FFFFFF"/>
                    </a:solidFill>
                  </a:tcPr>
                </a:tc>
              </a:tr>
            </a:tbl>
          </a:graphicData>
        </a:graphic>
      </p:graphicFrame>
      <p:pic>
        <p:nvPicPr>
          <p:cNvPr id="23" name="Content Placeholder 22"/>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5257800" cy="3657600"/>
          </a:xfrm>
          <a:prstGeom prst="rect">
            <a:avLst/>
          </a:prstGeom>
          <a:noFill/>
        </p:spPr>
      </p:pic>
      <p:sp>
        <p:nvSpPr>
          <p:cNvPr id="3" name="Slide Number Placeholder 2"/>
          <p:cNvSpPr>
            <a:spLocks noGrp="1"/>
          </p:cNvSpPr>
          <p:nvPr>
            <p:ph type="sldNum" sz="quarter" idx="14"/>
          </p:nvPr>
        </p:nvSpPr>
        <p:spPr/>
        <p:txBody>
          <a:bodyPr/>
          <a:lstStyle/>
          <a:p>
            <a:fld id="{63E98819-4578-415F-810A-1B13636BD7A2}" type="slidenum">
              <a:rPr lang="en-US" smtClean="0">
                <a:solidFill>
                  <a:schemeClr val="accent6">
                    <a:lumMod val="20000"/>
                    <a:lumOff val="80000"/>
                  </a:schemeClr>
                </a:solidFill>
              </a:rPr>
              <a:t>4</a:t>
            </a:fld>
            <a:endParaRPr lang="en-US" dirty="0">
              <a:solidFill>
                <a:schemeClr val="accent6">
                  <a:lumMod val="20000"/>
                  <a:lumOff val="80000"/>
                </a:schemeClr>
              </a:solidFill>
            </a:endParaRPr>
          </a:p>
        </p:txBody>
      </p:sp>
    </p:spTree>
    <p:extLst>
      <p:ext uri="{BB962C8B-B14F-4D97-AF65-F5344CB8AC3E}">
        <p14:creationId xmlns:p14="http://schemas.microsoft.com/office/powerpoint/2010/main" val="3910787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 Placeholder 9"/>
          <p:cNvSpPr>
            <a:spLocks noGrp="1"/>
          </p:cNvSpPr>
          <p:nvPr>
            <p:ph type="body" sz="half" idx="2"/>
          </p:nvPr>
        </p:nvSpPr>
        <p:spPr>
          <a:xfrm>
            <a:off x="76200" y="533400"/>
            <a:ext cx="8991600" cy="533400"/>
          </a:xfrm>
        </p:spPr>
        <p:txBody>
          <a:bodyPr>
            <a:normAutofit/>
          </a:bodyPr>
          <a:lstStyle/>
          <a:p>
            <a:r>
              <a:rPr lang="en-US" sz="1400" dirty="0" smtClean="0">
                <a:latin typeface="Times New Roman" pitchFamily="18" charset="0"/>
                <a:cs typeface="Times New Roman" pitchFamily="18" charset="0"/>
              </a:rPr>
              <a:t>In addition to traditional stocks and bonds, we also see growth in alternative financial instruments.  A list of exchanges where these securities can be traded are shown in the table below.</a:t>
            </a:r>
            <a:endParaRPr lang="en-US" sz="1400" dirty="0">
              <a:latin typeface="Times New Roman" pitchFamily="18" charset="0"/>
              <a:cs typeface="Times New Roman" pitchFamily="18" charset="0"/>
            </a:endParaRPr>
          </a:p>
        </p:txBody>
      </p:sp>
      <p:grpSp>
        <p:nvGrpSpPr>
          <p:cNvPr id="12" name="Group 11"/>
          <p:cNvGrpSpPr/>
          <p:nvPr/>
        </p:nvGrpSpPr>
        <p:grpSpPr>
          <a:xfrm>
            <a:off x="228600" y="1103417"/>
            <a:ext cx="8686800" cy="5105400"/>
            <a:chOff x="228600" y="1143000"/>
            <a:chExt cx="8686800" cy="5105400"/>
          </a:xfrm>
        </p:grpSpPr>
        <p:sp>
          <p:nvSpPr>
            <p:cNvPr id="13" name="Text Placeholder 2"/>
            <p:cNvSpPr txBox="1">
              <a:spLocks/>
            </p:cNvSpPr>
            <p:nvPr/>
          </p:nvSpPr>
          <p:spPr>
            <a:xfrm>
              <a:off x="838200" y="5943600"/>
              <a:ext cx="7467600" cy="304800"/>
            </a:xfrm>
            <a:prstGeom prst="rect">
              <a:avLst/>
            </a:prstGeom>
            <a:solidFill>
              <a:srgbClr val="FFFFFF"/>
            </a:solidFill>
            <a:ln>
              <a:solidFill>
                <a:schemeClr val="accent1"/>
              </a:solidFill>
            </a:ln>
          </p:spPr>
          <p:txBody>
            <a:bodyPr vert="horz" lIns="91440" tIns="45720" rIns="91440" bIns="45720" rtlCol="0">
              <a:normAutofit/>
            </a:bodyPr>
            <a:lstStyle>
              <a:lvl1pPr marL="0" indent="0" algn="l" defTabSz="914400" rtl="0" eaLnBrk="1" latinLnBrk="0" hangingPunct="1">
                <a:lnSpc>
                  <a:spcPts val="1400"/>
                </a:lnSpc>
                <a:spcBef>
                  <a:spcPct val="20000"/>
                </a:spcBef>
                <a:buClr>
                  <a:schemeClr val="accent1">
                    <a:lumMod val="20000"/>
                    <a:lumOff val="80000"/>
                  </a:schemeClr>
                </a:buClr>
                <a:buSzPct val="70000"/>
                <a:buFont typeface="Arial" pitchFamily="34" charset="0"/>
                <a:buNone/>
                <a:defRPr sz="1200" kern="1200">
                  <a:solidFill>
                    <a:schemeClr val="tx2">
                      <a:lumMod val="75000"/>
                    </a:schemeClr>
                  </a:solidFill>
                  <a:latin typeface="+mn-lt"/>
                  <a:ea typeface="+mn-ea"/>
                  <a:cs typeface="Segoe UI" pitchFamily="34" charset="0"/>
                </a:defRPr>
              </a:lvl1pPr>
              <a:lvl2pPr marL="457200" indent="0" algn="l"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1200" kern="1200">
                  <a:solidFill>
                    <a:schemeClr val="tx2">
                      <a:lumMod val="75000"/>
                    </a:schemeClr>
                  </a:solidFill>
                  <a:latin typeface="+mn-lt"/>
                  <a:ea typeface="+mn-ea"/>
                  <a:cs typeface="Segoe UI" pitchFamily="34" charset="0"/>
                </a:defRPr>
              </a:lvl2pPr>
              <a:lvl3pPr marL="914400" indent="0" algn="l"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1000" kern="1200">
                  <a:solidFill>
                    <a:schemeClr val="tx2">
                      <a:lumMod val="75000"/>
                    </a:schemeClr>
                  </a:solidFill>
                  <a:latin typeface="+mn-lt"/>
                  <a:ea typeface="+mn-ea"/>
                  <a:cs typeface="Segoe UI" pitchFamily="34" charset="0"/>
                </a:defRPr>
              </a:lvl3pPr>
              <a:lvl4pPr marL="1371600" indent="0" algn="l"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900" kern="1200">
                  <a:solidFill>
                    <a:schemeClr val="tx2">
                      <a:lumMod val="75000"/>
                    </a:schemeClr>
                  </a:solidFill>
                  <a:latin typeface="+mn-lt"/>
                  <a:ea typeface="+mn-ea"/>
                  <a:cs typeface="Segoe UI" pitchFamily="34" charset="0"/>
                </a:defRPr>
              </a:lvl4pPr>
              <a:lvl5pPr marL="1828800" indent="0" algn="l"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900" kern="1200">
                  <a:solidFill>
                    <a:schemeClr val="tx2">
                      <a:lumMod val="75000"/>
                    </a:schemeClr>
                  </a:solidFill>
                  <a:latin typeface="+mn-lt"/>
                  <a:ea typeface="+mn-ea"/>
                  <a:cs typeface="Segoe UI" pitchFamily="34" charset="0"/>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r>
                <a:rPr lang="en-US" smtClean="0">
                  <a:latin typeface="Times New Roman" pitchFamily="18" charset="0"/>
                  <a:cs typeface="Times New Roman" pitchFamily="18" charset="0"/>
                </a:rPr>
                <a:t>Source:  NYSE Statistics Archive in NYSE Euronext website (http://www.nyse.com/financials/1022221393023.html)</a:t>
              </a:r>
              <a:endParaRPr lang="en-US" dirty="0">
                <a:latin typeface="Times New Roman" pitchFamily="18" charset="0"/>
                <a:cs typeface="Times New Roman" pitchFamily="18" charset="0"/>
              </a:endParaRPr>
            </a:p>
          </p:txBody>
        </p:sp>
        <p:sp>
          <p:nvSpPr>
            <p:cNvPr id="14" name="Text Placeholder 4"/>
            <p:cNvSpPr txBox="1">
              <a:spLocks/>
            </p:cNvSpPr>
            <p:nvPr/>
          </p:nvSpPr>
          <p:spPr>
            <a:xfrm>
              <a:off x="2667000" y="1143000"/>
              <a:ext cx="3810000" cy="304800"/>
            </a:xfrm>
            <a:prstGeom prst="rect">
              <a:avLst/>
            </a:prstGeom>
            <a:solidFill>
              <a:srgbClr val="FFFFFF"/>
            </a:solidFill>
            <a:ln>
              <a:solidFill>
                <a:schemeClr val="accent1"/>
              </a:solidFill>
            </a:ln>
          </p:spPr>
          <p:txBody>
            <a:bodyPr>
              <a:normAutofit fontScale="47500" lnSpcReduction="20000"/>
            </a:bodyPr>
            <a:lstStyle>
              <a:lvl1pPr marL="173038" indent="-17303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mtClean="0">
                  <a:latin typeface="Times New Roman" pitchFamily="18" charset="0"/>
                  <a:cs typeface="Times New Roman" pitchFamily="18" charset="0"/>
                </a:rPr>
                <a:t>Table 1.3 Options and Futures Exchanges</a:t>
              </a:r>
              <a:endParaRPr lang="en-US" dirty="0">
                <a:latin typeface="Times New Roman" pitchFamily="18" charset="0"/>
                <a:cs typeface="Times New Roman" pitchFamily="18" charset="0"/>
              </a:endParaRPr>
            </a:p>
          </p:txBody>
        </p:sp>
        <p:graphicFrame>
          <p:nvGraphicFramePr>
            <p:cNvPr id="15" name="Content Placeholder 2"/>
            <p:cNvGraphicFramePr>
              <a:graphicFrameLocks/>
            </p:cNvGraphicFramePr>
            <p:nvPr>
              <p:extLst>
                <p:ext uri="{D42A27DB-BD31-4B8C-83A1-F6EECF244321}">
                  <p14:modId xmlns:p14="http://schemas.microsoft.com/office/powerpoint/2010/main" val="302935352"/>
                </p:ext>
              </p:extLst>
            </p:nvPr>
          </p:nvGraphicFramePr>
          <p:xfrm>
            <a:off x="228600" y="1524000"/>
            <a:ext cx="8686800" cy="4389120"/>
          </p:xfrm>
          <a:graphic>
            <a:graphicData uri="http://schemas.openxmlformats.org/drawingml/2006/table">
              <a:tbl>
                <a:tblPr>
                  <a:tableStyleId>{74C1A8A3-306A-4EB7-A6B1-4F7E0EB9C5D6}</a:tableStyleId>
                </a:tblPr>
                <a:tblGrid>
                  <a:gridCol w="2171700"/>
                  <a:gridCol w="2171700"/>
                  <a:gridCol w="2171700"/>
                  <a:gridCol w="2171700"/>
                </a:tblGrid>
                <a:tr h="91440">
                  <a:tc>
                    <a:txBody>
                      <a:bodyPr/>
                      <a:lstStyle/>
                      <a:p>
                        <a:pPr marL="0" marR="0">
                          <a:spcBef>
                            <a:spcPts val="0"/>
                          </a:spcBef>
                          <a:spcAft>
                            <a:spcPts val="0"/>
                          </a:spcAft>
                        </a:pPr>
                        <a:r>
                          <a:rPr lang="en-US" sz="900" b="1" u="sng" kern="100" dirty="0">
                            <a:effectLst/>
                            <a:latin typeface="Times New Roman" pitchFamily="18" charset="0"/>
                            <a:cs typeface="Times New Roman" pitchFamily="18" charset="0"/>
                          </a:rPr>
                          <a:t>American Stock Exchange</a:t>
                        </a:r>
                        <a:endParaRPr lang="en-US" sz="900" b="1" i="1" kern="100" dirty="0">
                          <a:effectLst/>
                          <a:latin typeface="Times New Roman" pitchFamily="18" charset="0"/>
                          <a:cs typeface="Times New Roman" pitchFamily="18" charset="0"/>
                        </a:endParaRPr>
                      </a:p>
                    </a:txBody>
                    <a:tcPr marL="9371" marR="9371"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b="1" u="sng" kern="100" dirty="0">
                            <a:effectLst/>
                            <a:latin typeface="Times New Roman" pitchFamily="18" charset="0"/>
                            <a:cs typeface="Times New Roman" pitchFamily="18" charset="0"/>
                          </a:rPr>
                          <a:t>COMEX </a:t>
                        </a:r>
                        <a:endParaRPr lang="en-US" sz="900" b="1" kern="100" dirty="0">
                          <a:effectLst/>
                          <a:latin typeface="Times New Roman" pitchFamily="18" charset="0"/>
                          <a:ea typeface="PMingLiU"/>
                          <a:cs typeface="Times New Roman" pitchFamily="18" charset="0"/>
                        </a:endParaRPr>
                      </a:p>
                    </a:txBody>
                    <a:tcPr marL="9371" marR="9371"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b="1" u="sng" kern="100" dirty="0">
                            <a:effectLst/>
                            <a:latin typeface="Times New Roman" pitchFamily="18" charset="0"/>
                            <a:cs typeface="Times New Roman" pitchFamily="18" charset="0"/>
                          </a:rPr>
                          <a:t>New York Mercantile Exchange</a:t>
                        </a:r>
                        <a:endParaRPr lang="en-US" sz="900" b="1" i="1" kern="100" dirty="0">
                          <a:effectLst/>
                          <a:latin typeface="Times New Roman" pitchFamily="18" charset="0"/>
                          <a:cs typeface="Times New Roman" pitchFamily="18" charset="0"/>
                        </a:endParaRPr>
                      </a:p>
                    </a:txBody>
                    <a:tcPr marL="9371" marR="9371"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b="1" u="sng" kern="100" dirty="0">
                            <a:effectLst/>
                            <a:latin typeface="Times New Roman" pitchFamily="18" charset="0"/>
                            <a:cs typeface="Times New Roman" pitchFamily="18" charset="0"/>
                          </a:rPr>
                          <a:t>Chicago Board Options Exchange</a:t>
                        </a:r>
                        <a:endParaRPr lang="en-US" sz="900" b="1" i="1" kern="100" dirty="0">
                          <a:effectLst/>
                          <a:latin typeface="Times New Roman" pitchFamily="18" charset="0"/>
                          <a:cs typeface="Times New Roman" pitchFamily="18" charset="0"/>
                        </a:endParaRPr>
                      </a:p>
                    </a:txBody>
                    <a:tcPr marL="9371" marR="9371"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r>
                <a:tr h="91440">
                  <a:tc>
                    <a:txBody>
                      <a:bodyPr/>
                      <a:lstStyle/>
                      <a:p>
                        <a:pPr marL="0" marR="0">
                          <a:spcBef>
                            <a:spcPts val="0"/>
                          </a:spcBef>
                          <a:spcAft>
                            <a:spcPts val="0"/>
                          </a:spcAft>
                        </a:pPr>
                        <a:r>
                          <a:rPr lang="en-US" sz="900" kern="100" dirty="0">
                            <a:effectLst/>
                            <a:latin typeface="Times New Roman" pitchFamily="18" charset="0"/>
                            <a:cs typeface="Times New Roman" pitchFamily="18" charset="0"/>
                          </a:rPr>
                          <a:t>Major Market Index Option</a:t>
                        </a:r>
                        <a:endParaRPr lang="en-US" sz="900" kern="100" dirty="0">
                          <a:effectLst/>
                          <a:latin typeface="Times New Roman" pitchFamily="18" charset="0"/>
                          <a:ea typeface="PMingLiU"/>
                          <a:cs typeface="Times New Roman" pitchFamily="18" charset="0"/>
                        </a:endParaRPr>
                      </a:p>
                    </a:txBody>
                    <a:tcPr marL="9371" marR="9371"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a:effectLst/>
                            <a:latin typeface="Times New Roman" pitchFamily="18" charset="0"/>
                            <a:cs typeface="Times New Roman" pitchFamily="18" charset="0"/>
                          </a:rPr>
                          <a:t>Gold</a:t>
                        </a:r>
                        <a:endParaRPr lang="en-US" sz="900" kern="10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dirty="0">
                            <a:effectLst/>
                            <a:latin typeface="Times New Roman" pitchFamily="18" charset="0"/>
                            <a:cs typeface="Times New Roman" pitchFamily="18" charset="0"/>
                          </a:rPr>
                          <a:t>No. 2 Heating Oil</a:t>
                        </a:r>
                        <a:endParaRPr lang="en-US" sz="900" kern="100" dirty="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dirty="0">
                            <a:effectLst/>
                            <a:latin typeface="Times New Roman" pitchFamily="18" charset="0"/>
                            <a:cs typeface="Times New Roman" pitchFamily="18" charset="0"/>
                          </a:rPr>
                          <a:t>S&amp;P 100 Option</a:t>
                        </a:r>
                        <a:endParaRPr lang="en-US" sz="900" kern="100" dirty="0">
                          <a:effectLst/>
                          <a:latin typeface="Times New Roman" pitchFamily="18" charset="0"/>
                          <a:ea typeface="PMingLiU"/>
                          <a:cs typeface="Times New Roman" pitchFamily="18" charset="0"/>
                        </a:endParaRPr>
                      </a:p>
                    </a:txBody>
                    <a:tcPr marL="9371" marR="9371"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r>
                <a:tr h="91440">
                  <a:tc>
                    <a:txBody>
                      <a:bodyPr/>
                      <a:lstStyle/>
                      <a:p>
                        <a:pPr marL="0" marR="0">
                          <a:spcBef>
                            <a:spcPts val="0"/>
                          </a:spcBef>
                          <a:spcAft>
                            <a:spcPts val="0"/>
                          </a:spcAft>
                        </a:pPr>
                        <a:r>
                          <a:rPr lang="en-US" sz="900" kern="100" dirty="0">
                            <a:effectLst/>
                            <a:latin typeface="Times New Roman" pitchFamily="18" charset="0"/>
                            <a:cs typeface="Times New Roman" pitchFamily="18" charset="0"/>
                          </a:rPr>
                          <a:t> </a:t>
                        </a:r>
                        <a:endParaRPr lang="en-US" sz="900" kern="100" dirty="0">
                          <a:effectLst/>
                          <a:latin typeface="Times New Roman" pitchFamily="18" charset="0"/>
                          <a:ea typeface="PMingLiU"/>
                          <a:cs typeface="Times New Roman" pitchFamily="18" charset="0"/>
                        </a:endParaRPr>
                      </a:p>
                    </a:txBody>
                    <a:tcPr marL="9371" marR="9371"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a:effectLst/>
                            <a:latin typeface="Times New Roman" pitchFamily="18" charset="0"/>
                            <a:cs typeface="Times New Roman" pitchFamily="18" charset="0"/>
                          </a:rPr>
                          <a:t>Silver</a:t>
                        </a:r>
                        <a:endParaRPr lang="en-US" sz="900" kern="10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a:effectLst/>
                            <a:latin typeface="Times New Roman" pitchFamily="18" charset="0"/>
                            <a:cs typeface="Times New Roman" pitchFamily="18" charset="0"/>
                          </a:rPr>
                          <a:t>Crude Oil</a:t>
                        </a:r>
                        <a:endParaRPr lang="en-US" sz="900" kern="10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dirty="0">
                            <a:effectLst/>
                            <a:latin typeface="Times New Roman" pitchFamily="18" charset="0"/>
                            <a:cs typeface="Times New Roman" pitchFamily="18" charset="0"/>
                          </a:rPr>
                          <a:t>S&amp;P 500 Option</a:t>
                        </a:r>
                        <a:endParaRPr lang="en-US" sz="900" kern="100" dirty="0">
                          <a:effectLst/>
                          <a:latin typeface="Times New Roman" pitchFamily="18" charset="0"/>
                          <a:ea typeface="PMingLiU"/>
                          <a:cs typeface="Times New Roman" pitchFamily="18" charset="0"/>
                        </a:endParaRPr>
                      </a:p>
                    </a:txBody>
                    <a:tcPr marL="9371" marR="9371"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r>
                <a:tr h="91440">
                  <a:tc>
                    <a:txBody>
                      <a:bodyPr/>
                      <a:lstStyle/>
                      <a:p>
                        <a:pPr marL="0" marR="0">
                          <a:spcBef>
                            <a:spcPts val="0"/>
                          </a:spcBef>
                          <a:spcAft>
                            <a:spcPts val="0"/>
                          </a:spcAft>
                        </a:pPr>
                        <a:r>
                          <a:rPr lang="en-US" sz="900" b="1" u="sng" kern="100" dirty="0">
                            <a:effectLst/>
                            <a:latin typeface="Times New Roman" pitchFamily="18" charset="0"/>
                            <a:cs typeface="Times New Roman" pitchFamily="18" charset="0"/>
                          </a:rPr>
                          <a:t>Chicago Board of Trade</a:t>
                        </a:r>
                        <a:endParaRPr lang="en-US" sz="900" b="1" i="1" kern="100" dirty="0">
                          <a:effectLst/>
                          <a:latin typeface="Times New Roman" pitchFamily="18" charset="0"/>
                          <a:cs typeface="Times New Roman" pitchFamily="18" charset="0"/>
                        </a:endParaRPr>
                      </a:p>
                    </a:txBody>
                    <a:tcPr marL="9371" marR="9371"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dirty="0">
                            <a:effectLst/>
                            <a:latin typeface="Times New Roman" pitchFamily="18" charset="0"/>
                            <a:cs typeface="Times New Roman" pitchFamily="18" charset="0"/>
                          </a:rPr>
                          <a:t>Gold Option</a:t>
                        </a:r>
                        <a:endParaRPr lang="en-US" sz="900" kern="100" dirty="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dirty="0">
                            <a:effectLst/>
                            <a:latin typeface="Times New Roman" pitchFamily="18" charset="0"/>
                            <a:cs typeface="Times New Roman" pitchFamily="18" charset="0"/>
                          </a:rPr>
                          <a:t>Leaded Gasoline</a:t>
                        </a:r>
                        <a:endParaRPr lang="en-US" sz="900" kern="100" dirty="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dirty="0">
                            <a:effectLst/>
                            <a:latin typeface="Times New Roman" pitchFamily="18" charset="0"/>
                            <a:cs typeface="Times New Roman" pitchFamily="18" charset="0"/>
                          </a:rPr>
                          <a:t>British Pound Option</a:t>
                        </a:r>
                        <a:endParaRPr lang="en-US" sz="900" kern="100" dirty="0">
                          <a:effectLst/>
                          <a:latin typeface="Times New Roman" pitchFamily="18" charset="0"/>
                          <a:ea typeface="PMingLiU"/>
                          <a:cs typeface="Times New Roman" pitchFamily="18" charset="0"/>
                        </a:endParaRPr>
                      </a:p>
                    </a:txBody>
                    <a:tcPr marL="9371" marR="9371"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r>
                <a:tr h="91440">
                  <a:tc>
                    <a:txBody>
                      <a:bodyPr/>
                      <a:lstStyle/>
                      <a:p>
                        <a:pPr marL="0" marR="0">
                          <a:spcBef>
                            <a:spcPts val="0"/>
                          </a:spcBef>
                          <a:spcAft>
                            <a:spcPts val="0"/>
                          </a:spcAft>
                        </a:pPr>
                        <a:r>
                          <a:rPr lang="en-US" sz="900" kern="100" dirty="0">
                            <a:effectLst/>
                            <a:latin typeface="Times New Roman" pitchFamily="18" charset="0"/>
                            <a:cs typeface="Times New Roman" pitchFamily="18" charset="0"/>
                          </a:rPr>
                          <a:t>T-Bond</a:t>
                        </a:r>
                        <a:endParaRPr lang="en-US" sz="900" kern="100" dirty="0">
                          <a:effectLst/>
                          <a:latin typeface="Times New Roman" pitchFamily="18" charset="0"/>
                          <a:ea typeface="PMingLiU"/>
                          <a:cs typeface="Times New Roman" pitchFamily="18" charset="0"/>
                        </a:endParaRPr>
                      </a:p>
                    </a:txBody>
                    <a:tcPr marL="9371" marR="9371"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a:effectLst/>
                            <a:latin typeface="Times New Roman" pitchFamily="18" charset="0"/>
                            <a:cs typeface="Times New Roman" pitchFamily="18" charset="0"/>
                          </a:rPr>
                          <a:t>Silver Option</a:t>
                        </a:r>
                        <a:endParaRPr lang="en-US" sz="900" kern="10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dirty="0">
                            <a:effectLst/>
                            <a:latin typeface="Times New Roman" pitchFamily="18" charset="0"/>
                            <a:cs typeface="Times New Roman" pitchFamily="18" charset="0"/>
                          </a:rPr>
                          <a:t>Unleaded Gasoline</a:t>
                        </a:r>
                        <a:endParaRPr lang="en-US" sz="900" kern="100" dirty="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dirty="0">
                            <a:effectLst/>
                            <a:latin typeface="Times New Roman" pitchFamily="18" charset="0"/>
                            <a:cs typeface="Times New Roman" pitchFamily="18" charset="0"/>
                          </a:rPr>
                          <a:t>Canadian Dollar Option</a:t>
                        </a:r>
                        <a:endParaRPr lang="en-US" sz="900" kern="100" dirty="0">
                          <a:effectLst/>
                          <a:latin typeface="Times New Roman" pitchFamily="18" charset="0"/>
                          <a:ea typeface="PMingLiU"/>
                          <a:cs typeface="Times New Roman" pitchFamily="18" charset="0"/>
                        </a:endParaRPr>
                      </a:p>
                    </a:txBody>
                    <a:tcPr marL="9371" marR="9371"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r>
                <a:tr h="91440">
                  <a:tc>
                    <a:txBody>
                      <a:bodyPr/>
                      <a:lstStyle/>
                      <a:p>
                        <a:pPr marL="0" marR="0">
                          <a:spcBef>
                            <a:spcPts val="0"/>
                          </a:spcBef>
                          <a:spcAft>
                            <a:spcPts val="0"/>
                          </a:spcAft>
                        </a:pPr>
                        <a:r>
                          <a:rPr lang="en-US" sz="900" kern="100">
                            <a:effectLst/>
                            <a:latin typeface="Times New Roman" pitchFamily="18" charset="0"/>
                            <a:cs typeface="Times New Roman" pitchFamily="18" charset="0"/>
                          </a:rPr>
                          <a:t>T-Bond Option</a:t>
                        </a:r>
                        <a:endParaRPr lang="en-US" sz="900" kern="100">
                          <a:effectLst/>
                          <a:latin typeface="Times New Roman" pitchFamily="18" charset="0"/>
                          <a:ea typeface="PMingLiU"/>
                          <a:cs typeface="Times New Roman" pitchFamily="18" charset="0"/>
                        </a:endParaRPr>
                      </a:p>
                    </a:txBody>
                    <a:tcPr marL="9371" marR="9371"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a:effectLst/>
                            <a:latin typeface="Times New Roman" pitchFamily="18" charset="0"/>
                            <a:cs typeface="Times New Roman" pitchFamily="18" charset="0"/>
                          </a:rPr>
                          <a:t> </a:t>
                        </a:r>
                        <a:endParaRPr lang="en-US" sz="900" kern="10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a:effectLst/>
                            <a:latin typeface="Times New Roman" pitchFamily="18" charset="0"/>
                            <a:cs typeface="Times New Roman" pitchFamily="18" charset="0"/>
                          </a:rPr>
                          <a:t> </a:t>
                        </a:r>
                        <a:endParaRPr lang="en-US" sz="900" kern="10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dirty="0">
                            <a:effectLst/>
                            <a:latin typeface="Times New Roman" pitchFamily="18" charset="0"/>
                            <a:cs typeface="Times New Roman" pitchFamily="18" charset="0"/>
                          </a:rPr>
                          <a:t>Deutschemark Option</a:t>
                        </a:r>
                        <a:endParaRPr lang="en-US" sz="900" kern="100" dirty="0">
                          <a:effectLst/>
                          <a:latin typeface="Times New Roman" pitchFamily="18" charset="0"/>
                          <a:ea typeface="PMingLiU"/>
                          <a:cs typeface="Times New Roman" pitchFamily="18" charset="0"/>
                        </a:endParaRPr>
                      </a:p>
                    </a:txBody>
                    <a:tcPr marL="9371" marR="9371"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r>
                <a:tr h="91440">
                  <a:tc>
                    <a:txBody>
                      <a:bodyPr/>
                      <a:lstStyle/>
                      <a:p>
                        <a:pPr marL="0" marR="0">
                          <a:spcBef>
                            <a:spcPts val="0"/>
                          </a:spcBef>
                          <a:spcAft>
                            <a:spcPts val="0"/>
                          </a:spcAft>
                        </a:pPr>
                        <a:r>
                          <a:rPr lang="en-US" sz="900" kern="100" dirty="0">
                            <a:effectLst/>
                            <a:latin typeface="Times New Roman" pitchFamily="18" charset="0"/>
                            <a:cs typeface="Times New Roman" pitchFamily="18" charset="0"/>
                          </a:rPr>
                          <a:t>10-Year T-Note</a:t>
                        </a:r>
                        <a:endParaRPr lang="en-US" sz="900" kern="100" dirty="0">
                          <a:effectLst/>
                          <a:latin typeface="Times New Roman" pitchFamily="18" charset="0"/>
                          <a:ea typeface="PMingLiU"/>
                          <a:cs typeface="Times New Roman" pitchFamily="18" charset="0"/>
                        </a:endParaRPr>
                      </a:p>
                    </a:txBody>
                    <a:tcPr marL="9371" marR="9371"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b="1" u="sng" kern="100" dirty="0">
                            <a:effectLst/>
                            <a:latin typeface="Times New Roman" pitchFamily="18" charset="0"/>
                            <a:cs typeface="Times New Roman" pitchFamily="18" charset="0"/>
                          </a:rPr>
                          <a:t>FINEX</a:t>
                        </a:r>
                        <a:r>
                          <a:rPr lang="en-US" sz="900" u="sng" kern="100" dirty="0">
                            <a:effectLst/>
                            <a:latin typeface="Times New Roman" pitchFamily="18" charset="0"/>
                            <a:cs typeface="Times New Roman" pitchFamily="18" charset="0"/>
                          </a:rPr>
                          <a:t> </a:t>
                        </a:r>
                        <a:endParaRPr lang="en-US" sz="900" kern="100" dirty="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b="1" u="sng" kern="100" dirty="0">
                            <a:effectLst/>
                            <a:latin typeface="Times New Roman" pitchFamily="18" charset="0"/>
                            <a:cs typeface="Times New Roman" pitchFamily="18" charset="0"/>
                          </a:rPr>
                          <a:t>Pacific Stock Exchange</a:t>
                        </a:r>
                        <a:endParaRPr lang="en-US" sz="900" b="1" kern="100" dirty="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dirty="0">
                            <a:effectLst/>
                            <a:latin typeface="Times New Roman" pitchFamily="18" charset="0"/>
                            <a:cs typeface="Times New Roman" pitchFamily="18" charset="0"/>
                          </a:rPr>
                          <a:t>French Franc</a:t>
                        </a:r>
                        <a:endParaRPr lang="en-US" sz="900" kern="100" dirty="0">
                          <a:effectLst/>
                          <a:latin typeface="Times New Roman" pitchFamily="18" charset="0"/>
                          <a:ea typeface="PMingLiU"/>
                          <a:cs typeface="Times New Roman" pitchFamily="18" charset="0"/>
                        </a:endParaRPr>
                      </a:p>
                    </a:txBody>
                    <a:tcPr marL="9371" marR="9371"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r>
                <a:tr h="91440">
                  <a:tc>
                    <a:txBody>
                      <a:bodyPr/>
                      <a:lstStyle/>
                      <a:p>
                        <a:pPr marL="0" marR="0">
                          <a:spcBef>
                            <a:spcPts val="0"/>
                          </a:spcBef>
                          <a:spcAft>
                            <a:spcPts val="0"/>
                          </a:spcAft>
                        </a:pPr>
                        <a:r>
                          <a:rPr lang="en-US" sz="900" kern="100">
                            <a:effectLst/>
                            <a:latin typeface="Times New Roman" pitchFamily="18" charset="0"/>
                            <a:cs typeface="Times New Roman" pitchFamily="18" charset="0"/>
                          </a:rPr>
                          <a:t>10-Year T-Note Option</a:t>
                        </a:r>
                        <a:endParaRPr lang="en-US" sz="900" kern="100">
                          <a:effectLst/>
                          <a:latin typeface="Times New Roman" pitchFamily="18" charset="0"/>
                          <a:ea typeface="PMingLiU"/>
                          <a:cs typeface="Times New Roman" pitchFamily="18" charset="0"/>
                        </a:endParaRPr>
                      </a:p>
                    </a:txBody>
                    <a:tcPr marL="9371" marR="9371"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a:effectLst/>
                            <a:latin typeface="Times New Roman" pitchFamily="18" charset="0"/>
                            <a:cs typeface="Times New Roman" pitchFamily="18" charset="0"/>
                          </a:rPr>
                          <a:t>U.S. Dollar Index</a:t>
                        </a:r>
                        <a:endParaRPr lang="en-US" sz="900" kern="10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a:effectLst/>
                            <a:latin typeface="Times New Roman" pitchFamily="18" charset="0"/>
                            <a:cs typeface="Times New Roman" pitchFamily="18" charset="0"/>
                          </a:rPr>
                          <a:t>Technology Index Option</a:t>
                        </a:r>
                        <a:endParaRPr lang="en-US" sz="900" kern="10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dirty="0">
                            <a:effectLst/>
                            <a:latin typeface="Times New Roman" pitchFamily="18" charset="0"/>
                            <a:cs typeface="Times New Roman" pitchFamily="18" charset="0"/>
                          </a:rPr>
                          <a:t>Japanese Yen Option</a:t>
                        </a:r>
                        <a:endParaRPr lang="en-US" sz="900" kern="100" dirty="0">
                          <a:effectLst/>
                          <a:latin typeface="Times New Roman" pitchFamily="18" charset="0"/>
                          <a:ea typeface="PMingLiU"/>
                          <a:cs typeface="Times New Roman" pitchFamily="18" charset="0"/>
                        </a:endParaRPr>
                      </a:p>
                    </a:txBody>
                    <a:tcPr marL="9371" marR="9371"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r>
                <a:tr h="91440">
                  <a:tc>
                    <a:txBody>
                      <a:bodyPr/>
                      <a:lstStyle/>
                      <a:p>
                        <a:pPr marL="0" marR="0">
                          <a:spcBef>
                            <a:spcPts val="0"/>
                          </a:spcBef>
                          <a:spcAft>
                            <a:spcPts val="0"/>
                          </a:spcAft>
                        </a:pPr>
                        <a:r>
                          <a:rPr lang="en-US" sz="900" kern="100">
                            <a:effectLst/>
                            <a:latin typeface="Times New Roman" pitchFamily="18" charset="0"/>
                            <a:cs typeface="Times New Roman" pitchFamily="18" charset="0"/>
                          </a:rPr>
                          <a:t>Major Market Index</a:t>
                        </a:r>
                        <a:endParaRPr lang="en-US" sz="900" kern="100">
                          <a:effectLst/>
                          <a:latin typeface="Times New Roman" pitchFamily="18" charset="0"/>
                          <a:ea typeface="PMingLiU"/>
                          <a:cs typeface="Times New Roman" pitchFamily="18" charset="0"/>
                        </a:endParaRPr>
                      </a:p>
                    </a:txBody>
                    <a:tcPr marL="9371" marR="9371"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dirty="0">
                            <a:effectLst/>
                            <a:latin typeface="Times New Roman" pitchFamily="18" charset="0"/>
                            <a:cs typeface="Times New Roman" pitchFamily="18" charset="0"/>
                          </a:rPr>
                          <a:t>European Currency Unit</a:t>
                        </a:r>
                        <a:endParaRPr lang="en-US" sz="900" kern="100" dirty="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a:effectLst/>
                            <a:latin typeface="Times New Roman" pitchFamily="18" charset="0"/>
                            <a:cs typeface="Times New Roman" pitchFamily="18" charset="0"/>
                          </a:rPr>
                          <a:t> </a:t>
                        </a:r>
                        <a:endParaRPr lang="en-US" sz="900" kern="10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dirty="0">
                            <a:effectLst/>
                            <a:latin typeface="Times New Roman" pitchFamily="18" charset="0"/>
                            <a:cs typeface="Times New Roman" pitchFamily="18" charset="0"/>
                          </a:rPr>
                          <a:t>Swiss Franc Option</a:t>
                        </a:r>
                        <a:endParaRPr lang="en-US" sz="900" kern="100" dirty="0">
                          <a:effectLst/>
                          <a:latin typeface="Times New Roman" pitchFamily="18" charset="0"/>
                          <a:ea typeface="PMingLiU"/>
                          <a:cs typeface="Times New Roman" pitchFamily="18" charset="0"/>
                        </a:endParaRPr>
                      </a:p>
                    </a:txBody>
                    <a:tcPr marL="9371" marR="9371"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r>
                <a:tr h="91440">
                  <a:tc>
                    <a:txBody>
                      <a:bodyPr/>
                      <a:lstStyle/>
                      <a:p>
                        <a:pPr marL="0" marR="0">
                          <a:spcBef>
                            <a:spcPts val="0"/>
                          </a:spcBef>
                          <a:spcAft>
                            <a:spcPts val="0"/>
                          </a:spcAft>
                        </a:pPr>
                        <a:r>
                          <a:rPr lang="en-US" sz="900" kern="100" dirty="0">
                            <a:effectLst/>
                            <a:latin typeface="Times New Roman" pitchFamily="18" charset="0"/>
                            <a:cs typeface="Times New Roman" pitchFamily="18" charset="0"/>
                          </a:rPr>
                          <a:t>Maxi Stock Index</a:t>
                        </a:r>
                        <a:endParaRPr lang="en-US" sz="900" kern="100" dirty="0">
                          <a:effectLst/>
                          <a:latin typeface="Times New Roman" pitchFamily="18" charset="0"/>
                          <a:ea typeface="PMingLiU"/>
                          <a:cs typeface="Times New Roman" pitchFamily="18" charset="0"/>
                        </a:endParaRPr>
                      </a:p>
                    </a:txBody>
                    <a:tcPr marL="9371" marR="9371"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a:effectLst/>
                            <a:latin typeface="Times New Roman" pitchFamily="18" charset="0"/>
                            <a:cs typeface="Times New Roman" pitchFamily="18" charset="0"/>
                          </a:rPr>
                          <a:t> </a:t>
                        </a:r>
                        <a:endParaRPr lang="en-US" sz="900" kern="10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b="1" u="sng" kern="100" dirty="0">
                            <a:effectLst/>
                            <a:latin typeface="Times New Roman" pitchFamily="18" charset="0"/>
                            <a:cs typeface="Times New Roman" pitchFamily="18" charset="0"/>
                          </a:rPr>
                          <a:t>MATIF PARIS</a:t>
                        </a:r>
                        <a:endParaRPr lang="en-US" sz="900" b="1" kern="100" dirty="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dirty="0">
                            <a:effectLst/>
                            <a:latin typeface="Times New Roman" pitchFamily="18" charset="0"/>
                            <a:cs typeface="Times New Roman" pitchFamily="18" charset="0"/>
                          </a:rPr>
                          <a:t>T-Bond Option </a:t>
                        </a:r>
                        <a:endParaRPr lang="en-US" sz="900" kern="100" dirty="0">
                          <a:effectLst/>
                          <a:latin typeface="Times New Roman" pitchFamily="18" charset="0"/>
                          <a:ea typeface="PMingLiU"/>
                          <a:cs typeface="Times New Roman" pitchFamily="18" charset="0"/>
                        </a:endParaRPr>
                      </a:p>
                    </a:txBody>
                    <a:tcPr marL="9371" marR="9371"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r>
                <a:tr h="91440">
                  <a:tc>
                    <a:txBody>
                      <a:bodyPr/>
                      <a:lstStyle/>
                      <a:p>
                        <a:pPr marL="0" marR="0">
                          <a:spcBef>
                            <a:spcPts val="0"/>
                          </a:spcBef>
                          <a:spcAft>
                            <a:spcPts val="0"/>
                          </a:spcAft>
                        </a:pPr>
                        <a:r>
                          <a:rPr lang="en-US" sz="900" kern="100">
                            <a:effectLst/>
                            <a:latin typeface="Times New Roman" pitchFamily="18" charset="0"/>
                            <a:cs typeface="Times New Roman" pitchFamily="18" charset="0"/>
                          </a:rPr>
                          <a:t>Municipal Bond Index</a:t>
                        </a:r>
                        <a:endParaRPr lang="en-US" sz="900" kern="100">
                          <a:effectLst/>
                          <a:latin typeface="Times New Roman" pitchFamily="18" charset="0"/>
                          <a:ea typeface="PMingLiU"/>
                          <a:cs typeface="Times New Roman" pitchFamily="18" charset="0"/>
                        </a:endParaRPr>
                      </a:p>
                    </a:txBody>
                    <a:tcPr marL="9371" marR="9371"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b="1" u="sng" kern="100" dirty="0">
                            <a:effectLst/>
                            <a:latin typeface="Times New Roman" pitchFamily="18" charset="0"/>
                            <a:cs typeface="Times New Roman" pitchFamily="18" charset="0"/>
                          </a:rPr>
                          <a:t>Hong Kong Futures</a:t>
                        </a:r>
                        <a:r>
                          <a:rPr lang="en-US" sz="900" b="1" kern="100" dirty="0">
                            <a:effectLst/>
                            <a:latin typeface="Times New Roman" pitchFamily="18" charset="0"/>
                            <a:cs typeface="Times New Roman" pitchFamily="18" charset="0"/>
                          </a:rPr>
                          <a:t> </a:t>
                        </a:r>
                        <a:r>
                          <a:rPr lang="en-US" sz="900" b="1" u="sng" kern="100" dirty="0">
                            <a:effectLst/>
                            <a:latin typeface="Times New Roman" pitchFamily="18" charset="0"/>
                            <a:cs typeface="Times New Roman" pitchFamily="18" charset="0"/>
                          </a:rPr>
                          <a:t>Exchange </a:t>
                        </a:r>
                        <a:endParaRPr lang="en-US" sz="900" b="1" kern="100" dirty="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146050" marR="0" indent="-146050">
                          <a:spcBef>
                            <a:spcPts val="0"/>
                          </a:spcBef>
                          <a:spcAft>
                            <a:spcPts val="0"/>
                          </a:spcAft>
                        </a:pPr>
                        <a:r>
                          <a:rPr lang="en-US" sz="900" kern="100">
                            <a:effectLst/>
                            <a:latin typeface="Times New Roman" pitchFamily="18" charset="0"/>
                            <a:cs typeface="Times New Roman" pitchFamily="18" charset="0"/>
                          </a:rPr>
                          <a:t>French 7–10 Year Government Note</a:t>
                        </a:r>
                        <a:endParaRPr lang="en-US" sz="900" kern="10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dirty="0">
                            <a:effectLst/>
                            <a:latin typeface="Times New Roman" pitchFamily="18" charset="0"/>
                            <a:cs typeface="Times New Roman" pitchFamily="18" charset="0"/>
                          </a:rPr>
                          <a:t>5-Year T-Note Option</a:t>
                        </a:r>
                        <a:endParaRPr lang="en-US" sz="900" kern="100" dirty="0">
                          <a:effectLst/>
                          <a:latin typeface="Times New Roman" pitchFamily="18" charset="0"/>
                          <a:ea typeface="PMingLiU"/>
                          <a:cs typeface="Times New Roman" pitchFamily="18" charset="0"/>
                        </a:endParaRPr>
                      </a:p>
                    </a:txBody>
                    <a:tcPr marL="9371" marR="9371"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r>
                <a:tr h="91440">
                  <a:tc>
                    <a:txBody>
                      <a:bodyPr/>
                      <a:lstStyle/>
                      <a:p>
                        <a:pPr marL="0" marR="0">
                          <a:spcBef>
                            <a:spcPts val="0"/>
                          </a:spcBef>
                          <a:spcAft>
                            <a:spcPts val="0"/>
                          </a:spcAft>
                        </a:pPr>
                        <a:r>
                          <a:rPr lang="en-US" sz="900" kern="100">
                            <a:effectLst/>
                            <a:latin typeface="Times New Roman" pitchFamily="18" charset="0"/>
                            <a:cs typeface="Times New Roman" pitchFamily="18" charset="0"/>
                          </a:rPr>
                          <a:t>NASDAQ 100 Index</a:t>
                        </a:r>
                        <a:endParaRPr lang="en-US" sz="900" kern="100">
                          <a:effectLst/>
                          <a:latin typeface="Times New Roman" pitchFamily="18" charset="0"/>
                          <a:ea typeface="PMingLiU"/>
                          <a:cs typeface="Times New Roman" pitchFamily="18" charset="0"/>
                        </a:endParaRPr>
                      </a:p>
                    </a:txBody>
                    <a:tcPr marL="9371" marR="9371"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a:effectLst/>
                            <a:latin typeface="Times New Roman" pitchFamily="18" charset="0"/>
                            <a:cs typeface="Times New Roman" pitchFamily="18" charset="0"/>
                          </a:rPr>
                          <a:t>Hong Kong Stock Index</a:t>
                        </a:r>
                        <a:endParaRPr lang="en-US" sz="900" kern="10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a:effectLst/>
                            <a:latin typeface="Times New Roman" pitchFamily="18" charset="0"/>
                            <a:cs typeface="Times New Roman" pitchFamily="18" charset="0"/>
                          </a:rPr>
                          <a:t>French 90–Days T-Bill</a:t>
                        </a:r>
                        <a:endParaRPr lang="en-US" sz="900" kern="10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endParaRPr lang="en-US" sz="900" kern="100">
                          <a:effectLst/>
                          <a:latin typeface="Times New Roman" pitchFamily="18" charset="0"/>
                          <a:ea typeface="PMingLiU"/>
                          <a:cs typeface="Times New Roman" pitchFamily="18" charset="0"/>
                        </a:endParaRPr>
                      </a:p>
                    </a:txBody>
                    <a:tcPr marL="9371" marR="9371"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r>
                <a:tr h="91440">
                  <a:tc>
                    <a:txBody>
                      <a:bodyPr/>
                      <a:lstStyle/>
                      <a:p>
                        <a:pPr marL="0" marR="0">
                          <a:spcBef>
                            <a:spcPts val="0"/>
                          </a:spcBef>
                          <a:spcAft>
                            <a:spcPts val="0"/>
                          </a:spcAft>
                        </a:pPr>
                        <a:r>
                          <a:rPr lang="en-US" sz="900" kern="100">
                            <a:effectLst/>
                            <a:latin typeface="Times New Roman" pitchFamily="18" charset="0"/>
                            <a:cs typeface="Times New Roman" pitchFamily="18" charset="0"/>
                          </a:rPr>
                          <a:t> </a:t>
                        </a:r>
                        <a:endParaRPr lang="en-US" sz="900" kern="100">
                          <a:effectLst/>
                          <a:latin typeface="Times New Roman" pitchFamily="18" charset="0"/>
                          <a:ea typeface="PMingLiU"/>
                          <a:cs typeface="Times New Roman" pitchFamily="18" charset="0"/>
                        </a:endParaRPr>
                      </a:p>
                    </a:txBody>
                    <a:tcPr marL="9371" marR="9371"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a:effectLst/>
                            <a:latin typeface="Times New Roman" pitchFamily="18" charset="0"/>
                            <a:cs typeface="Times New Roman" pitchFamily="18" charset="0"/>
                          </a:rPr>
                          <a:t> </a:t>
                        </a:r>
                        <a:endParaRPr lang="en-US" sz="900" kern="10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a:effectLst/>
                            <a:latin typeface="Times New Roman" pitchFamily="18" charset="0"/>
                            <a:cs typeface="Times New Roman" pitchFamily="18" charset="0"/>
                          </a:rPr>
                          <a:t> </a:t>
                        </a:r>
                        <a:endParaRPr lang="en-US" sz="900" kern="10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b="1" u="sng" kern="100" dirty="0">
                            <a:effectLst/>
                            <a:latin typeface="Times New Roman" pitchFamily="18" charset="0"/>
                            <a:cs typeface="Times New Roman" pitchFamily="18" charset="0"/>
                          </a:rPr>
                          <a:t>New York Futures Exchange</a:t>
                        </a:r>
                        <a:endParaRPr lang="en-US" sz="900" b="1" kern="100" dirty="0">
                          <a:effectLst/>
                          <a:latin typeface="Times New Roman" pitchFamily="18" charset="0"/>
                          <a:ea typeface="PMingLiU"/>
                          <a:cs typeface="Times New Roman" pitchFamily="18" charset="0"/>
                        </a:endParaRPr>
                      </a:p>
                    </a:txBody>
                    <a:tcPr marL="9371" marR="9371"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r>
                <a:tr h="91440">
                  <a:tc>
                    <a:txBody>
                      <a:bodyPr/>
                      <a:lstStyle/>
                      <a:p>
                        <a:pPr marL="0" marR="0">
                          <a:spcBef>
                            <a:spcPts val="0"/>
                          </a:spcBef>
                          <a:spcAft>
                            <a:spcPts val="0"/>
                          </a:spcAft>
                        </a:pPr>
                        <a:r>
                          <a:rPr lang="en-US" sz="900" b="1" u="sng" kern="100" dirty="0">
                            <a:effectLst/>
                            <a:latin typeface="Times New Roman" pitchFamily="18" charset="0"/>
                            <a:cs typeface="Times New Roman" pitchFamily="18" charset="0"/>
                          </a:rPr>
                          <a:t>Chicago Mercantile Exchange</a:t>
                        </a:r>
                        <a:endParaRPr lang="en-US" sz="900" b="1" i="1" kern="100" dirty="0">
                          <a:effectLst/>
                          <a:latin typeface="Times New Roman" pitchFamily="18" charset="0"/>
                          <a:cs typeface="Times New Roman" pitchFamily="18" charset="0"/>
                        </a:endParaRPr>
                      </a:p>
                    </a:txBody>
                    <a:tcPr marL="9371" marR="9371"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b="1" u="sng" kern="100" dirty="0">
                            <a:effectLst/>
                            <a:latin typeface="Times New Roman" pitchFamily="18" charset="0"/>
                            <a:cs typeface="Times New Roman" pitchFamily="18" charset="0"/>
                          </a:rPr>
                          <a:t>International Petroleum</a:t>
                        </a:r>
                        <a:r>
                          <a:rPr lang="en-US" sz="900" b="1" kern="100" dirty="0">
                            <a:effectLst/>
                            <a:latin typeface="Times New Roman" pitchFamily="18" charset="0"/>
                            <a:cs typeface="Times New Roman" pitchFamily="18" charset="0"/>
                          </a:rPr>
                          <a:t> </a:t>
                        </a:r>
                        <a:r>
                          <a:rPr lang="en-US" sz="900" b="1" u="sng" kern="100" dirty="0">
                            <a:effectLst/>
                            <a:latin typeface="Times New Roman" pitchFamily="18" charset="0"/>
                            <a:cs typeface="Times New Roman" pitchFamily="18" charset="0"/>
                          </a:rPr>
                          <a:t>Exchange</a:t>
                        </a:r>
                        <a:endParaRPr lang="en-US" sz="900" b="1" kern="100" dirty="0">
                          <a:effectLst/>
                          <a:latin typeface="Times New Roman" pitchFamily="18" charset="0"/>
                          <a:ea typeface="PMingLiU"/>
                          <a:cs typeface="Times New Roman" pitchFamily="18" charset="0"/>
                        </a:endParaRPr>
                      </a:p>
                    </a:txBody>
                    <a:tcPr marL="9371" marR="9371"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b="1" u="sng" kern="100" dirty="0">
                            <a:effectLst/>
                            <a:latin typeface="Times New Roman" pitchFamily="18" charset="0"/>
                            <a:cs typeface="Times New Roman" pitchFamily="18" charset="0"/>
                          </a:rPr>
                          <a:t>Philadelphia Stock Exchange</a:t>
                        </a:r>
                        <a:endParaRPr lang="en-US" sz="900" b="1" kern="100" dirty="0">
                          <a:effectLst/>
                          <a:latin typeface="Times New Roman" pitchFamily="18" charset="0"/>
                          <a:ea typeface="PMingLiU"/>
                          <a:cs typeface="Times New Roman" pitchFamily="18" charset="0"/>
                        </a:endParaRPr>
                      </a:p>
                    </a:txBody>
                    <a:tcPr marL="9371" marR="9371"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dirty="0">
                            <a:effectLst/>
                            <a:latin typeface="Times New Roman" pitchFamily="18" charset="0"/>
                            <a:cs typeface="Times New Roman" pitchFamily="18" charset="0"/>
                          </a:rPr>
                          <a:t>NYSE Composite Index</a:t>
                        </a:r>
                        <a:endParaRPr lang="en-US" sz="900" kern="100" dirty="0">
                          <a:effectLst/>
                          <a:latin typeface="Times New Roman" pitchFamily="18" charset="0"/>
                          <a:ea typeface="PMingLiU"/>
                          <a:cs typeface="Times New Roman" pitchFamily="18" charset="0"/>
                        </a:endParaRPr>
                      </a:p>
                    </a:txBody>
                    <a:tcPr marL="9371" marR="9371"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r>
                <a:tr h="91440">
                  <a:tc>
                    <a:txBody>
                      <a:bodyPr/>
                      <a:lstStyle/>
                      <a:p>
                        <a:pPr marL="0" marR="0">
                          <a:spcBef>
                            <a:spcPts val="0"/>
                          </a:spcBef>
                          <a:spcAft>
                            <a:spcPts val="0"/>
                          </a:spcAft>
                        </a:pPr>
                        <a:r>
                          <a:rPr lang="en-US" sz="900" kern="100">
                            <a:effectLst/>
                            <a:latin typeface="Times New Roman" pitchFamily="18" charset="0"/>
                            <a:cs typeface="Times New Roman" pitchFamily="18" charset="0"/>
                          </a:rPr>
                          <a:t>British Pound</a:t>
                        </a:r>
                        <a:endParaRPr lang="en-US" sz="900" kern="100">
                          <a:effectLst/>
                          <a:latin typeface="Times New Roman" pitchFamily="18" charset="0"/>
                          <a:ea typeface="PMingLiU"/>
                          <a:cs typeface="Times New Roman" pitchFamily="18" charset="0"/>
                        </a:endParaRPr>
                      </a:p>
                    </a:txBody>
                    <a:tcPr marL="9371" marR="9371"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a:effectLst/>
                            <a:latin typeface="Times New Roman" pitchFamily="18" charset="0"/>
                            <a:cs typeface="Times New Roman" pitchFamily="18" charset="0"/>
                          </a:rPr>
                          <a:t>Gas Oil</a:t>
                        </a:r>
                        <a:endParaRPr lang="en-US" sz="900" kern="10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a:effectLst/>
                            <a:latin typeface="Times New Roman" pitchFamily="18" charset="0"/>
                            <a:cs typeface="Times New Roman" pitchFamily="18" charset="0"/>
                          </a:rPr>
                          <a:t>British Pound Option</a:t>
                        </a:r>
                        <a:endParaRPr lang="en-US" sz="900" kern="10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dirty="0">
                            <a:effectLst/>
                            <a:latin typeface="Times New Roman" pitchFamily="18" charset="0"/>
                            <a:cs typeface="Times New Roman" pitchFamily="18" charset="0"/>
                          </a:rPr>
                          <a:t>NYSE Composite Index Option</a:t>
                        </a:r>
                        <a:endParaRPr lang="en-US" sz="900" kern="100" dirty="0">
                          <a:effectLst/>
                          <a:latin typeface="Times New Roman" pitchFamily="18" charset="0"/>
                          <a:ea typeface="PMingLiU"/>
                          <a:cs typeface="Times New Roman" pitchFamily="18" charset="0"/>
                        </a:endParaRPr>
                      </a:p>
                    </a:txBody>
                    <a:tcPr marL="9371" marR="9371"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r>
                <a:tr h="91440">
                  <a:tc>
                    <a:txBody>
                      <a:bodyPr/>
                      <a:lstStyle/>
                      <a:p>
                        <a:pPr marL="0" marR="0">
                          <a:spcBef>
                            <a:spcPts val="0"/>
                          </a:spcBef>
                          <a:spcAft>
                            <a:spcPts val="0"/>
                          </a:spcAft>
                        </a:pPr>
                        <a:r>
                          <a:rPr lang="en-US" sz="900" kern="100">
                            <a:effectLst/>
                            <a:latin typeface="Times New Roman" pitchFamily="18" charset="0"/>
                            <a:cs typeface="Times New Roman" pitchFamily="18" charset="0"/>
                          </a:rPr>
                          <a:t>Canadian Dollar</a:t>
                        </a:r>
                        <a:endParaRPr lang="en-US" sz="900" kern="100">
                          <a:effectLst/>
                          <a:latin typeface="Times New Roman" pitchFamily="18" charset="0"/>
                          <a:ea typeface="PMingLiU"/>
                          <a:cs typeface="Times New Roman" pitchFamily="18" charset="0"/>
                        </a:endParaRPr>
                      </a:p>
                    </a:txBody>
                    <a:tcPr marL="9371" marR="9371"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dirty="0">
                            <a:effectLst/>
                            <a:latin typeface="Times New Roman" pitchFamily="18" charset="0"/>
                            <a:cs typeface="Times New Roman" pitchFamily="18" charset="0"/>
                          </a:rPr>
                          <a:t> </a:t>
                        </a:r>
                        <a:endParaRPr lang="en-US" sz="900" kern="100" dirty="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a:effectLst/>
                            <a:latin typeface="Times New Roman" pitchFamily="18" charset="0"/>
                            <a:cs typeface="Times New Roman" pitchFamily="18" charset="0"/>
                          </a:rPr>
                          <a:t>Canadian Dollar Option</a:t>
                        </a:r>
                        <a:endParaRPr lang="en-US" sz="900" kern="10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dirty="0">
                            <a:effectLst/>
                            <a:latin typeface="Times New Roman" pitchFamily="18" charset="0"/>
                            <a:cs typeface="Times New Roman" pitchFamily="18" charset="0"/>
                          </a:rPr>
                          <a:t>CRS Index</a:t>
                        </a:r>
                        <a:endParaRPr lang="en-US" sz="900" kern="100" dirty="0">
                          <a:effectLst/>
                          <a:latin typeface="Times New Roman" pitchFamily="18" charset="0"/>
                          <a:ea typeface="PMingLiU"/>
                          <a:cs typeface="Times New Roman" pitchFamily="18" charset="0"/>
                        </a:endParaRPr>
                      </a:p>
                    </a:txBody>
                    <a:tcPr marL="9371" marR="9371"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r>
                <a:tr h="91440">
                  <a:tc>
                    <a:txBody>
                      <a:bodyPr/>
                      <a:lstStyle/>
                      <a:p>
                        <a:pPr marL="0" marR="0">
                          <a:spcBef>
                            <a:spcPts val="0"/>
                          </a:spcBef>
                          <a:spcAft>
                            <a:spcPts val="0"/>
                          </a:spcAft>
                        </a:pPr>
                        <a:r>
                          <a:rPr lang="en-US" sz="900" kern="100">
                            <a:effectLst/>
                            <a:latin typeface="Times New Roman" pitchFamily="18" charset="0"/>
                            <a:cs typeface="Times New Roman" pitchFamily="18" charset="0"/>
                          </a:rPr>
                          <a:t>Deutsch mark</a:t>
                        </a:r>
                        <a:endParaRPr lang="en-US" sz="900" kern="100">
                          <a:effectLst/>
                          <a:latin typeface="Times New Roman" pitchFamily="18" charset="0"/>
                          <a:ea typeface="PMingLiU"/>
                          <a:cs typeface="Times New Roman" pitchFamily="18" charset="0"/>
                        </a:endParaRPr>
                      </a:p>
                    </a:txBody>
                    <a:tcPr marL="9371" marR="9371"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b="1" u="sng" kern="100" dirty="0">
                            <a:effectLst/>
                            <a:latin typeface="Times New Roman" pitchFamily="18" charset="0"/>
                            <a:cs typeface="Times New Roman" pitchFamily="18" charset="0"/>
                          </a:rPr>
                          <a:t>Kansas City Board of Trade</a:t>
                        </a:r>
                        <a:endParaRPr lang="en-US" sz="900" b="1" kern="100" dirty="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dirty="0">
                            <a:effectLst/>
                            <a:latin typeface="Times New Roman" pitchFamily="18" charset="0"/>
                            <a:cs typeface="Times New Roman" pitchFamily="18" charset="0"/>
                          </a:rPr>
                          <a:t>Deutschemark Option</a:t>
                        </a:r>
                        <a:endParaRPr lang="en-US" sz="900" kern="100" dirty="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dirty="0">
                            <a:effectLst/>
                            <a:latin typeface="Times New Roman" pitchFamily="18" charset="0"/>
                            <a:cs typeface="Times New Roman" pitchFamily="18" charset="0"/>
                          </a:rPr>
                          <a:t> </a:t>
                        </a:r>
                        <a:endParaRPr lang="en-US" sz="900" kern="100" dirty="0">
                          <a:effectLst/>
                          <a:latin typeface="Times New Roman" pitchFamily="18" charset="0"/>
                          <a:ea typeface="PMingLiU"/>
                          <a:cs typeface="Times New Roman" pitchFamily="18" charset="0"/>
                        </a:endParaRPr>
                      </a:p>
                    </a:txBody>
                    <a:tcPr marL="9371" marR="9371"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r>
                <a:tr h="91440">
                  <a:tc>
                    <a:txBody>
                      <a:bodyPr/>
                      <a:lstStyle/>
                      <a:p>
                        <a:pPr marL="0" marR="0">
                          <a:spcBef>
                            <a:spcPts val="0"/>
                          </a:spcBef>
                          <a:spcAft>
                            <a:spcPts val="0"/>
                          </a:spcAft>
                        </a:pPr>
                        <a:r>
                          <a:rPr lang="en-US" sz="900" kern="100">
                            <a:effectLst/>
                            <a:latin typeface="Times New Roman" pitchFamily="18" charset="0"/>
                            <a:cs typeface="Times New Roman" pitchFamily="18" charset="0"/>
                          </a:rPr>
                          <a:t>Japanese Yen</a:t>
                        </a:r>
                        <a:endParaRPr lang="en-US" sz="900" kern="100">
                          <a:effectLst/>
                          <a:latin typeface="Times New Roman" pitchFamily="18" charset="0"/>
                          <a:ea typeface="PMingLiU"/>
                          <a:cs typeface="Times New Roman" pitchFamily="18" charset="0"/>
                        </a:endParaRPr>
                      </a:p>
                    </a:txBody>
                    <a:tcPr marL="9371" marR="9371"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dirty="0">
                            <a:effectLst/>
                            <a:latin typeface="Times New Roman" pitchFamily="18" charset="0"/>
                            <a:cs typeface="Times New Roman" pitchFamily="18" charset="0"/>
                          </a:rPr>
                          <a:t>Value Line Average Index</a:t>
                        </a:r>
                        <a:endParaRPr lang="en-US" sz="900" kern="100" dirty="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dirty="0">
                            <a:effectLst/>
                            <a:latin typeface="Times New Roman" pitchFamily="18" charset="0"/>
                            <a:cs typeface="Times New Roman" pitchFamily="18" charset="0"/>
                          </a:rPr>
                          <a:t>Japanese Yen Option</a:t>
                        </a:r>
                        <a:endParaRPr lang="en-US" sz="900" kern="100" dirty="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b="1" u="sng" kern="100" dirty="0">
                            <a:effectLst/>
                            <a:latin typeface="Times New Roman" pitchFamily="18" charset="0"/>
                            <a:cs typeface="Times New Roman" pitchFamily="18" charset="0"/>
                          </a:rPr>
                          <a:t>New York Stock Exchange</a:t>
                        </a:r>
                        <a:endParaRPr lang="en-US" sz="900" b="1" kern="100" dirty="0">
                          <a:effectLst/>
                          <a:latin typeface="Times New Roman" pitchFamily="18" charset="0"/>
                          <a:ea typeface="PMingLiU"/>
                          <a:cs typeface="Times New Roman" pitchFamily="18" charset="0"/>
                        </a:endParaRPr>
                      </a:p>
                    </a:txBody>
                    <a:tcPr marL="9371" marR="9371"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r>
                <a:tr h="91440">
                  <a:tc>
                    <a:txBody>
                      <a:bodyPr/>
                      <a:lstStyle/>
                      <a:p>
                        <a:pPr marL="0" marR="0">
                          <a:spcBef>
                            <a:spcPts val="0"/>
                          </a:spcBef>
                          <a:spcAft>
                            <a:spcPts val="0"/>
                          </a:spcAft>
                        </a:pPr>
                        <a:r>
                          <a:rPr lang="en-US" sz="900" kern="100">
                            <a:effectLst/>
                            <a:latin typeface="Times New Roman" pitchFamily="18" charset="0"/>
                            <a:cs typeface="Times New Roman" pitchFamily="18" charset="0"/>
                          </a:rPr>
                          <a:t>Swiss Franc</a:t>
                        </a:r>
                        <a:endParaRPr lang="en-US" sz="900" kern="100">
                          <a:effectLst/>
                          <a:latin typeface="Times New Roman" pitchFamily="18" charset="0"/>
                          <a:ea typeface="PMingLiU"/>
                          <a:cs typeface="Times New Roman" pitchFamily="18" charset="0"/>
                        </a:endParaRPr>
                      </a:p>
                    </a:txBody>
                    <a:tcPr marL="9371" marR="9371"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a:effectLst/>
                            <a:latin typeface="Times New Roman" pitchFamily="18" charset="0"/>
                            <a:cs typeface="Times New Roman" pitchFamily="18" charset="0"/>
                          </a:rPr>
                          <a:t> </a:t>
                        </a:r>
                        <a:endParaRPr lang="en-US" sz="900" kern="10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a:effectLst/>
                            <a:latin typeface="Times New Roman" pitchFamily="18" charset="0"/>
                            <a:cs typeface="Times New Roman" pitchFamily="18" charset="0"/>
                          </a:rPr>
                          <a:t>Swiss Franc Option</a:t>
                        </a:r>
                        <a:endParaRPr lang="en-US" sz="900" kern="10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dirty="0">
                            <a:effectLst/>
                            <a:latin typeface="Times New Roman" pitchFamily="18" charset="0"/>
                            <a:cs typeface="Times New Roman" pitchFamily="18" charset="0"/>
                          </a:rPr>
                          <a:t>Composite Index Option</a:t>
                        </a:r>
                        <a:endParaRPr lang="en-US" sz="900" kern="100" dirty="0">
                          <a:effectLst/>
                          <a:latin typeface="Times New Roman" pitchFamily="18" charset="0"/>
                          <a:ea typeface="PMingLiU"/>
                          <a:cs typeface="Times New Roman" pitchFamily="18" charset="0"/>
                        </a:endParaRPr>
                      </a:p>
                    </a:txBody>
                    <a:tcPr marL="9371" marR="9371"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r>
                <a:tr h="91440">
                  <a:tc>
                    <a:txBody>
                      <a:bodyPr/>
                      <a:lstStyle/>
                      <a:p>
                        <a:pPr marL="0" marR="0">
                          <a:spcBef>
                            <a:spcPts val="0"/>
                          </a:spcBef>
                          <a:spcAft>
                            <a:spcPts val="0"/>
                          </a:spcAft>
                        </a:pPr>
                        <a:r>
                          <a:rPr lang="en-US" sz="900" kern="100">
                            <a:effectLst/>
                            <a:latin typeface="Times New Roman" pitchFamily="18" charset="0"/>
                            <a:cs typeface="Times New Roman" pitchFamily="18" charset="0"/>
                          </a:rPr>
                          <a:t>European Currency Unit</a:t>
                        </a:r>
                        <a:endParaRPr lang="en-US" sz="900" kern="100">
                          <a:effectLst/>
                          <a:latin typeface="Times New Roman" pitchFamily="18" charset="0"/>
                          <a:ea typeface="PMingLiU"/>
                          <a:cs typeface="Times New Roman" pitchFamily="18" charset="0"/>
                        </a:endParaRPr>
                      </a:p>
                    </a:txBody>
                    <a:tcPr marL="9371" marR="9371"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b="1" u="sng" kern="100" dirty="0">
                            <a:effectLst/>
                            <a:latin typeface="Times New Roman" pitchFamily="18" charset="0"/>
                            <a:cs typeface="Times New Roman" pitchFamily="18" charset="0"/>
                          </a:rPr>
                          <a:t>LIFFE</a:t>
                        </a:r>
                        <a:endParaRPr lang="en-US" sz="900" b="1" kern="100" dirty="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a:effectLst/>
                            <a:latin typeface="Times New Roman" pitchFamily="18" charset="0"/>
                            <a:cs typeface="Times New Roman" pitchFamily="18" charset="0"/>
                          </a:rPr>
                          <a:t>European Currency Unit Option</a:t>
                        </a:r>
                        <a:endParaRPr lang="en-US" sz="900" kern="10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dirty="0">
                            <a:effectLst/>
                            <a:latin typeface="Times New Roman" pitchFamily="18" charset="0"/>
                            <a:cs typeface="Times New Roman" pitchFamily="18" charset="0"/>
                          </a:rPr>
                          <a:t>Double Index Option</a:t>
                        </a:r>
                        <a:endParaRPr lang="en-US" sz="900" kern="100" dirty="0">
                          <a:effectLst/>
                          <a:latin typeface="Times New Roman" pitchFamily="18" charset="0"/>
                          <a:ea typeface="PMingLiU"/>
                          <a:cs typeface="Times New Roman" pitchFamily="18" charset="0"/>
                        </a:endParaRPr>
                      </a:p>
                    </a:txBody>
                    <a:tcPr marL="9371" marR="9371"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r>
                <a:tr h="91440">
                  <a:tc>
                    <a:txBody>
                      <a:bodyPr/>
                      <a:lstStyle/>
                      <a:p>
                        <a:pPr marL="0" marR="0">
                          <a:spcBef>
                            <a:spcPts val="0"/>
                          </a:spcBef>
                          <a:spcAft>
                            <a:spcPts val="0"/>
                          </a:spcAft>
                        </a:pPr>
                        <a:r>
                          <a:rPr lang="en-US" sz="900" kern="100" dirty="0">
                            <a:effectLst/>
                            <a:latin typeface="Times New Roman" pitchFamily="18" charset="0"/>
                            <a:cs typeface="Times New Roman" pitchFamily="18" charset="0"/>
                          </a:rPr>
                          <a:t>British Pound Option</a:t>
                        </a:r>
                        <a:endParaRPr lang="en-US" sz="900" kern="100" dirty="0">
                          <a:effectLst/>
                          <a:latin typeface="Times New Roman" pitchFamily="18" charset="0"/>
                          <a:ea typeface="PMingLiU"/>
                          <a:cs typeface="Times New Roman" pitchFamily="18" charset="0"/>
                        </a:endParaRPr>
                      </a:p>
                    </a:txBody>
                    <a:tcPr marL="9371" marR="9371"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dirty="0">
                            <a:effectLst/>
                            <a:latin typeface="Times New Roman" pitchFamily="18" charset="0"/>
                            <a:cs typeface="Times New Roman" pitchFamily="18" charset="0"/>
                          </a:rPr>
                          <a:t>Eurodollar</a:t>
                        </a:r>
                        <a:endParaRPr lang="en-US" sz="900" kern="100" dirty="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146050" marR="0" indent="-146050">
                          <a:spcBef>
                            <a:spcPts val="0"/>
                          </a:spcBef>
                          <a:spcAft>
                            <a:spcPts val="0"/>
                          </a:spcAft>
                        </a:pPr>
                        <a:r>
                          <a:rPr lang="en-US" sz="900" kern="100">
                            <a:effectLst/>
                            <a:latin typeface="Times New Roman" pitchFamily="18" charset="0"/>
                            <a:cs typeface="Times New Roman" pitchFamily="18" charset="0"/>
                          </a:rPr>
                          <a:t>Value Line Average Index Option</a:t>
                        </a:r>
                        <a:endParaRPr lang="en-US" sz="900" kern="10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a:effectLst/>
                            <a:latin typeface="Times New Roman" pitchFamily="18" charset="0"/>
                            <a:cs typeface="Times New Roman" pitchFamily="18" charset="0"/>
                          </a:rPr>
                          <a:t>Beta Index Option</a:t>
                        </a:r>
                        <a:endParaRPr lang="en-US" sz="900" kern="100">
                          <a:effectLst/>
                          <a:latin typeface="Times New Roman" pitchFamily="18" charset="0"/>
                          <a:ea typeface="PMingLiU"/>
                          <a:cs typeface="Times New Roman" pitchFamily="18" charset="0"/>
                        </a:endParaRPr>
                      </a:p>
                    </a:txBody>
                    <a:tcPr marL="9371" marR="9371"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r>
                <a:tr h="91440">
                  <a:tc>
                    <a:txBody>
                      <a:bodyPr/>
                      <a:lstStyle/>
                      <a:p>
                        <a:pPr marL="0" marR="0">
                          <a:spcBef>
                            <a:spcPts val="0"/>
                          </a:spcBef>
                          <a:spcAft>
                            <a:spcPts val="0"/>
                          </a:spcAft>
                        </a:pPr>
                        <a:r>
                          <a:rPr lang="en-US" sz="900" kern="100" dirty="0">
                            <a:effectLst/>
                            <a:latin typeface="Times New Roman" pitchFamily="18" charset="0"/>
                            <a:cs typeface="Times New Roman" pitchFamily="18" charset="0"/>
                          </a:rPr>
                          <a:t>Canadian Dollar Option</a:t>
                        </a:r>
                        <a:endParaRPr lang="en-US" sz="900" kern="100" dirty="0">
                          <a:effectLst/>
                          <a:latin typeface="Times New Roman" pitchFamily="18" charset="0"/>
                          <a:ea typeface="PMingLiU"/>
                          <a:cs typeface="Times New Roman" pitchFamily="18" charset="0"/>
                        </a:endParaRPr>
                      </a:p>
                    </a:txBody>
                    <a:tcPr marL="9371" marR="9371"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a:effectLst/>
                            <a:latin typeface="Times New Roman" pitchFamily="18" charset="0"/>
                            <a:cs typeface="Times New Roman" pitchFamily="18" charset="0"/>
                          </a:rPr>
                          <a:t>Pound Sterling</a:t>
                        </a:r>
                        <a:endParaRPr lang="en-US" sz="900" kern="10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a:effectLst/>
                            <a:latin typeface="Times New Roman" pitchFamily="18" charset="0"/>
                            <a:cs typeface="Times New Roman" pitchFamily="18" charset="0"/>
                          </a:rPr>
                          <a:t> </a:t>
                        </a:r>
                        <a:endParaRPr lang="en-US" sz="900" kern="10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dirty="0">
                            <a:effectLst/>
                            <a:latin typeface="Times New Roman" pitchFamily="18" charset="0"/>
                            <a:cs typeface="Times New Roman" pitchFamily="18" charset="0"/>
                          </a:rPr>
                          <a:t> </a:t>
                        </a:r>
                        <a:endParaRPr lang="en-US" sz="900" kern="100" dirty="0">
                          <a:effectLst/>
                          <a:latin typeface="Times New Roman" pitchFamily="18" charset="0"/>
                          <a:ea typeface="PMingLiU"/>
                          <a:cs typeface="Times New Roman" pitchFamily="18" charset="0"/>
                        </a:endParaRPr>
                      </a:p>
                    </a:txBody>
                    <a:tcPr marL="9371" marR="9371"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r>
                <a:tr h="91440">
                  <a:tc>
                    <a:txBody>
                      <a:bodyPr/>
                      <a:lstStyle/>
                      <a:p>
                        <a:pPr marL="0" marR="0">
                          <a:spcBef>
                            <a:spcPts val="0"/>
                          </a:spcBef>
                          <a:spcAft>
                            <a:spcPts val="0"/>
                          </a:spcAft>
                        </a:pPr>
                        <a:r>
                          <a:rPr lang="en-US" sz="900" kern="100" dirty="0">
                            <a:effectLst/>
                            <a:latin typeface="Times New Roman" pitchFamily="18" charset="0"/>
                            <a:cs typeface="Times New Roman" pitchFamily="18" charset="0"/>
                          </a:rPr>
                          <a:t>Deutschemark Option</a:t>
                        </a:r>
                        <a:endParaRPr lang="en-US" sz="900" kern="100" dirty="0">
                          <a:effectLst/>
                          <a:latin typeface="Times New Roman" pitchFamily="18" charset="0"/>
                          <a:ea typeface="PMingLiU"/>
                          <a:cs typeface="Times New Roman" pitchFamily="18" charset="0"/>
                        </a:endParaRPr>
                      </a:p>
                    </a:txBody>
                    <a:tcPr marL="9371" marR="9371"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dirty="0">
                            <a:effectLst/>
                            <a:latin typeface="Times New Roman" pitchFamily="18" charset="0"/>
                            <a:cs typeface="Times New Roman" pitchFamily="18" charset="0"/>
                          </a:rPr>
                          <a:t>Sterling Currency</a:t>
                        </a:r>
                        <a:endParaRPr lang="en-US" sz="900" kern="100" dirty="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b="1" u="sng" kern="100" dirty="0">
                            <a:effectLst/>
                            <a:latin typeface="Times New Roman" pitchFamily="18" charset="0"/>
                            <a:cs typeface="Times New Roman" pitchFamily="18" charset="0"/>
                          </a:rPr>
                          <a:t>SIMEX</a:t>
                        </a:r>
                        <a:endParaRPr lang="en-US" sz="900" b="1" kern="100" dirty="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b="1" u="sng" kern="100" dirty="0">
                            <a:effectLst/>
                            <a:latin typeface="Times New Roman" pitchFamily="18" charset="0"/>
                            <a:cs typeface="Times New Roman" pitchFamily="18" charset="0"/>
                          </a:rPr>
                          <a:t>Tokyo Stock Exchange</a:t>
                        </a:r>
                        <a:endParaRPr lang="en-US" sz="900" b="1" kern="100" dirty="0">
                          <a:effectLst/>
                          <a:latin typeface="Times New Roman" pitchFamily="18" charset="0"/>
                          <a:ea typeface="PMingLiU"/>
                          <a:cs typeface="Times New Roman" pitchFamily="18" charset="0"/>
                        </a:endParaRPr>
                      </a:p>
                    </a:txBody>
                    <a:tcPr marL="9371" marR="9371"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r>
                <a:tr h="91440">
                  <a:tc>
                    <a:txBody>
                      <a:bodyPr/>
                      <a:lstStyle/>
                      <a:p>
                        <a:pPr marL="0" marR="0">
                          <a:spcBef>
                            <a:spcPts val="0"/>
                          </a:spcBef>
                          <a:spcAft>
                            <a:spcPts val="0"/>
                          </a:spcAft>
                        </a:pPr>
                        <a:r>
                          <a:rPr lang="en-US" sz="900" kern="100">
                            <a:effectLst/>
                            <a:latin typeface="Times New Roman" pitchFamily="18" charset="0"/>
                            <a:cs typeface="Times New Roman" pitchFamily="18" charset="0"/>
                          </a:rPr>
                          <a:t>Japanese Yen Option</a:t>
                        </a:r>
                        <a:endParaRPr lang="en-US" sz="900" kern="100">
                          <a:effectLst/>
                          <a:latin typeface="Times New Roman" pitchFamily="18" charset="0"/>
                          <a:ea typeface="PMingLiU"/>
                          <a:cs typeface="Times New Roman" pitchFamily="18" charset="0"/>
                        </a:endParaRPr>
                      </a:p>
                    </a:txBody>
                    <a:tcPr marL="9371" marR="9371"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a:effectLst/>
                            <a:latin typeface="Times New Roman" pitchFamily="18" charset="0"/>
                            <a:cs typeface="Times New Roman" pitchFamily="18" charset="0"/>
                          </a:rPr>
                          <a:t>Long Gilt</a:t>
                        </a:r>
                        <a:endParaRPr lang="en-US" sz="900" kern="10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a:effectLst/>
                            <a:latin typeface="Times New Roman" pitchFamily="18" charset="0"/>
                            <a:cs typeface="Times New Roman" pitchFamily="18" charset="0"/>
                          </a:rPr>
                          <a:t>Deutsch mark</a:t>
                        </a:r>
                        <a:endParaRPr lang="en-US" sz="900" kern="10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dirty="0">
                            <a:effectLst/>
                            <a:latin typeface="Times New Roman" pitchFamily="18" charset="0"/>
                            <a:cs typeface="Times New Roman" pitchFamily="18" charset="0"/>
                          </a:rPr>
                          <a:t>Yen Bond</a:t>
                        </a:r>
                        <a:endParaRPr lang="en-US" sz="900" kern="100" dirty="0">
                          <a:effectLst/>
                          <a:latin typeface="Times New Roman" pitchFamily="18" charset="0"/>
                          <a:ea typeface="PMingLiU"/>
                          <a:cs typeface="Times New Roman" pitchFamily="18" charset="0"/>
                        </a:endParaRPr>
                      </a:p>
                    </a:txBody>
                    <a:tcPr marL="9371" marR="9371"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r>
                <a:tr h="91440">
                  <a:tc>
                    <a:txBody>
                      <a:bodyPr/>
                      <a:lstStyle/>
                      <a:p>
                        <a:pPr marL="0" marR="0">
                          <a:spcBef>
                            <a:spcPts val="0"/>
                          </a:spcBef>
                          <a:spcAft>
                            <a:spcPts val="0"/>
                          </a:spcAft>
                        </a:pPr>
                        <a:r>
                          <a:rPr lang="en-US" sz="900" kern="100">
                            <a:effectLst/>
                            <a:latin typeface="Times New Roman" pitchFamily="18" charset="0"/>
                            <a:cs typeface="Times New Roman" pitchFamily="18" charset="0"/>
                          </a:rPr>
                          <a:t>Swiss Franc Option</a:t>
                        </a:r>
                        <a:endParaRPr lang="en-US" sz="900" kern="100">
                          <a:effectLst/>
                          <a:latin typeface="Times New Roman" pitchFamily="18" charset="0"/>
                          <a:ea typeface="PMingLiU"/>
                          <a:cs typeface="Times New Roman" pitchFamily="18" charset="0"/>
                        </a:endParaRPr>
                      </a:p>
                    </a:txBody>
                    <a:tcPr marL="9371" marR="9371"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a:effectLst/>
                            <a:latin typeface="Times New Roman" pitchFamily="18" charset="0"/>
                            <a:cs typeface="Times New Roman" pitchFamily="18" charset="0"/>
                          </a:rPr>
                          <a:t>FTSE 100 Index</a:t>
                        </a:r>
                        <a:endParaRPr lang="en-US" sz="900" kern="10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dirty="0">
                            <a:effectLst/>
                            <a:latin typeface="Times New Roman" pitchFamily="18" charset="0"/>
                            <a:cs typeface="Times New Roman" pitchFamily="18" charset="0"/>
                          </a:rPr>
                          <a:t>Japanese Yen</a:t>
                        </a:r>
                        <a:endParaRPr lang="en-US" sz="900" kern="100" dirty="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endParaRPr lang="en-US" sz="900" kern="100">
                          <a:effectLst/>
                          <a:latin typeface="Times New Roman" pitchFamily="18" charset="0"/>
                          <a:ea typeface="PMingLiU"/>
                          <a:cs typeface="Times New Roman" pitchFamily="18" charset="0"/>
                        </a:endParaRPr>
                      </a:p>
                    </a:txBody>
                    <a:tcPr marL="9371" marR="9371"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r>
                <a:tr h="91440">
                  <a:tc>
                    <a:txBody>
                      <a:bodyPr/>
                      <a:lstStyle/>
                      <a:p>
                        <a:pPr marL="0" marR="0">
                          <a:spcBef>
                            <a:spcPts val="0"/>
                          </a:spcBef>
                          <a:spcAft>
                            <a:spcPts val="0"/>
                          </a:spcAft>
                        </a:pPr>
                        <a:r>
                          <a:rPr lang="en-US" sz="900" kern="100">
                            <a:effectLst/>
                            <a:latin typeface="Times New Roman" pitchFamily="18" charset="0"/>
                            <a:cs typeface="Times New Roman" pitchFamily="18" charset="0"/>
                          </a:rPr>
                          <a:t>S&amp;P 500 Index</a:t>
                        </a:r>
                        <a:endParaRPr lang="en-US" sz="900" kern="100">
                          <a:effectLst/>
                          <a:latin typeface="Times New Roman" pitchFamily="18" charset="0"/>
                          <a:ea typeface="PMingLiU"/>
                          <a:cs typeface="Times New Roman" pitchFamily="18" charset="0"/>
                        </a:endParaRPr>
                      </a:p>
                    </a:txBody>
                    <a:tcPr marL="9371" marR="9371"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a:effectLst/>
                            <a:latin typeface="Times New Roman" pitchFamily="18" charset="0"/>
                            <a:cs typeface="Times New Roman" pitchFamily="18" charset="0"/>
                          </a:rPr>
                          <a:t>U.S. Treasury Bond</a:t>
                        </a:r>
                        <a:endParaRPr lang="en-US" sz="900" kern="10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dirty="0">
                            <a:effectLst/>
                            <a:latin typeface="Times New Roman" pitchFamily="18" charset="0"/>
                            <a:cs typeface="Times New Roman" pitchFamily="18" charset="0"/>
                          </a:rPr>
                          <a:t>Eurodollar</a:t>
                        </a:r>
                        <a:endParaRPr lang="en-US" sz="900" kern="100" dirty="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b="1" u="sng" kern="100" dirty="0">
                            <a:effectLst/>
                            <a:latin typeface="Times New Roman" pitchFamily="18" charset="0"/>
                            <a:cs typeface="Times New Roman" pitchFamily="18" charset="0"/>
                          </a:rPr>
                          <a:t>Toronto Futures Exchange</a:t>
                        </a:r>
                        <a:endParaRPr lang="en-US" sz="900" b="1" kern="100" dirty="0">
                          <a:effectLst/>
                          <a:latin typeface="Times New Roman" pitchFamily="18" charset="0"/>
                          <a:ea typeface="PMingLiU"/>
                          <a:cs typeface="Times New Roman" pitchFamily="18" charset="0"/>
                        </a:endParaRPr>
                      </a:p>
                    </a:txBody>
                    <a:tcPr marL="9371" marR="9371"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r>
                <a:tr h="91440">
                  <a:tc>
                    <a:txBody>
                      <a:bodyPr/>
                      <a:lstStyle/>
                      <a:p>
                        <a:pPr marL="0" marR="0">
                          <a:spcBef>
                            <a:spcPts val="0"/>
                          </a:spcBef>
                          <a:spcAft>
                            <a:spcPts val="0"/>
                          </a:spcAft>
                        </a:pPr>
                        <a:r>
                          <a:rPr lang="en-US" sz="900" kern="100">
                            <a:effectLst/>
                            <a:latin typeface="Times New Roman" pitchFamily="18" charset="0"/>
                            <a:cs typeface="Times New Roman" pitchFamily="18" charset="0"/>
                          </a:rPr>
                          <a:t>S&amp;P 250 OTC Index</a:t>
                        </a:r>
                        <a:endParaRPr lang="en-US" sz="900" kern="100">
                          <a:effectLst/>
                          <a:latin typeface="Times New Roman" pitchFamily="18" charset="0"/>
                          <a:ea typeface="PMingLiU"/>
                          <a:cs typeface="Times New Roman" pitchFamily="18" charset="0"/>
                        </a:endParaRPr>
                      </a:p>
                    </a:txBody>
                    <a:tcPr marL="9371" marR="9371"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a:effectLst/>
                            <a:latin typeface="Times New Roman" pitchFamily="18" charset="0"/>
                            <a:cs typeface="Times New Roman" pitchFamily="18" charset="0"/>
                          </a:rPr>
                          <a:t>Pound/Dollar Option</a:t>
                        </a:r>
                        <a:endParaRPr lang="en-US" sz="900" kern="10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dirty="0">
                            <a:effectLst/>
                            <a:latin typeface="Times New Roman" pitchFamily="18" charset="0"/>
                            <a:cs typeface="Times New Roman" pitchFamily="18" charset="0"/>
                          </a:rPr>
                          <a:t> </a:t>
                        </a:r>
                        <a:endParaRPr lang="en-US" sz="900" kern="100" dirty="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dirty="0">
                            <a:effectLst/>
                            <a:latin typeface="Times New Roman" pitchFamily="18" charset="0"/>
                            <a:cs typeface="Times New Roman" pitchFamily="18" charset="0"/>
                          </a:rPr>
                          <a:t>TSE 300 Index</a:t>
                        </a:r>
                        <a:endParaRPr lang="en-US" sz="900" kern="100" dirty="0">
                          <a:effectLst/>
                          <a:latin typeface="Times New Roman" pitchFamily="18" charset="0"/>
                          <a:ea typeface="PMingLiU"/>
                          <a:cs typeface="Times New Roman" pitchFamily="18" charset="0"/>
                        </a:endParaRPr>
                      </a:p>
                    </a:txBody>
                    <a:tcPr marL="9371" marR="9371"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r>
                <a:tr h="91440">
                  <a:tc>
                    <a:txBody>
                      <a:bodyPr/>
                      <a:lstStyle/>
                      <a:p>
                        <a:pPr marL="0" marR="0">
                          <a:spcBef>
                            <a:spcPts val="0"/>
                          </a:spcBef>
                          <a:spcAft>
                            <a:spcPts val="0"/>
                          </a:spcAft>
                        </a:pPr>
                        <a:r>
                          <a:rPr lang="en-US" sz="900" kern="100">
                            <a:effectLst/>
                            <a:latin typeface="Times New Roman" pitchFamily="18" charset="0"/>
                            <a:cs typeface="Times New Roman" pitchFamily="18" charset="0"/>
                          </a:rPr>
                          <a:t>S&amp;P 500 Option</a:t>
                        </a:r>
                        <a:endParaRPr lang="en-US" sz="900" kern="100">
                          <a:effectLst/>
                          <a:latin typeface="Times New Roman" pitchFamily="18" charset="0"/>
                          <a:ea typeface="PMingLiU"/>
                          <a:cs typeface="Times New Roman" pitchFamily="18" charset="0"/>
                        </a:endParaRPr>
                      </a:p>
                    </a:txBody>
                    <a:tcPr marL="9371" marR="9371"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a:effectLst/>
                            <a:latin typeface="Times New Roman" pitchFamily="18" charset="0"/>
                            <a:cs typeface="Times New Roman" pitchFamily="18" charset="0"/>
                          </a:rPr>
                          <a:t> </a:t>
                        </a:r>
                        <a:endParaRPr lang="en-US" sz="900" kern="10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b="1" u="sng" kern="100" dirty="0">
                            <a:effectLst/>
                            <a:latin typeface="Times New Roman" pitchFamily="18" charset="0"/>
                            <a:cs typeface="Times New Roman" pitchFamily="18" charset="0"/>
                          </a:rPr>
                          <a:t>Sydney Futures Exchange</a:t>
                        </a:r>
                        <a:endParaRPr lang="en-US" sz="900" b="1" kern="100" dirty="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endParaRPr lang="en-US" sz="900" kern="100">
                          <a:effectLst/>
                          <a:latin typeface="Times New Roman" pitchFamily="18" charset="0"/>
                          <a:ea typeface="PMingLiU"/>
                          <a:cs typeface="Times New Roman" pitchFamily="18" charset="0"/>
                        </a:endParaRPr>
                      </a:p>
                    </a:txBody>
                    <a:tcPr marL="9371" marR="9371"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r>
                <a:tr h="91440">
                  <a:tc>
                    <a:txBody>
                      <a:bodyPr/>
                      <a:lstStyle/>
                      <a:p>
                        <a:pPr marL="0" marR="0">
                          <a:spcBef>
                            <a:spcPts val="0"/>
                          </a:spcBef>
                          <a:spcAft>
                            <a:spcPts val="0"/>
                          </a:spcAft>
                        </a:pPr>
                        <a:r>
                          <a:rPr lang="en-US" sz="900" kern="100" dirty="0">
                            <a:effectLst/>
                            <a:latin typeface="Times New Roman" pitchFamily="18" charset="0"/>
                            <a:cs typeface="Times New Roman" pitchFamily="18" charset="0"/>
                          </a:rPr>
                          <a:t>Eurodollar</a:t>
                        </a:r>
                        <a:endParaRPr lang="en-US" sz="900" kern="100" dirty="0">
                          <a:effectLst/>
                          <a:latin typeface="Times New Roman" pitchFamily="18" charset="0"/>
                          <a:ea typeface="PMingLiU"/>
                          <a:cs typeface="Times New Roman" pitchFamily="18" charset="0"/>
                        </a:endParaRPr>
                      </a:p>
                    </a:txBody>
                    <a:tcPr marL="9371" marR="9371"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b="1" u="sng" kern="100" dirty="0">
                            <a:effectLst/>
                            <a:latin typeface="Times New Roman" pitchFamily="18" charset="0"/>
                            <a:cs typeface="Times New Roman" pitchFamily="18" charset="0"/>
                          </a:rPr>
                          <a:t>Montreal Stock Exchange</a:t>
                        </a:r>
                        <a:endParaRPr lang="en-US" sz="900" b="1" kern="100" dirty="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dirty="0">
                            <a:effectLst/>
                            <a:latin typeface="Times New Roman" pitchFamily="18" charset="0"/>
                            <a:cs typeface="Times New Roman" pitchFamily="18" charset="0"/>
                          </a:rPr>
                          <a:t>All Ordinaries Stock Index 90-Day Bank Bill</a:t>
                        </a:r>
                        <a:endParaRPr lang="en-US" sz="900" kern="100" dirty="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b="1" u="sng" kern="100" dirty="0">
                            <a:effectLst/>
                            <a:latin typeface="Times New Roman" pitchFamily="18" charset="0"/>
                            <a:cs typeface="Times New Roman" pitchFamily="18" charset="0"/>
                          </a:rPr>
                          <a:t>Toronto Stock Exchange</a:t>
                        </a:r>
                        <a:endParaRPr lang="en-US" sz="900" b="1" kern="100" dirty="0">
                          <a:effectLst/>
                          <a:latin typeface="Times New Roman" pitchFamily="18" charset="0"/>
                          <a:ea typeface="PMingLiU"/>
                          <a:cs typeface="Times New Roman" pitchFamily="18" charset="0"/>
                        </a:endParaRPr>
                      </a:p>
                    </a:txBody>
                    <a:tcPr marL="9371" marR="9371"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r>
                <a:tr h="91440">
                  <a:tc>
                    <a:txBody>
                      <a:bodyPr/>
                      <a:lstStyle/>
                      <a:p>
                        <a:pPr marL="0" marR="0">
                          <a:spcBef>
                            <a:spcPts val="0"/>
                          </a:spcBef>
                          <a:spcAft>
                            <a:spcPts val="0"/>
                          </a:spcAft>
                        </a:pPr>
                        <a:r>
                          <a:rPr lang="en-US" sz="900" kern="100">
                            <a:effectLst/>
                            <a:latin typeface="Times New Roman" pitchFamily="18" charset="0"/>
                            <a:cs typeface="Times New Roman" pitchFamily="18" charset="0"/>
                          </a:rPr>
                          <a:t>T-Bill</a:t>
                        </a:r>
                        <a:endParaRPr lang="en-US" sz="900" kern="100">
                          <a:effectLst/>
                          <a:latin typeface="Times New Roman" pitchFamily="18" charset="0"/>
                          <a:ea typeface="PMingLiU"/>
                          <a:cs typeface="Times New Roman" pitchFamily="18" charset="0"/>
                        </a:endParaRPr>
                      </a:p>
                    </a:txBody>
                    <a:tcPr marL="9371" marR="9371"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a:effectLst/>
                            <a:latin typeface="Times New Roman" pitchFamily="18" charset="0"/>
                            <a:cs typeface="Times New Roman" pitchFamily="18" charset="0"/>
                          </a:rPr>
                          <a:t>T-Bill Option</a:t>
                        </a:r>
                        <a:endParaRPr lang="en-US" sz="900" kern="10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a:effectLst/>
                            <a:latin typeface="Times New Roman" pitchFamily="18" charset="0"/>
                            <a:cs typeface="Times New Roman" pitchFamily="18" charset="0"/>
                          </a:rPr>
                          <a:t>U.S. Dollar</a:t>
                        </a:r>
                        <a:endParaRPr lang="en-US" sz="900" kern="10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dirty="0">
                            <a:effectLst/>
                            <a:latin typeface="Times New Roman" pitchFamily="18" charset="0"/>
                            <a:cs typeface="Times New Roman" pitchFamily="18" charset="0"/>
                          </a:rPr>
                          <a:t>TSE 300 Index Option</a:t>
                        </a:r>
                        <a:endParaRPr lang="en-US" sz="900" kern="100" dirty="0">
                          <a:effectLst/>
                          <a:latin typeface="Times New Roman" pitchFamily="18" charset="0"/>
                          <a:ea typeface="PMingLiU"/>
                          <a:cs typeface="Times New Roman" pitchFamily="18" charset="0"/>
                        </a:endParaRPr>
                      </a:p>
                    </a:txBody>
                    <a:tcPr marL="9371" marR="9371"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r>
                <a:tr h="91440">
                  <a:tc>
                    <a:txBody>
                      <a:bodyPr/>
                      <a:lstStyle/>
                      <a:p>
                        <a:pPr marL="0" marR="0">
                          <a:spcBef>
                            <a:spcPts val="0"/>
                          </a:spcBef>
                          <a:spcAft>
                            <a:spcPts val="0"/>
                          </a:spcAft>
                        </a:pPr>
                        <a:r>
                          <a:rPr lang="en-US" sz="900" kern="100" dirty="0">
                            <a:effectLst/>
                            <a:latin typeface="Times New Roman" pitchFamily="18" charset="0"/>
                            <a:cs typeface="Times New Roman" pitchFamily="18" charset="0"/>
                          </a:rPr>
                          <a:t>Eurodollar Option</a:t>
                        </a:r>
                        <a:endParaRPr lang="en-US" sz="900" kern="100" dirty="0">
                          <a:effectLst/>
                          <a:latin typeface="Times New Roman" pitchFamily="18" charset="0"/>
                          <a:ea typeface="PMingLiU"/>
                          <a:cs typeface="Times New Roman" pitchFamily="18" charset="0"/>
                        </a:endParaRPr>
                      </a:p>
                    </a:txBody>
                    <a:tcPr marL="9371" marR="9371"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dirty="0">
                            <a:effectLst/>
                            <a:latin typeface="Times New Roman" pitchFamily="18" charset="0"/>
                            <a:cs typeface="Times New Roman" pitchFamily="18" charset="0"/>
                          </a:rPr>
                          <a:t>Canadian Bond Option</a:t>
                        </a:r>
                        <a:endParaRPr lang="en-US" sz="900" kern="100" dirty="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900" kern="100" dirty="0">
                            <a:effectLst/>
                            <a:latin typeface="Times New Roman" pitchFamily="18" charset="0"/>
                            <a:cs typeface="Times New Roman" pitchFamily="18" charset="0"/>
                          </a:rPr>
                          <a:t>Australian 10-Year T-Bond</a:t>
                        </a:r>
                        <a:endParaRPr lang="en-US" sz="900" kern="100" dirty="0">
                          <a:effectLst/>
                          <a:latin typeface="Times New Roman" pitchFamily="18" charset="0"/>
                          <a:ea typeface="PMingLiU"/>
                          <a:cs typeface="Times New Roman" pitchFamily="18" charset="0"/>
                        </a:endParaRPr>
                      </a:p>
                    </a:txBody>
                    <a:tcPr marL="9371" marR="9371"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endParaRPr lang="en-US" sz="900" dirty="0">
                          <a:latin typeface="Times New Roman" pitchFamily="18" charset="0"/>
                          <a:cs typeface="Times New Roman" pitchFamily="18" charset="0"/>
                        </a:endParaRPr>
                      </a:p>
                    </a:txBody>
                    <a:tcPr marL="9371" marR="9371"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r>
                <a:tr h="106680">
                  <a:tc>
                    <a:txBody>
                      <a:bodyPr/>
                      <a:lstStyle/>
                      <a:p>
                        <a:pPr marL="0" marR="0">
                          <a:spcBef>
                            <a:spcPts val="0"/>
                          </a:spcBef>
                          <a:spcAft>
                            <a:spcPts val="0"/>
                          </a:spcAft>
                        </a:pPr>
                        <a:r>
                          <a:rPr lang="en-US" sz="900" kern="100" dirty="0">
                            <a:effectLst/>
                            <a:latin typeface="Times New Roman" pitchFamily="18" charset="0"/>
                            <a:cs typeface="Times New Roman" pitchFamily="18" charset="0"/>
                          </a:rPr>
                          <a:t>T-Bill Option</a:t>
                        </a:r>
                        <a:endParaRPr lang="en-US" sz="900" kern="100" dirty="0">
                          <a:effectLst/>
                          <a:latin typeface="Times New Roman" pitchFamily="18" charset="0"/>
                          <a:ea typeface="PMingLiU"/>
                          <a:cs typeface="Times New Roman" pitchFamily="18" charset="0"/>
                        </a:endParaRPr>
                      </a:p>
                    </a:txBody>
                    <a:tcPr marL="9371" marR="9371" marT="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900" dirty="0">
                          <a:latin typeface="Times New Roman" pitchFamily="18" charset="0"/>
                          <a:cs typeface="Times New Roman" pitchFamily="18" charset="0"/>
                        </a:endParaRPr>
                      </a:p>
                    </a:txBody>
                    <a:tcPr marL="9371" marR="9371"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900" dirty="0">
                          <a:latin typeface="Times New Roman" pitchFamily="18" charset="0"/>
                          <a:cs typeface="Times New Roman" pitchFamily="18" charset="0"/>
                        </a:endParaRPr>
                      </a:p>
                    </a:txBody>
                    <a:tcPr marL="9371" marR="9371"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900" dirty="0">
                          <a:latin typeface="Times New Roman" pitchFamily="18" charset="0"/>
                          <a:cs typeface="Times New Roman" pitchFamily="18" charset="0"/>
                        </a:endParaRPr>
                      </a:p>
                    </a:txBody>
                    <a:tcPr marL="9371" marR="9371"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pSp>
      <p:sp>
        <p:nvSpPr>
          <p:cNvPr id="3" name="Slide Number Placeholder 2"/>
          <p:cNvSpPr>
            <a:spLocks noGrp="1"/>
          </p:cNvSpPr>
          <p:nvPr>
            <p:ph type="sldNum" sz="quarter" idx="10"/>
          </p:nvPr>
        </p:nvSpPr>
        <p:spPr/>
        <p:txBody>
          <a:bodyPr/>
          <a:lstStyle/>
          <a:p>
            <a:fld id="{63E98819-4578-415F-810A-1B13636BD7A2}" type="slidenum">
              <a:rPr lang="en-US" smtClean="0">
                <a:solidFill>
                  <a:schemeClr val="accent6">
                    <a:lumMod val="20000"/>
                    <a:lumOff val="80000"/>
                  </a:schemeClr>
                </a:solidFill>
              </a:rPr>
              <a:t>5</a:t>
            </a:fld>
            <a:endParaRPr lang="en-US">
              <a:solidFill>
                <a:schemeClr val="accent6">
                  <a:lumMod val="20000"/>
                  <a:lumOff val="80000"/>
                </a:schemeClr>
              </a:solidFill>
            </a:endParaRPr>
          </a:p>
        </p:txBody>
      </p:sp>
    </p:spTree>
    <p:extLst>
      <p:ext uri="{BB962C8B-B14F-4D97-AF65-F5344CB8AC3E}">
        <p14:creationId xmlns:p14="http://schemas.microsoft.com/office/powerpoint/2010/main" val="942256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itchFamily="18" charset="0"/>
                <a:cs typeface="Times New Roman" pitchFamily="18" charset="0"/>
              </a:rPr>
              <a:t>Objective </a:t>
            </a:r>
            <a:r>
              <a:rPr lang="en-US" dirty="0">
                <a:latin typeface="Times New Roman" pitchFamily="18" charset="0"/>
                <a:cs typeface="Times New Roman" pitchFamily="18" charset="0"/>
              </a:rPr>
              <a:t>of Security Analysis</a:t>
            </a:r>
          </a:p>
        </p:txBody>
      </p:sp>
      <p:sp>
        <p:nvSpPr>
          <p:cNvPr id="5" name="Text Placeholder 4"/>
          <p:cNvSpPr>
            <a:spLocks noGrp="1"/>
          </p:cNvSpPr>
          <p:nvPr>
            <p:ph type="body" idx="1"/>
          </p:nvPr>
        </p:nvSpPr>
        <p:spPr/>
        <p:txBody>
          <a:bodyPr/>
          <a:lstStyle/>
          <a:p>
            <a:r>
              <a:rPr lang="en-US" dirty="0" smtClean="0">
                <a:latin typeface="Times New Roman" pitchFamily="18" charset="0"/>
                <a:cs typeface="Times New Roman" pitchFamily="18" charset="0"/>
              </a:rPr>
              <a:t>Section 1.1</a:t>
            </a:r>
            <a:endParaRPr lang="en-US" dirty="0">
              <a:latin typeface="Times New Roman" pitchFamily="18" charset="0"/>
              <a:cs typeface="Times New Roman" pitchFamily="18" charset="0"/>
            </a:endParaRPr>
          </a:p>
        </p:txBody>
      </p:sp>
      <p:sp>
        <p:nvSpPr>
          <p:cNvPr id="2" name="Slide Number Placeholder 1"/>
          <p:cNvSpPr>
            <a:spLocks noGrp="1"/>
          </p:cNvSpPr>
          <p:nvPr>
            <p:ph type="sldNum" sz="quarter" idx="10"/>
          </p:nvPr>
        </p:nvSpPr>
        <p:spPr/>
        <p:txBody>
          <a:bodyPr/>
          <a:lstStyle/>
          <a:p>
            <a:fld id="{63E98819-4578-415F-810A-1B13636BD7A2}" type="slidenum">
              <a:rPr lang="en-US" smtClean="0">
                <a:solidFill>
                  <a:schemeClr val="accent6">
                    <a:lumMod val="20000"/>
                    <a:lumOff val="80000"/>
                  </a:schemeClr>
                </a:solidFill>
              </a:rPr>
              <a:t>6</a:t>
            </a:fld>
            <a:endParaRPr lang="en-US">
              <a:solidFill>
                <a:schemeClr val="accent6">
                  <a:lumMod val="20000"/>
                  <a:lumOff val="80000"/>
                </a:schemeClr>
              </a:solidFill>
            </a:endParaRPr>
          </a:p>
        </p:txBody>
      </p:sp>
    </p:spTree>
    <p:extLst>
      <p:ext uri="{BB962C8B-B14F-4D97-AF65-F5344CB8AC3E}">
        <p14:creationId xmlns:p14="http://schemas.microsoft.com/office/powerpoint/2010/main" val="995849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latin typeface="Times New Roman" pitchFamily="18" charset="0"/>
                <a:cs typeface="Times New Roman" pitchFamily="18" charset="0"/>
              </a:rPr>
              <a:t>Section </a:t>
            </a:r>
            <a:r>
              <a:rPr lang="en-US" dirty="0" smtClean="0">
                <a:latin typeface="Times New Roman" pitchFamily="18" charset="0"/>
                <a:cs typeface="Times New Roman" pitchFamily="18" charset="0"/>
              </a:rPr>
              <a:t>1.1-Objective </a:t>
            </a:r>
            <a:r>
              <a:rPr lang="en-US" dirty="0">
                <a:latin typeface="Times New Roman" pitchFamily="18" charset="0"/>
                <a:cs typeface="Times New Roman" pitchFamily="18" charset="0"/>
              </a:rPr>
              <a:t>of Security Analysis</a:t>
            </a:r>
            <a:endParaRPr lang="en-US" dirty="0"/>
          </a:p>
        </p:txBody>
      </p:sp>
      <p:sp>
        <p:nvSpPr>
          <p:cNvPr id="8" name="Text Placeholder 7"/>
          <p:cNvSpPr>
            <a:spLocks noGrp="1"/>
          </p:cNvSpPr>
          <p:nvPr>
            <p:ph idx="1"/>
          </p:nvPr>
        </p:nvSpPr>
        <p:spPr>
          <a:xfrm>
            <a:off x="457200" y="1295399"/>
            <a:ext cx="8229600" cy="3505201"/>
          </a:xfrm>
        </p:spPr>
        <p:txBody>
          <a:bodyPr anchor="ctr">
            <a:normAutofit/>
          </a:bodyPr>
          <a:lstStyle/>
          <a:p>
            <a:r>
              <a:rPr lang="en-US" sz="1800" dirty="0" smtClean="0">
                <a:latin typeface="Times New Roman" pitchFamily="18" charset="0"/>
                <a:cs typeface="Times New Roman" pitchFamily="18" charset="0"/>
              </a:rPr>
              <a:t>The ultimate objective of security analysis is to develop theoretical models that determine the value of financial instruments to compare with the prices quoted in the market.  Using these theoretical models, security analysts try to look for undervalued or overvalued situations.  Undervalued situations, where theoretical value is higher than the present market value, offer the opportunity to invest in instruments that are expected to have above-average returns.  Overvalued situations, where theoretical value is below the current market value, offer the opportunity to sell instruments whose prices are expected to fall.</a:t>
            </a:r>
            <a:endParaRPr lang="en-US" sz="18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2361D884-7B35-49FB-9233-7A8213574B9D}" type="slidenum">
              <a:rPr lang="en-US" smtClean="0">
                <a:solidFill>
                  <a:schemeClr val="accent6">
                    <a:lumMod val="20000"/>
                    <a:lumOff val="80000"/>
                  </a:schemeClr>
                </a:solidFill>
              </a:rPr>
              <a:t>7</a:t>
            </a:fld>
            <a:endParaRPr lang="en-US">
              <a:solidFill>
                <a:schemeClr val="accent6">
                  <a:lumMod val="20000"/>
                  <a:lumOff val="80000"/>
                </a:schemeClr>
              </a:solidFill>
            </a:endParaRPr>
          </a:p>
        </p:txBody>
      </p:sp>
    </p:spTree>
    <p:extLst>
      <p:ext uri="{BB962C8B-B14F-4D97-AF65-F5344CB8AC3E}">
        <p14:creationId xmlns:p14="http://schemas.microsoft.com/office/powerpoint/2010/main" val="4143541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itchFamily="18" charset="0"/>
                <a:cs typeface="Times New Roman" pitchFamily="18" charset="0"/>
              </a:rPr>
              <a:t>Objective </a:t>
            </a:r>
            <a:r>
              <a:rPr lang="en-US" dirty="0">
                <a:latin typeface="Times New Roman" pitchFamily="18" charset="0"/>
                <a:cs typeface="Times New Roman" pitchFamily="18" charset="0"/>
              </a:rPr>
              <a:t>of Portfolio Management</a:t>
            </a:r>
          </a:p>
        </p:txBody>
      </p:sp>
      <p:sp>
        <p:nvSpPr>
          <p:cNvPr id="5" name="Text Placeholder 4"/>
          <p:cNvSpPr>
            <a:spLocks noGrp="1"/>
          </p:cNvSpPr>
          <p:nvPr>
            <p:ph type="body" idx="1"/>
          </p:nvPr>
        </p:nvSpPr>
        <p:spPr/>
        <p:txBody>
          <a:bodyPr/>
          <a:lstStyle/>
          <a:p>
            <a:r>
              <a:rPr lang="en-US" dirty="0" smtClean="0">
                <a:latin typeface="Times New Roman" pitchFamily="18" charset="0"/>
                <a:cs typeface="Times New Roman" pitchFamily="18" charset="0"/>
              </a:rPr>
              <a:t>Section 1.2</a:t>
            </a:r>
            <a:endParaRPr lang="en-US" dirty="0">
              <a:latin typeface="Times New Roman" pitchFamily="18" charset="0"/>
              <a:cs typeface="Times New Roman" pitchFamily="18" charset="0"/>
            </a:endParaRPr>
          </a:p>
        </p:txBody>
      </p:sp>
      <p:sp>
        <p:nvSpPr>
          <p:cNvPr id="2" name="Slide Number Placeholder 1"/>
          <p:cNvSpPr>
            <a:spLocks noGrp="1"/>
          </p:cNvSpPr>
          <p:nvPr>
            <p:ph type="sldNum" sz="quarter" idx="10"/>
          </p:nvPr>
        </p:nvSpPr>
        <p:spPr/>
        <p:txBody>
          <a:bodyPr/>
          <a:lstStyle/>
          <a:p>
            <a:fld id="{63E98819-4578-415F-810A-1B13636BD7A2}" type="slidenum">
              <a:rPr lang="en-US" smtClean="0">
                <a:solidFill>
                  <a:schemeClr val="accent6">
                    <a:lumMod val="20000"/>
                    <a:lumOff val="80000"/>
                  </a:schemeClr>
                </a:solidFill>
              </a:rPr>
              <a:t>8</a:t>
            </a:fld>
            <a:endParaRPr lang="en-US" dirty="0">
              <a:solidFill>
                <a:schemeClr val="accent6">
                  <a:lumMod val="20000"/>
                  <a:lumOff val="80000"/>
                </a:schemeClr>
              </a:solidFill>
            </a:endParaRPr>
          </a:p>
        </p:txBody>
      </p:sp>
    </p:spTree>
    <p:extLst>
      <p:ext uri="{BB962C8B-B14F-4D97-AF65-F5344CB8AC3E}">
        <p14:creationId xmlns:p14="http://schemas.microsoft.com/office/powerpoint/2010/main" val="316937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latin typeface="Times New Roman" pitchFamily="18" charset="0"/>
                <a:cs typeface="Times New Roman" pitchFamily="18" charset="0"/>
              </a:rPr>
              <a:t>Section </a:t>
            </a:r>
            <a:r>
              <a:rPr lang="en-US" sz="2800" dirty="0" smtClean="0">
                <a:latin typeface="Times New Roman" pitchFamily="18" charset="0"/>
                <a:cs typeface="Times New Roman" pitchFamily="18" charset="0"/>
              </a:rPr>
              <a:t>1.2-Objective </a:t>
            </a:r>
            <a:r>
              <a:rPr lang="en-US" sz="2800" dirty="0">
                <a:latin typeface="Times New Roman" pitchFamily="18" charset="0"/>
                <a:cs typeface="Times New Roman" pitchFamily="18" charset="0"/>
              </a:rPr>
              <a:t>of Portfolio Management</a:t>
            </a:r>
            <a:endParaRPr lang="en-US" sz="2800" dirty="0"/>
          </a:p>
        </p:txBody>
      </p:sp>
      <p:sp>
        <p:nvSpPr>
          <p:cNvPr id="8" name="Text Placeholder 7"/>
          <p:cNvSpPr>
            <a:spLocks noGrp="1"/>
          </p:cNvSpPr>
          <p:nvPr>
            <p:ph idx="1"/>
          </p:nvPr>
        </p:nvSpPr>
        <p:spPr>
          <a:xfrm>
            <a:off x="457200" y="1295399"/>
            <a:ext cx="8229600" cy="2819401"/>
          </a:xfrm>
        </p:spPr>
        <p:txBody>
          <a:bodyPr anchor="ctr">
            <a:normAutofit/>
          </a:bodyPr>
          <a:lstStyle/>
          <a:p>
            <a:r>
              <a:rPr lang="en-US" sz="1800" dirty="0" smtClean="0">
                <a:latin typeface="Times New Roman" pitchFamily="18" charset="0"/>
                <a:cs typeface="Times New Roman" pitchFamily="18" charset="0"/>
              </a:rPr>
              <a:t>Due to unforeseen macroeconomic events, stock for one company can reduce in value. Portfolio management seeks to combine securities so that the overall return of the portfolio is enhanced and the risk to the portfolio is reduced.</a:t>
            </a:r>
            <a:endParaRPr lang="en-US" sz="18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2361D884-7B35-49FB-9233-7A8213574B9D}" type="slidenum">
              <a:rPr lang="en-US" smtClean="0">
                <a:solidFill>
                  <a:schemeClr val="accent6">
                    <a:lumMod val="20000"/>
                    <a:lumOff val="80000"/>
                  </a:schemeClr>
                </a:solidFill>
              </a:rPr>
              <a:t>9</a:t>
            </a:fld>
            <a:endParaRPr lang="en-US">
              <a:solidFill>
                <a:schemeClr val="accent6">
                  <a:lumMod val="20000"/>
                  <a:lumOff val="80000"/>
                </a:schemeClr>
              </a:solidFill>
            </a:endParaRPr>
          </a:p>
        </p:txBody>
      </p:sp>
    </p:spTree>
    <p:extLst>
      <p:ext uri="{BB962C8B-B14F-4D97-AF65-F5344CB8AC3E}">
        <p14:creationId xmlns:p14="http://schemas.microsoft.com/office/powerpoint/2010/main" val="1985462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Book Powerpoint FINAL">
  <a:themeElements>
    <a:clrScheme name="Financial Connection">
      <a:dk1>
        <a:srgbClr val="595959"/>
      </a:dk1>
      <a:lt1>
        <a:srgbClr val="00B050"/>
      </a:lt1>
      <a:dk2>
        <a:srgbClr val="002060"/>
      </a:dk2>
      <a:lt2>
        <a:srgbClr val="9B2D1F"/>
      </a:lt2>
      <a:accent1>
        <a:srgbClr val="0C0C0C"/>
      </a:accent1>
      <a:accent2>
        <a:srgbClr val="00B050"/>
      </a:accent2>
      <a:accent3>
        <a:srgbClr val="002060"/>
      </a:accent3>
      <a:accent4>
        <a:srgbClr val="9B2D1F"/>
      </a:accent4>
      <a:accent5>
        <a:srgbClr val="F4C33A"/>
      </a:accent5>
      <a:accent6>
        <a:srgbClr val="BFBFBF"/>
      </a:accent6>
      <a:hlink>
        <a:srgbClr val="7F7F7F"/>
      </a:hlink>
      <a:folHlink>
        <a:srgbClr val="9B2D1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Book Powerpoint FINAL</Template>
  <TotalTime>549</TotalTime>
  <Words>2345</Words>
  <Application>Microsoft Office PowerPoint</Application>
  <PresentationFormat>On-screen Show (4:3)</PresentationFormat>
  <Paragraphs>474</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Book Powerpoint FINAL</vt:lpstr>
      <vt:lpstr>Chapter 1</vt:lpstr>
      <vt:lpstr>Chapter Outline</vt:lpstr>
      <vt:lpstr>PowerPoint Presentation</vt:lpstr>
      <vt:lpstr>PowerPoint Presentation</vt:lpstr>
      <vt:lpstr>PowerPoint Presentation</vt:lpstr>
      <vt:lpstr>Objective of Security Analysis</vt:lpstr>
      <vt:lpstr>Section 1.1-Objective of Security Analysis</vt:lpstr>
      <vt:lpstr>Objective of Portfolio Management</vt:lpstr>
      <vt:lpstr>Section 1.2-Objective of Portfolio Management</vt:lpstr>
      <vt:lpstr>Basic Approaches to Security Analysis and Portfolio Management</vt:lpstr>
      <vt:lpstr>Section 1.3-Basic Approaches to Security Analysis and Portfolio Management</vt:lpstr>
      <vt:lpstr>Section 1.3-Basic Approaches to Security Analysis and Portfolio Management</vt:lpstr>
      <vt:lpstr>Source of Information</vt:lpstr>
      <vt:lpstr>Section-1.4 Source of Information</vt:lpstr>
      <vt:lpstr>1.4 Source of Information</vt:lpstr>
      <vt:lpstr>PowerPoint Presentation</vt:lpstr>
      <vt:lpstr>1.4 Source of Information</vt:lpstr>
      <vt:lpstr>1.4 Source of Information</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Research</cp:lastModifiedBy>
  <cp:revision>54</cp:revision>
  <dcterms:created xsi:type="dcterms:W3CDTF">2012-10-03T18:41:24Z</dcterms:created>
  <dcterms:modified xsi:type="dcterms:W3CDTF">2013-01-22T17:46:46Z</dcterms:modified>
</cp:coreProperties>
</file>