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4"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5" r:id="rId68"/>
    <p:sldId id="321" r:id="rId69"/>
    <p:sldId id="323" r:id="rId70"/>
    <p:sldId id="324" r:id="rId71"/>
    <p:sldId id="326" r:id="rId72"/>
    <p:sldId id="327" r:id="rId73"/>
    <p:sldId id="328" r:id="rId74"/>
    <p:sldId id="329" r:id="rId75"/>
    <p:sldId id="330" r:id="rId76"/>
    <p:sldId id="331" r:id="rId77"/>
    <p:sldId id="332" r:id="rId78"/>
    <p:sldId id="333" r:id="rId79"/>
    <p:sldId id="335" r:id="rId80"/>
    <p:sldId id="334" r:id="rId81"/>
    <p:sldId id="337" r:id="rId82"/>
    <p:sldId id="336"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AB429F3-940A-4721-9EB7-9785D6EEC618}" type="datetimeFigureOut">
              <a:rPr lang="zh-TW" altLang="en-US" smtClean="0"/>
              <a:pPr/>
              <a:t>2019/3/19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99FBCFE-81BF-4C38-B542-0D62B14D507B}"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429F3-940A-4721-9EB7-9785D6EEC618}" type="datetimeFigureOut">
              <a:rPr lang="zh-TW" altLang="en-US" smtClean="0"/>
              <a:pPr/>
              <a:t>2019/3/19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FBCFE-81BF-4C38-B542-0D62B14D507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dirty="0"/>
              <a:t>21 – FINANCIAL PLANNING AND STRATEGY</a:t>
            </a:r>
            <a:endParaRPr lang="zh-TW" altLang="en-US" dirty="0"/>
          </a:p>
        </p:txBody>
      </p:sp>
      <p:sp>
        <p:nvSpPr>
          <p:cNvPr id="3" name="副標題 2"/>
          <p:cNvSpPr>
            <a:spLocks noGrp="1"/>
          </p:cNvSpPr>
          <p:nvPr>
            <p:ph type="subTitle" idx="1"/>
          </p:nvPr>
        </p:nvSpPr>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85000" lnSpcReduction="20000"/>
          </a:bodyPr>
          <a:lstStyle/>
          <a:p>
            <a:r>
              <a:rPr lang="en-US" dirty="0"/>
              <a:t>In this section, we present the financial planning approach of Warren and Shelton (1971), which is based on a </a:t>
            </a:r>
            <a:r>
              <a:rPr lang="en-US" i="1" dirty="0"/>
              <a:t>simultaneous equations </a:t>
            </a:r>
            <a:r>
              <a:rPr lang="en-US" dirty="0"/>
              <a:t>concept. The model, called FINPLAN, deals with overall corporate financial planning as opposed to just some are of planning, such as capital budgeting. The objective of the FINPLAN model is not to optimize anything, but rather, to serve as a tool to provide relevant information to the decision-maker. One of the strengths of this planning model, in addition to its construction, is that it allows the user to simulate the financial impacts of changing assumptions regarding such variables as sales, operating ratios, price-to-earnings ratios, retention rates, and debt-to-equity ratios.</a:t>
            </a: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600" dirty="0"/>
              <a:t>The advantage of utilizing a simultaneous equation structure to represent a firm’s investment, financing, production, and dividend policies is the enhanced ability for the interaction of these decision-making areas. The Warren and Shelton (WS) model is a system of 20 equations which are listed in Table 21-1. These equations are segmented into distinct subgroups corresponding to sales, investment, financing, and per share (return to investors) data. The flowchart describing the interrelationships of the equations is shown in Figure 21-2.</a:t>
            </a:r>
            <a:endParaRPr lang="zh-TW" altLang="en-US" sz="2600" dirty="0"/>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700" dirty="0"/>
              <a:t>The key concepts of the interaction of investment, financing, and dividends, as explained in Chapter 13, are the basis of the FINPLAN model, which we now consider in some detail. First, we discuss the inputs to the model; second, we delve into the interaction of the equations in the model; and third, we look at the output of the FINPLAN model.</a:t>
            </a:r>
            <a:endParaRPr lang="zh-TW" alt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b="1" dirty="0" smtClean="0"/>
              <a:t>Table 21-1 WS Model</a:t>
            </a:r>
            <a:endParaRPr lang="zh-TW" altLang="en-US" sz="2400" dirty="0"/>
          </a:p>
        </p:txBody>
      </p:sp>
      <p:pic>
        <p:nvPicPr>
          <p:cNvPr id="4" name="圖片 3"/>
          <p:cNvPicPr/>
          <p:nvPr/>
        </p:nvPicPr>
        <p:blipFill>
          <a:blip r:embed="rId2"/>
          <a:srcRect l="25368" t="23980" r="28196" b="7908"/>
          <a:stretch>
            <a:fillRect/>
          </a:stretch>
        </p:blipFill>
        <p:spPr bwMode="auto">
          <a:xfrm>
            <a:off x="642910" y="1785926"/>
            <a:ext cx="7429552" cy="485778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b="1" dirty="0">
                <a:solidFill>
                  <a:srgbClr val="FF0000"/>
                </a:solidFill>
              </a:rPr>
              <a:t>FIGURE 21-2 Flow Chart of a Simplified Financial Planning Model</a:t>
            </a:r>
            <a:endParaRPr lang="zh-TW" altLang="en-US" sz="2400" dirty="0">
              <a:solidFill>
                <a:srgbClr val="FF0000"/>
              </a:solidFill>
            </a:endParaRPr>
          </a:p>
        </p:txBody>
      </p:sp>
      <p:pic>
        <p:nvPicPr>
          <p:cNvPr id="4" name="图片 28"/>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643042" y="2071678"/>
            <a:ext cx="5929354" cy="46434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r>
              <a:rPr lang="en-US" dirty="0"/>
              <a:t>The inputs to the model are shown in Table 21-2B. The driving force of the WS model is the sales growth estimates (</a:t>
            </a:r>
            <a:r>
              <a:rPr lang="en-US" i="1" dirty="0" err="1"/>
              <a:t>GSALS</a:t>
            </a:r>
            <a:r>
              <a:rPr lang="en-US" i="1" baseline="30000" dirty="0" err="1"/>
              <a:t>t</a:t>
            </a:r>
            <a:r>
              <a:rPr lang="en-US" dirty="0"/>
              <a:t>). Equation (1) in Table 21-1 shows that sales for period </a:t>
            </a:r>
            <a:r>
              <a:rPr lang="en-US" i="1" dirty="0"/>
              <a:t>t</a:t>
            </a:r>
            <a:r>
              <a:rPr lang="en-US" dirty="0"/>
              <a:t> is the product of sales in the prior period multiplied by the growth rate in sales for period </a:t>
            </a:r>
            <a:r>
              <a:rPr lang="en-US" i="1" dirty="0"/>
              <a:t>t</a:t>
            </a:r>
            <a:r>
              <a:rPr lang="en-US" dirty="0"/>
              <a:t>. </a:t>
            </a:r>
            <a:r>
              <a:rPr lang="en-US" i="1" dirty="0"/>
              <a:t>EBIT</a:t>
            </a:r>
            <a:r>
              <a:rPr lang="en-US" dirty="0"/>
              <a:t> is then derived, by expressing </a:t>
            </a:r>
            <a:r>
              <a:rPr lang="en-US" i="1" dirty="0"/>
              <a:t>EBIT</a:t>
            </a:r>
            <a:r>
              <a:rPr lang="en-US" dirty="0"/>
              <a:t> as a percentage of sales ratio, as in Equation (2) of Table 21-1. Current and fixed assets are then derived in Equations 3 and 4 of the table through use of the </a:t>
            </a:r>
            <a:r>
              <a:rPr lang="en-US" i="1" dirty="0"/>
              <a:t>CA/SALES </a:t>
            </a:r>
            <a:r>
              <a:rPr lang="en-US" dirty="0"/>
              <a:t>and </a:t>
            </a:r>
            <a:r>
              <a:rPr lang="en-US" i="1" dirty="0"/>
              <a:t>FA/SALES</a:t>
            </a:r>
            <a:r>
              <a:rPr lang="en-US" dirty="0"/>
              <a:t> ratios. The sum of </a:t>
            </a:r>
            <a:r>
              <a:rPr lang="en-US" i="1" dirty="0"/>
              <a:t>CA</a:t>
            </a:r>
            <a:r>
              <a:rPr lang="en-US" dirty="0"/>
              <a:t> and </a:t>
            </a:r>
            <a:r>
              <a:rPr lang="en-US" i="1" dirty="0"/>
              <a:t>FA</a:t>
            </a:r>
            <a:r>
              <a:rPr lang="en-US" dirty="0"/>
              <a:t> is total assets for the period.</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b="1" dirty="0"/>
              <a:t>Table 21-2 List of Unknowns and List of Parameters Provided by </a:t>
            </a:r>
            <a:r>
              <a:rPr lang="en-US" sz="2400" b="1" dirty="0" smtClean="0"/>
              <a:t>Management</a:t>
            </a:r>
            <a:endParaRPr lang="zh-TW" altLang="en-US" sz="2400" dirty="0"/>
          </a:p>
        </p:txBody>
      </p:sp>
      <p:pic>
        <p:nvPicPr>
          <p:cNvPr id="5" name="圖片 4"/>
          <p:cNvPicPr/>
          <p:nvPr/>
        </p:nvPicPr>
        <p:blipFill>
          <a:blip r:embed="rId2"/>
          <a:srcRect l="29954" t="16071" r="34932" b="11225"/>
          <a:stretch>
            <a:fillRect/>
          </a:stretch>
        </p:blipFill>
        <p:spPr bwMode="auto">
          <a:xfrm>
            <a:off x="357158" y="2428868"/>
            <a:ext cx="4929222" cy="4214842"/>
          </a:xfrm>
          <a:prstGeom prst="rect">
            <a:avLst/>
          </a:prstGeom>
          <a:noFill/>
          <a:ln w="9525">
            <a:noFill/>
            <a:miter lim="800000"/>
            <a:headEnd/>
            <a:tailEnd/>
          </a:ln>
        </p:spPr>
      </p:pic>
      <p:pic>
        <p:nvPicPr>
          <p:cNvPr id="6" name="圖片 5"/>
          <p:cNvPicPr/>
          <p:nvPr/>
        </p:nvPicPr>
        <p:blipFill>
          <a:blip r:embed="rId3"/>
          <a:srcRect l="29381" t="29337" r="33786" b="47194"/>
          <a:stretch>
            <a:fillRect/>
          </a:stretch>
        </p:blipFill>
        <p:spPr bwMode="auto">
          <a:xfrm>
            <a:off x="5643570" y="2428868"/>
            <a:ext cx="3286148" cy="192882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85000" lnSpcReduction="10000"/>
          </a:bodyPr>
          <a:lstStyle/>
          <a:p>
            <a:r>
              <a:rPr lang="en-US" dirty="0"/>
              <a:t>Financing of the desired level of assets is undertaken in section 3 of the table. In Equation 6, current liabilities in period </a:t>
            </a:r>
            <a:r>
              <a:rPr lang="en-US" i="1" dirty="0"/>
              <a:t>t</a:t>
            </a:r>
            <a:r>
              <a:rPr lang="en-US" dirty="0"/>
              <a:t> are derived from the ratio of </a:t>
            </a:r>
            <a:r>
              <a:rPr lang="en-US" i="1" dirty="0"/>
              <a:t>CL/SALES</a:t>
            </a:r>
            <a:r>
              <a:rPr lang="en-US" dirty="0"/>
              <a:t> multiplied by </a:t>
            </a:r>
            <a:r>
              <a:rPr lang="en-US" i="1" dirty="0"/>
              <a:t>SALES.</a:t>
            </a:r>
            <a:r>
              <a:rPr lang="en-US" dirty="0"/>
              <a:t> Equation 7 represents the funds required (</a:t>
            </a:r>
            <a:r>
              <a:rPr lang="en-US" i="1" dirty="0" err="1"/>
              <a:t>NF</a:t>
            </a:r>
            <a:r>
              <a:rPr lang="en-US" i="1" baseline="30000" dirty="0" err="1"/>
              <a:t>t</a:t>
            </a:r>
            <a:r>
              <a:rPr lang="en-US" i="1" dirty="0"/>
              <a:t>). </a:t>
            </a:r>
            <a:r>
              <a:rPr lang="en-US" dirty="0"/>
              <a:t>FINPLAN assumes that the amount of preferred stock is constant over the planning horizon. In determining what funds are needed and where they are to come from, FINPLAN uses a source-and-use-of-funds accounting identity. For instance, Equation 7 shows that the assets for period </a:t>
            </a:r>
            <a:r>
              <a:rPr lang="en-US" i="1" dirty="0"/>
              <a:t>t</a:t>
            </a:r>
            <a:r>
              <a:rPr lang="en-US" dirty="0"/>
              <a:t> are the basis for the firm’s financing needs. Current liabilities, as determined in the prior equation, are one source of funds and therefore are subtracted from asset levels.</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700" dirty="0"/>
              <a:t>As mentioned above, preferred stock is a constant and therefore must be subtracted also. After the first term in Equation 7, </a:t>
            </a:r>
            <a:r>
              <a:rPr lang="en-US" sz="2700" i="1" dirty="0"/>
              <a:t>(A</a:t>
            </a:r>
            <a:r>
              <a:rPr lang="en-US" sz="2700" i="1" baseline="-25000" dirty="0"/>
              <a:t>t</a:t>
            </a:r>
            <a:r>
              <a:rPr lang="en-US" sz="2700" i="1" dirty="0"/>
              <a:t> – </a:t>
            </a:r>
            <a:r>
              <a:rPr lang="en-US" sz="2700" i="1" dirty="0" err="1"/>
              <a:t>CL</a:t>
            </a:r>
            <a:r>
              <a:rPr lang="en-US" sz="2700" i="1" baseline="-25000" dirty="0" err="1"/>
              <a:t>t</a:t>
            </a:r>
            <a:r>
              <a:rPr lang="en-US" sz="2700" i="1" dirty="0"/>
              <a:t> – </a:t>
            </a:r>
            <a:r>
              <a:rPr lang="en-US" sz="2700" i="1" dirty="0" err="1"/>
              <a:t>PFDSK</a:t>
            </a:r>
            <a:r>
              <a:rPr lang="en-US" sz="2700" i="1" baseline="-25000" dirty="0" err="1"/>
              <a:t>t</a:t>
            </a:r>
            <a:r>
              <a:rPr lang="en-US" sz="2700" i="1" dirty="0"/>
              <a:t>), </a:t>
            </a:r>
            <a:r>
              <a:rPr lang="en-US" sz="2700" dirty="0"/>
              <a:t>we have the financing that must come from internal sources (retained earnings and operations) and long-term external sources (debt and stock issues). The term in the second parenthesis, </a:t>
            </a:r>
            <a:r>
              <a:rPr lang="en-US" sz="2700" i="1" dirty="0"/>
              <a:t>(L</a:t>
            </a:r>
            <a:r>
              <a:rPr lang="en-US" sz="2700" i="1" baseline="-25000" dirty="0"/>
              <a:t>t – 1</a:t>
            </a:r>
            <a:r>
              <a:rPr lang="en-US" sz="2700" i="1" dirty="0"/>
              <a:t> – </a:t>
            </a:r>
            <a:r>
              <a:rPr lang="en-US" sz="2700" i="1" dirty="0" err="1"/>
              <a:t>LR</a:t>
            </a:r>
            <a:r>
              <a:rPr lang="en-US" sz="2700" i="1" baseline="-25000" dirty="0" err="1"/>
              <a:t>t</a:t>
            </a:r>
            <a:r>
              <a:rPr lang="en-US" sz="2700" i="1" dirty="0"/>
              <a:t>)</a:t>
            </a:r>
            <a:r>
              <a:rPr lang="en-US" sz="2700" dirty="0"/>
              <a:t>, takes into account the remaining old debt outstanding, after retirements, in period </a:t>
            </a:r>
            <a:r>
              <a:rPr lang="en-US" sz="2700" i="1" dirty="0"/>
              <a:t>t</a:t>
            </a:r>
            <a:r>
              <a:rPr lang="en-US" sz="2700" dirty="0"/>
              <a:t>. Then the funds provided by existing stock and retained earnings are subtracted out. The last quantity is the funds provided by operations during period </a:t>
            </a:r>
            <a:r>
              <a:rPr lang="en-US" sz="2700" i="1" dirty="0"/>
              <a:t>t</a:t>
            </a:r>
            <a:r>
              <a:rPr lang="en-US" sz="2700" dirty="0"/>
              <a:t>.</a:t>
            </a:r>
            <a:endParaRPr lang="zh-TW" alt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70000" lnSpcReduction="20000"/>
          </a:bodyPr>
          <a:lstStyle/>
          <a:p>
            <a:r>
              <a:rPr lang="en-US" sz="3300" dirty="0"/>
              <a:t>Once the funds needed for operations are defined, Equation 8 specifies that new funds, after taking into account underwriting costs and additional interest costs from new debt, are to come from long-term debt and new stock issues. Equations 9 and 10 simply update the debt and equity accounts for the new issues. Equation 11 updates the retained-earnings account for the portion of earnings available to common stockholders from operations during period </a:t>
            </a:r>
            <a:r>
              <a:rPr lang="en-US" sz="3300" i="1" dirty="0"/>
              <a:t>t</a:t>
            </a:r>
            <a:r>
              <a:rPr lang="en-US" sz="3300" dirty="0"/>
              <a:t>. Specifically, </a:t>
            </a:r>
            <a:r>
              <a:rPr lang="en-US" sz="3300" i="1" dirty="0" err="1"/>
              <a:t>b</a:t>
            </a:r>
            <a:r>
              <a:rPr lang="en-US" sz="3300" baseline="30000" dirty="0" err="1"/>
              <a:t>t</a:t>
            </a:r>
            <a:r>
              <a:rPr lang="en-US" sz="3300" dirty="0"/>
              <a:t> is the retention rate in period </a:t>
            </a:r>
            <a:r>
              <a:rPr lang="en-US" sz="3300" i="1" dirty="0"/>
              <a:t>t</a:t>
            </a:r>
            <a:r>
              <a:rPr lang="en-US" sz="3300" dirty="0"/>
              <a:t> and (1 – </a:t>
            </a:r>
            <a:r>
              <a:rPr lang="en-US" sz="3300" i="1" dirty="0"/>
              <a:t>T</a:t>
            </a:r>
            <a:r>
              <a:rPr lang="en-US" sz="3300" i="1" baseline="30000" dirty="0"/>
              <a:t> </a:t>
            </a:r>
            <a:r>
              <a:rPr lang="en-US" sz="3300" baseline="30000" dirty="0" err="1"/>
              <a:t>t</a:t>
            </a:r>
            <a:r>
              <a:rPr lang="en-US" sz="3300" dirty="0"/>
              <a:t>) is the after-tax percentage, which is multiplied by the earnings from the period after netting out interest costs on both new and old debt. Since preferred stockholders must be paid before common stockholders, preferred dividends must be subtracted from funds available for common stockholders. Equation 12 calculates the new weighted-average interest rate for the firm’s debt. Equation 13 is the new debt-to-equity ratio for period </a:t>
            </a:r>
            <a:r>
              <a:rPr lang="en-US" sz="3300" i="1" dirty="0"/>
              <a:t>t</a:t>
            </a:r>
            <a:r>
              <a:rPr lang="en-US" sz="3300" dirty="0"/>
              <a:t>.</a:t>
            </a:r>
            <a:endParaRPr lang="zh-TW" altLang="en-US" sz="3300" dirty="0"/>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Chapter Outline</a:t>
            </a:r>
            <a:endParaRPr lang="zh-TW" altLang="en-US" dirty="0"/>
          </a:p>
        </p:txBody>
      </p:sp>
      <p:sp>
        <p:nvSpPr>
          <p:cNvPr id="3" name="內容版面配置區 2"/>
          <p:cNvSpPr>
            <a:spLocks noGrp="1"/>
          </p:cNvSpPr>
          <p:nvPr>
            <p:ph idx="1"/>
          </p:nvPr>
        </p:nvSpPr>
        <p:spPr/>
        <p:txBody>
          <a:bodyPr>
            <a:normAutofit fontScale="62500" lnSpcReduction="20000"/>
          </a:bodyPr>
          <a:lstStyle/>
          <a:p>
            <a:r>
              <a:rPr lang="en-US" dirty="0"/>
              <a:t>21.1 Introduction</a:t>
            </a:r>
            <a:endParaRPr lang="zh-TW" altLang="en-US" dirty="0"/>
          </a:p>
          <a:p>
            <a:r>
              <a:rPr lang="en-US" dirty="0"/>
              <a:t>21.2 Procedures For Financial Planning And Analysis</a:t>
            </a:r>
            <a:endParaRPr lang="zh-TW" altLang="en-US" dirty="0"/>
          </a:p>
          <a:p>
            <a:r>
              <a:rPr lang="en-US" dirty="0"/>
              <a:t>21.3 The Algebraic Simultaneous Equations Approach To Financial Planning And Analysis</a:t>
            </a:r>
            <a:endParaRPr lang="zh-TW" altLang="en-US" dirty="0"/>
          </a:p>
          <a:p>
            <a:r>
              <a:rPr lang="en-US" dirty="0"/>
              <a:t>21.4 The Linear Programming Approach To Financial Planning And Analysis</a:t>
            </a:r>
            <a:endParaRPr lang="zh-TW" altLang="en-US" dirty="0"/>
          </a:p>
          <a:p>
            <a:r>
              <a:rPr lang="en-US" dirty="0"/>
              <a:t>21.5 The Econometric Approach To Financial Planning And Analysis</a:t>
            </a:r>
            <a:endParaRPr lang="zh-TW" altLang="en-US" dirty="0"/>
          </a:p>
          <a:p>
            <a:r>
              <a:rPr lang="en-US" dirty="0"/>
              <a:t>21.5.1 A Dynamic Adjustment of the Capital Budgeting Model</a:t>
            </a:r>
            <a:endParaRPr lang="zh-TW" altLang="en-US" dirty="0"/>
          </a:p>
          <a:p>
            <a:r>
              <a:rPr lang="en-US" dirty="0"/>
              <a:t>21.5.2 Simplified Spies Model</a:t>
            </a:r>
            <a:endParaRPr lang="zh-TW" altLang="en-US" dirty="0"/>
          </a:p>
          <a:p>
            <a:r>
              <a:rPr lang="en-US" dirty="0"/>
              <a:t>21.6 Sensitivity Analysis</a:t>
            </a:r>
            <a:endParaRPr lang="zh-TW" altLang="en-US" dirty="0"/>
          </a:p>
          <a:p>
            <a:r>
              <a:rPr lang="en-US" dirty="0"/>
              <a:t>21.7 Summary</a:t>
            </a:r>
            <a:endParaRPr lang="zh-TW" altLang="en-US" dirty="0"/>
          </a:p>
          <a:p>
            <a:r>
              <a:rPr lang="en-US" dirty="0"/>
              <a:t>Appendix 21A: The Simplex Algorithm For Capital Rationing </a:t>
            </a:r>
            <a:endParaRPr lang="zh-TW" altLang="en-US" dirty="0"/>
          </a:p>
          <a:p>
            <a:r>
              <a:rPr lang="en-US" dirty="0"/>
              <a:t>Appendix 21B: Description Of Parameter Inputs Used To Forecast Johnson &amp; Johnson’s Financial Statements And Share Price</a:t>
            </a:r>
            <a:endParaRPr lang="zh-TW" altLang="en-US" dirty="0"/>
          </a:p>
          <a:p>
            <a:r>
              <a:rPr lang="en-US" dirty="0"/>
              <a:t>Appendix 21C: Procedure of Using Excel to Implement the </a:t>
            </a:r>
            <a:r>
              <a:rPr lang="en-US" dirty="0" err="1"/>
              <a:t>FinPlan</a:t>
            </a:r>
            <a:r>
              <a:rPr lang="en-US" dirty="0"/>
              <a:t> Program</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77500" lnSpcReduction="20000"/>
          </a:bodyPr>
          <a:lstStyle/>
          <a:p>
            <a:r>
              <a:rPr lang="en-US" dirty="0"/>
              <a:t>Section 4 of Table 21-1 applies to the common stockholder; in particular, dividends and market value. Equation 14 represents the earnings available for common dividends and is simply the firm’s after-tax earnings. Correspondingly, Equation 15 computes the earnings to be paid to common stockholders. Equation 16 updates the number of common shares for new issues.</a:t>
            </a:r>
            <a:endParaRPr lang="zh-TW" altLang="en-US" dirty="0"/>
          </a:p>
          <a:p>
            <a:r>
              <a:rPr lang="en-US" dirty="0" smtClean="0"/>
              <a:t>As </a:t>
            </a:r>
            <a:r>
              <a:rPr lang="en-US" dirty="0"/>
              <a:t>Equation 17 shows, the number of new common shares is determined by the total new stock issue divided by the stock price after discounting for issuance costs. Equation 18 determines the price of the stock through the use of a price-earnings ratio (</a:t>
            </a:r>
            <a:r>
              <a:rPr lang="en-US" i="1" dirty="0" err="1"/>
              <a:t>m</a:t>
            </a:r>
            <a:r>
              <a:rPr lang="en-US" i="1" baseline="30000" dirty="0" err="1"/>
              <a:t>t</a:t>
            </a:r>
            <a:r>
              <a:rPr lang="en-US" dirty="0"/>
              <a:t>) of the stock purchase. Equation 19 determines </a:t>
            </a:r>
            <a:r>
              <a:rPr lang="en-US" i="1" dirty="0"/>
              <a:t>EPS</a:t>
            </a:r>
            <a:r>
              <a:rPr lang="en-US" dirty="0"/>
              <a:t>, as usual, by dividing earnings available to common stockholders by the number of common shares outstanding. Equation 20 determines dividends in a similar manner.</a:t>
            </a:r>
            <a:endParaRPr lang="zh-TW" altLang="en-US" dirty="0"/>
          </a:p>
          <a:p>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85000" lnSpcReduction="20000"/>
          </a:bodyPr>
          <a:lstStyle/>
          <a:p>
            <a:r>
              <a:rPr lang="en-US" dirty="0"/>
              <a:t>Tables 21-3, 21-4, and 21-5 illustrate the setup of the necessary input variables and the resulting output of the pro forma balance sheet and income statement for the Exxon Company. As mentioned, the WS equation system requires values for parameter inputs, which for this example are listed in Table 21-3. The first column represents the value of the input, while the second column corresponds to the variable number. The third and fourth columns pertain to beginning and ending periods for the desired planning horizon.</a:t>
            </a:r>
            <a:endParaRPr lang="zh-TW" altLang="en-US" dirty="0"/>
          </a:p>
          <a:p>
            <a:r>
              <a:rPr lang="en-US" dirty="0" smtClean="0"/>
              <a:t>From </a:t>
            </a:r>
            <a:r>
              <a:rPr lang="en-US" dirty="0"/>
              <a:t>Tables 21-4 and 21-5 you can see the type of information the FINPLAN model generates. With 2016 as a base year, planning information is forecasted for the firm over the period 2017-2020.</a:t>
            </a: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r>
              <a:rPr lang="en-US" sz="2700" dirty="0"/>
              <a:t>Based on the model’s construction, its underlying assumptions, and the input data, the WS model reveals the following:</a:t>
            </a:r>
            <a:endParaRPr lang="zh-TW" altLang="en-US" sz="2700" dirty="0"/>
          </a:p>
          <a:p>
            <a:pPr marL="514350" lvl="0" indent="-514350">
              <a:buFont typeface="+mj-lt"/>
              <a:buAutoNum type="arabicPeriod"/>
            </a:pPr>
            <a:r>
              <a:rPr lang="en-US" sz="2700" dirty="0"/>
              <a:t>The amount of investment to be carried out</a:t>
            </a:r>
            <a:endParaRPr lang="zh-TW" altLang="en-US" sz="2700" dirty="0"/>
          </a:p>
          <a:p>
            <a:pPr marL="514350" lvl="0" indent="-514350">
              <a:buFont typeface="+mj-lt"/>
              <a:buAutoNum type="arabicPeriod"/>
            </a:pPr>
            <a:r>
              <a:rPr lang="en-US" sz="2700" dirty="0"/>
              <a:t>How this investment is to be financed</a:t>
            </a:r>
            <a:endParaRPr lang="zh-TW" altLang="en-US" sz="2700" dirty="0"/>
          </a:p>
          <a:p>
            <a:pPr marL="514350" lvl="0" indent="-514350">
              <a:buFont typeface="+mj-lt"/>
              <a:buAutoNum type="arabicPeriod"/>
            </a:pPr>
            <a:r>
              <a:rPr lang="en-US" sz="2700" dirty="0"/>
              <a:t>The amount of dividends to be paid</a:t>
            </a:r>
            <a:endParaRPr lang="zh-TW" altLang="en-US" sz="2700" dirty="0"/>
          </a:p>
          <a:p>
            <a:pPr marL="514350" lvl="0" indent="-514350">
              <a:buFont typeface="+mj-lt"/>
              <a:buAutoNum type="arabicPeriod"/>
            </a:pPr>
            <a:r>
              <a:rPr lang="en-US" sz="2700" dirty="0"/>
              <a:t>How alternative policies can affect the firm’s market value</a:t>
            </a:r>
            <a:endParaRPr lang="zh-TW" altLang="en-US" sz="2700" dirty="0"/>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b="1" dirty="0"/>
              <a:t>Table </a:t>
            </a:r>
            <a:r>
              <a:rPr lang="en-US" sz="2400" b="1" dirty="0" smtClean="0"/>
              <a:t>21-3 </a:t>
            </a:r>
            <a:r>
              <a:rPr lang="en-US" sz="2400" b="1" dirty="0"/>
              <a:t>FINPLAN Inputs</a:t>
            </a:r>
            <a:endParaRPr lang="zh-TW" altLang="en-US" sz="2400" dirty="0"/>
          </a:p>
        </p:txBody>
      </p:sp>
      <p:pic>
        <p:nvPicPr>
          <p:cNvPr id="4" name="圖片 3"/>
          <p:cNvPicPr/>
          <p:nvPr/>
        </p:nvPicPr>
        <p:blipFill>
          <a:blip r:embed="rId2"/>
          <a:srcRect l="27661" t="22449" r="30903" b="25000"/>
          <a:stretch>
            <a:fillRect/>
          </a:stretch>
        </p:blipFill>
        <p:spPr bwMode="auto">
          <a:xfrm>
            <a:off x="642910" y="1857364"/>
            <a:ext cx="6572296" cy="471490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700" dirty="0"/>
              <a:t>Even more important, as we will explore later in this chapter, this model’s greatest value (particularly for FINPLAN) arises from the sensitivity analysis that can be performed. That is, by varying one or several of the input parameters, the financial manager can better understand how his or her decisions interact and, consequently, how they will affect the company’s future. (Sensitivity analysis is discussed in greater detail later in this chapter.)</a:t>
            </a:r>
            <a:endParaRPr lang="zh-TW" altLang="en-US" sz="27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b="1" dirty="0"/>
              <a:t>Table 21-4 Pro Forma Balance Sheet (2016 – 2020)</a:t>
            </a:r>
            <a:endParaRPr lang="zh-TW" altLang="en-US" sz="2400" dirty="0"/>
          </a:p>
        </p:txBody>
      </p:sp>
      <p:pic>
        <p:nvPicPr>
          <p:cNvPr id="4" name="圖片 3"/>
          <p:cNvPicPr/>
          <p:nvPr/>
        </p:nvPicPr>
        <p:blipFill>
          <a:blip r:embed="rId2"/>
          <a:srcRect l="24938" t="32908" r="26763" b="23214"/>
          <a:stretch>
            <a:fillRect/>
          </a:stretch>
        </p:blipFill>
        <p:spPr bwMode="auto">
          <a:xfrm>
            <a:off x="571472" y="2071678"/>
            <a:ext cx="7215238" cy="435771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b="1" dirty="0"/>
              <a:t>Table 21-5 Pro Forma Income Statement (2016 – 2020)</a:t>
            </a:r>
            <a:endParaRPr lang="zh-TW" altLang="en-US" sz="2400" dirty="0"/>
          </a:p>
        </p:txBody>
      </p:sp>
      <p:pic>
        <p:nvPicPr>
          <p:cNvPr id="4" name="圖片 3"/>
          <p:cNvPicPr/>
          <p:nvPr/>
        </p:nvPicPr>
        <p:blipFill>
          <a:blip r:embed="rId2"/>
          <a:srcRect l="24221" t="18112" r="27466" b="47959"/>
          <a:stretch>
            <a:fillRect/>
          </a:stretch>
        </p:blipFill>
        <p:spPr bwMode="auto">
          <a:xfrm>
            <a:off x="500034" y="2000240"/>
            <a:ext cx="6858048" cy="36433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70000" lnSpcReduction="20000"/>
          </a:bodyPr>
          <a:lstStyle/>
          <a:p>
            <a:r>
              <a:rPr lang="en-US" dirty="0"/>
              <a:t>We have shown how we can use Excel to solve 20 simultaneous equation systems as presented in Table 21-1, and the results are presented in Table 21-4 and Table 21-5. Now, we will discuss how we can </a:t>
            </a:r>
            <a:r>
              <a:rPr lang="en-US" dirty="0" smtClean="0"/>
              <a:t>use the </a:t>
            </a:r>
            <a:r>
              <a:rPr lang="en-US" dirty="0"/>
              <a:t>data from Table 21-3 to calculate the unknown variables for Section 1, Section 2, Section 3, and Section 4 in 2017</a:t>
            </a:r>
            <a:r>
              <a:rPr lang="en-US" dirty="0" smtClean="0"/>
              <a:t>.</a:t>
            </a:r>
          </a:p>
          <a:p>
            <a:r>
              <a:rPr lang="en-US" dirty="0"/>
              <a:t>Section 1: Generation of Sales and Earnings before Interest and Taxes for Period </a:t>
            </a:r>
            <a:r>
              <a:rPr lang="en-US" i="1" dirty="0"/>
              <a:t>t</a:t>
            </a:r>
            <a:endParaRPr lang="zh-TW" altLang="en-US" dirty="0"/>
          </a:p>
          <a:p>
            <a:pPr>
              <a:buNone/>
            </a:pPr>
            <a:r>
              <a:rPr lang="en-US" dirty="0"/>
              <a:t>(1) </a:t>
            </a:r>
            <a:r>
              <a:rPr lang="en-US" i="1" dirty="0" err="1"/>
              <a:t>Sales</a:t>
            </a:r>
            <a:r>
              <a:rPr lang="en-US" i="1" baseline="-25000" dirty="0" err="1"/>
              <a:t>t</a:t>
            </a:r>
            <a:r>
              <a:rPr lang="en-US" dirty="0"/>
              <a:t> = </a:t>
            </a:r>
            <a:r>
              <a:rPr lang="en-US" i="1" dirty="0"/>
              <a:t>Sales</a:t>
            </a:r>
            <a:r>
              <a:rPr lang="en-US" i="1" baseline="-25000" dirty="0"/>
              <a:t>t</a:t>
            </a:r>
            <a:r>
              <a:rPr lang="en-US" dirty="0"/>
              <a:t>−</a:t>
            </a:r>
            <a:r>
              <a:rPr lang="en-US" baseline="-25000" dirty="0"/>
              <a:t>1</a:t>
            </a:r>
            <a:r>
              <a:rPr lang="en-US" dirty="0"/>
              <a:t> </a:t>
            </a:r>
            <a:r>
              <a:rPr lang="en-US" dirty="0">
                <a:sym typeface="Symbol"/>
              </a:rPr>
              <a:t></a:t>
            </a:r>
            <a:r>
              <a:rPr lang="en-US" dirty="0"/>
              <a:t> (1 + </a:t>
            </a:r>
            <a:r>
              <a:rPr lang="en-US" i="1" dirty="0" err="1"/>
              <a:t>GSALS</a:t>
            </a:r>
            <a:r>
              <a:rPr lang="en-US" i="1" baseline="-25000" dirty="0" err="1"/>
              <a:t>t</a:t>
            </a:r>
            <a:r>
              <a:rPr lang="en-US" dirty="0"/>
              <a:t>)</a:t>
            </a:r>
            <a:endParaRPr lang="zh-TW" altLang="en-US" dirty="0"/>
          </a:p>
          <a:p>
            <a:pPr>
              <a:buNone/>
            </a:pPr>
            <a:r>
              <a:rPr lang="en-US" dirty="0"/>
              <a:t>		  =  71,890 </a:t>
            </a:r>
            <a:r>
              <a:rPr lang="en-US" dirty="0">
                <a:sym typeface="Symbol"/>
              </a:rPr>
              <a:t></a:t>
            </a:r>
            <a:r>
              <a:rPr lang="en-US" dirty="0"/>
              <a:t> 1.1267</a:t>
            </a:r>
            <a:endParaRPr lang="zh-TW" altLang="en-US" dirty="0"/>
          </a:p>
          <a:p>
            <a:pPr>
              <a:buNone/>
            </a:pPr>
            <a:r>
              <a:rPr lang="en-US" dirty="0"/>
              <a:t>		  = 80,998.46</a:t>
            </a:r>
            <a:endParaRPr lang="zh-TW" altLang="en-US" dirty="0"/>
          </a:p>
          <a:p>
            <a:pPr>
              <a:buNone/>
            </a:pPr>
            <a:r>
              <a:rPr lang="en-US" dirty="0"/>
              <a:t> </a:t>
            </a:r>
            <a:endParaRPr lang="zh-TW" altLang="en-US" dirty="0"/>
          </a:p>
          <a:p>
            <a:pPr>
              <a:buNone/>
            </a:pPr>
            <a:r>
              <a:rPr lang="en-US" dirty="0"/>
              <a:t>(2) </a:t>
            </a:r>
            <a:r>
              <a:rPr lang="en-US" i="1" dirty="0" err="1"/>
              <a:t>EBIT</a:t>
            </a:r>
            <a:r>
              <a:rPr lang="en-US" i="1" baseline="-25000" dirty="0" err="1"/>
              <a:t>t</a:t>
            </a:r>
            <a:r>
              <a:rPr lang="en-US" dirty="0"/>
              <a:t> = </a:t>
            </a:r>
            <a:r>
              <a:rPr lang="en-US" i="1" dirty="0"/>
              <a:t>REBIT</a:t>
            </a:r>
            <a:r>
              <a:rPr lang="en-US" i="1" baseline="-25000" dirty="0"/>
              <a:t>t</a:t>
            </a:r>
            <a:r>
              <a:rPr lang="en-US" dirty="0"/>
              <a:t>−</a:t>
            </a:r>
            <a:r>
              <a:rPr lang="en-US" baseline="-25000" dirty="0"/>
              <a:t>1</a:t>
            </a:r>
            <a:r>
              <a:rPr lang="en-US" dirty="0"/>
              <a:t> </a:t>
            </a:r>
            <a:r>
              <a:rPr lang="en-US" dirty="0">
                <a:sym typeface="Symbol"/>
              </a:rPr>
              <a:t></a:t>
            </a:r>
            <a:r>
              <a:rPr lang="en-US" dirty="0"/>
              <a:t> </a:t>
            </a:r>
            <a:r>
              <a:rPr lang="en-US" i="1" dirty="0" err="1"/>
              <a:t>Sales</a:t>
            </a:r>
            <a:r>
              <a:rPr lang="en-US" i="1" baseline="-25000" dirty="0" err="1"/>
              <a:t>t</a:t>
            </a:r>
            <a:endParaRPr lang="zh-TW" altLang="en-US" dirty="0"/>
          </a:p>
          <a:p>
            <a:pPr>
              <a:buNone/>
            </a:pPr>
            <a:r>
              <a:rPr lang="en-US" dirty="0"/>
              <a:t>		 = 0.2872 </a:t>
            </a:r>
            <a:r>
              <a:rPr lang="en-US" dirty="0">
                <a:sym typeface="Symbol"/>
              </a:rPr>
              <a:t></a:t>
            </a:r>
            <a:r>
              <a:rPr lang="en-US" dirty="0"/>
              <a:t>  80998.463</a:t>
            </a:r>
            <a:endParaRPr lang="zh-TW" altLang="en-US" dirty="0"/>
          </a:p>
          <a:p>
            <a:pPr>
              <a:buNone/>
            </a:pPr>
            <a:r>
              <a:rPr lang="en-US" dirty="0"/>
              <a:t> </a:t>
            </a:r>
            <a:r>
              <a:rPr lang="en-US" dirty="0" smtClean="0"/>
              <a:t>              = </a:t>
            </a:r>
            <a:r>
              <a:rPr lang="en-US" dirty="0"/>
              <a:t>23,262.76</a:t>
            </a:r>
            <a:endParaRPr lang="zh-TW" altLang="en-US" dirty="0"/>
          </a:p>
          <a:p>
            <a:endParaRPr lang="zh-TW"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55000" lnSpcReduction="20000"/>
          </a:bodyPr>
          <a:lstStyle/>
          <a:p>
            <a:r>
              <a:rPr lang="en-US" dirty="0"/>
              <a:t>Section 2: Generation of Total Assets Required for Period </a:t>
            </a:r>
            <a:r>
              <a:rPr lang="en-US" i="1" dirty="0"/>
              <a:t>t</a:t>
            </a:r>
            <a:endParaRPr lang="zh-TW" altLang="en-US" dirty="0"/>
          </a:p>
          <a:p>
            <a:pPr>
              <a:buNone/>
            </a:pPr>
            <a:r>
              <a:rPr lang="en-US" dirty="0"/>
              <a:t>(3) </a:t>
            </a:r>
            <a:r>
              <a:rPr lang="en-US" i="1" dirty="0" err="1"/>
              <a:t>CA</a:t>
            </a:r>
            <a:r>
              <a:rPr lang="en-US" i="1" baseline="-25000" dirty="0" err="1"/>
              <a:t>t</a:t>
            </a:r>
            <a:r>
              <a:rPr lang="en-US" dirty="0"/>
              <a:t> = </a:t>
            </a:r>
            <a:r>
              <a:rPr lang="en-US" i="1" dirty="0"/>
              <a:t>RCA</a:t>
            </a:r>
            <a:r>
              <a:rPr lang="en-US" i="1" baseline="-25000" dirty="0"/>
              <a:t>t</a:t>
            </a:r>
            <a:r>
              <a:rPr lang="en-US" dirty="0"/>
              <a:t>−</a:t>
            </a:r>
            <a:r>
              <a:rPr lang="en-US" baseline="-25000" dirty="0"/>
              <a:t>1</a:t>
            </a:r>
            <a:r>
              <a:rPr lang="en-US" dirty="0"/>
              <a:t> </a:t>
            </a:r>
            <a:r>
              <a:rPr lang="en-US" dirty="0">
                <a:sym typeface="Symbol"/>
              </a:rPr>
              <a:t></a:t>
            </a:r>
            <a:r>
              <a:rPr lang="en-US" dirty="0"/>
              <a:t> </a:t>
            </a:r>
            <a:r>
              <a:rPr lang="en-US" i="1" dirty="0" err="1"/>
              <a:t>Sales</a:t>
            </a:r>
            <a:r>
              <a:rPr lang="en-US" i="1" baseline="-25000" dirty="0" err="1"/>
              <a:t>t</a:t>
            </a:r>
            <a:endParaRPr lang="zh-TW" altLang="en-US" dirty="0"/>
          </a:p>
          <a:p>
            <a:pPr>
              <a:buNone/>
            </a:pPr>
            <a:r>
              <a:rPr lang="en-US" dirty="0"/>
              <a:t>	          = 0.9046</a:t>
            </a:r>
            <a:r>
              <a:rPr lang="en-US" dirty="0">
                <a:sym typeface="Symbol"/>
              </a:rPr>
              <a:t></a:t>
            </a:r>
            <a:r>
              <a:rPr lang="en-US" dirty="0"/>
              <a:t>  80998.463</a:t>
            </a:r>
            <a:endParaRPr lang="zh-TW" altLang="en-US" dirty="0"/>
          </a:p>
          <a:p>
            <a:pPr>
              <a:buNone/>
            </a:pPr>
            <a:r>
              <a:rPr lang="en-US" dirty="0"/>
              <a:t>	          = 73,271.21</a:t>
            </a:r>
            <a:endParaRPr lang="zh-TW" altLang="en-US" dirty="0"/>
          </a:p>
          <a:p>
            <a:pPr>
              <a:buNone/>
            </a:pPr>
            <a:r>
              <a:rPr lang="en-US" dirty="0"/>
              <a:t> </a:t>
            </a:r>
            <a:endParaRPr lang="zh-TW" altLang="en-US" dirty="0"/>
          </a:p>
          <a:p>
            <a:pPr>
              <a:buNone/>
            </a:pPr>
            <a:r>
              <a:rPr lang="en-US" dirty="0"/>
              <a:t>(4) </a:t>
            </a:r>
            <a:r>
              <a:rPr lang="en-US" i="1" dirty="0" err="1"/>
              <a:t>FA</a:t>
            </a:r>
            <a:r>
              <a:rPr lang="en-US" i="1" baseline="-25000" dirty="0" err="1"/>
              <a:t>t</a:t>
            </a:r>
            <a:r>
              <a:rPr lang="en-US" dirty="0"/>
              <a:t> = </a:t>
            </a:r>
            <a:r>
              <a:rPr lang="en-US" i="1" dirty="0"/>
              <a:t>RFA</a:t>
            </a:r>
            <a:r>
              <a:rPr lang="en-US" i="1" baseline="-25000" dirty="0"/>
              <a:t>t</a:t>
            </a:r>
            <a:r>
              <a:rPr lang="en-US" dirty="0"/>
              <a:t>−</a:t>
            </a:r>
            <a:r>
              <a:rPr lang="en-US" baseline="-25000" dirty="0"/>
              <a:t>1</a:t>
            </a:r>
            <a:r>
              <a:rPr lang="en-US" dirty="0"/>
              <a:t> </a:t>
            </a:r>
            <a:r>
              <a:rPr lang="en-US" dirty="0">
                <a:sym typeface="Symbol"/>
              </a:rPr>
              <a:t></a:t>
            </a:r>
            <a:r>
              <a:rPr lang="en-US" dirty="0"/>
              <a:t> </a:t>
            </a:r>
            <a:r>
              <a:rPr lang="en-US" i="1" dirty="0" err="1"/>
              <a:t>Sales</a:t>
            </a:r>
            <a:r>
              <a:rPr lang="en-US" i="1" baseline="-25000" dirty="0" err="1"/>
              <a:t>t</a:t>
            </a:r>
            <a:endParaRPr lang="zh-TW" altLang="en-US" dirty="0"/>
          </a:p>
          <a:p>
            <a:pPr>
              <a:buNone/>
            </a:pPr>
            <a:r>
              <a:rPr lang="en-US" dirty="0"/>
              <a:t>	         = 1.0596 </a:t>
            </a:r>
            <a:r>
              <a:rPr lang="en-US" dirty="0">
                <a:sym typeface="Symbol"/>
              </a:rPr>
              <a:t></a:t>
            </a:r>
            <a:r>
              <a:rPr lang="en-US" dirty="0"/>
              <a:t>  80998.463</a:t>
            </a:r>
            <a:endParaRPr lang="zh-TW" altLang="en-US" dirty="0"/>
          </a:p>
          <a:p>
            <a:pPr>
              <a:buNone/>
            </a:pPr>
            <a:r>
              <a:rPr lang="en-US" dirty="0"/>
              <a:t>	         = 85,825.97</a:t>
            </a:r>
            <a:endParaRPr lang="zh-TW" altLang="en-US" dirty="0"/>
          </a:p>
          <a:p>
            <a:pPr>
              <a:buNone/>
            </a:pPr>
            <a:r>
              <a:rPr lang="en-US" dirty="0"/>
              <a:t> </a:t>
            </a:r>
            <a:endParaRPr lang="zh-TW" altLang="en-US" dirty="0"/>
          </a:p>
          <a:p>
            <a:pPr>
              <a:buNone/>
            </a:pPr>
            <a:r>
              <a:rPr lang="en-US" dirty="0"/>
              <a:t>(5) </a:t>
            </a:r>
            <a:r>
              <a:rPr lang="en-US" i="1" dirty="0"/>
              <a:t>A</a:t>
            </a:r>
            <a:r>
              <a:rPr lang="en-US" i="1" baseline="-25000" dirty="0"/>
              <a:t>t</a:t>
            </a:r>
            <a:r>
              <a:rPr lang="en-US" dirty="0"/>
              <a:t> = </a:t>
            </a:r>
            <a:r>
              <a:rPr lang="en-US" i="1" dirty="0" err="1"/>
              <a:t>CA</a:t>
            </a:r>
            <a:r>
              <a:rPr lang="en-US" i="1" baseline="-25000" dirty="0" err="1"/>
              <a:t>t</a:t>
            </a:r>
            <a:r>
              <a:rPr lang="en-US" dirty="0"/>
              <a:t> + </a:t>
            </a:r>
            <a:r>
              <a:rPr lang="en-US" i="1" dirty="0" err="1"/>
              <a:t>FA</a:t>
            </a:r>
            <a:r>
              <a:rPr lang="en-US" i="1" baseline="-25000" dirty="0" err="1"/>
              <a:t>t</a:t>
            </a:r>
            <a:endParaRPr lang="zh-TW" altLang="en-US" dirty="0"/>
          </a:p>
          <a:p>
            <a:pPr>
              <a:buNone/>
            </a:pPr>
            <a:r>
              <a:rPr lang="en-US" dirty="0"/>
              <a:t>	       = 73271.21+ 85825.97</a:t>
            </a:r>
            <a:endParaRPr lang="zh-TW" altLang="en-US" dirty="0"/>
          </a:p>
          <a:p>
            <a:pPr>
              <a:buNone/>
            </a:pPr>
            <a:r>
              <a:rPr lang="en-US" dirty="0"/>
              <a:t>	       = 159,097.18</a:t>
            </a:r>
            <a:endParaRPr lang="zh-TW" altLang="en-US" dirty="0"/>
          </a:p>
          <a:p>
            <a:pPr>
              <a:buNone/>
            </a:pPr>
            <a:r>
              <a:rPr lang="en-US" dirty="0"/>
              <a:t> </a:t>
            </a:r>
            <a:endParaRPr lang="zh-TW" altLang="en-US" dirty="0"/>
          </a:p>
          <a:p>
            <a:r>
              <a:rPr lang="en-US" dirty="0"/>
              <a:t>Section 3: Financing the Desired Level of Assets</a:t>
            </a:r>
            <a:endParaRPr lang="zh-TW" altLang="en-US" dirty="0"/>
          </a:p>
          <a:p>
            <a:pPr>
              <a:buNone/>
            </a:pPr>
            <a:r>
              <a:rPr lang="en-US" dirty="0"/>
              <a:t>(6) </a:t>
            </a:r>
            <a:r>
              <a:rPr lang="en-US" i="1" dirty="0" err="1"/>
              <a:t>CL</a:t>
            </a:r>
            <a:r>
              <a:rPr lang="en-US" i="1" baseline="-25000" dirty="0" err="1"/>
              <a:t>t</a:t>
            </a:r>
            <a:r>
              <a:rPr lang="en-US" dirty="0"/>
              <a:t> = </a:t>
            </a:r>
            <a:r>
              <a:rPr lang="en-US" i="1" dirty="0"/>
              <a:t>RCL</a:t>
            </a:r>
            <a:r>
              <a:rPr lang="en-US" i="1" baseline="-25000" dirty="0"/>
              <a:t>t</a:t>
            </a:r>
            <a:r>
              <a:rPr lang="en-US" dirty="0"/>
              <a:t>−</a:t>
            </a:r>
            <a:r>
              <a:rPr lang="en-US" baseline="-25000" dirty="0"/>
              <a:t>1</a:t>
            </a:r>
            <a:r>
              <a:rPr lang="en-US" dirty="0"/>
              <a:t> </a:t>
            </a:r>
            <a:r>
              <a:rPr lang="en-US" dirty="0">
                <a:sym typeface="Symbol"/>
              </a:rPr>
              <a:t></a:t>
            </a:r>
            <a:r>
              <a:rPr lang="en-US" dirty="0"/>
              <a:t> </a:t>
            </a:r>
            <a:r>
              <a:rPr lang="en-US" i="1" dirty="0" err="1"/>
              <a:t>Sales</a:t>
            </a:r>
            <a:r>
              <a:rPr lang="en-US" i="1" baseline="-25000" dirty="0" err="1"/>
              <a:t>t</a:t>
            </a:r>
            <a:endParaRPr lang="zh-TW" altLang="en-US" dirty="0"/>
          </a:p>
          <a:p>
            <a:pPr>
              <a:buNone/>
            </a:pPr>
            <a:r>
              <a:rPr lang="en-US" dirty="0"/>
              <a:t>	          = 0.3656 </a:t>
            </a:r>
            <a:r>
              <a:rPr lang="en-US" dirty="0">
                <a:sym typeface="Symbol"/>
              </a:rPr>
              <a:t></a:t>
            </a:r>
            <a:r>
              <a:rPr lang="en-US" dirty="0"/>
              <a:t>  80998.463</a:t>
            </a:r>
            <a:endParaRPr lang="zh-TW" altLang="en-US" dirty="0"/>
          </a:p>
          <a:p>
            <a:pPr>
              <a:buNone/>
            </a:pPr>
            <a:r>
              <a:rPr lang="en-US" dirty="0"/>
              <a:t>	          = 29,613.00</a:t>
            </a:r>
            <a:endParaRPr lang="zh-TW" altLang="en-US" dirty="0"/>
          </a:p>
          <a:p>
            <a:pPr>
              <a:buNone/>
            </a:pPr>
            <a:r>
              <a:rPr lang="en-US" dirty="0"/>
              <a:t> </a:t>
            </a:r>
            <a:endParaRPr lang="zh-TW" altLang="en-US" dirty="0"/>
          </a:p>
          <a:p>
            <a:pPr>
              <a:buNone/>
            </a:pPr>
            <a:endParaRPr lang="zh-TW"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62500" lnSpcReduction="20000"/>
          </a:bodyPr>
          <a:lstStyle/>
          <a:p>
            <a:pPr>
              <a:buNone/>
            </a:pPr>
            <a:r>
              <a:rPr lang="en-US" dirty="0"/>
              <a:t>(7) </a:t>
            </a:r>
            <a:r>
              <a:rPr lang="en-US" i="1" dirty="0" err="1"/>
              <a:t>NF</a:t>
            </a:r>
            <a:r>
              <a:rPr lang="en-US" i="1" baseline="-25000" dirty="0" err="1"/>
              <a:t>t</a:t>
            </a:r>
            <a:r>
              <a:rPr lang="en-US" dirty="0"/>
              <a:t> = (</a:t>
            </a:r>
            <a:r>
              <a:rPr lang="en-US" i="1" dirty="0"/>
              <a:t>A</a:t>
            </a:r>
            <a:r>
              <a:rPr lang="en-US" i="1" baseline="-25000" dirty="0"/>
              <a:t>t</a:t>
            </a:r>
            <a:r>
              <a:rPr lang="en-US" dirty="0"/>
              <a:t> – </a:t>
            </a:r>
            <a:r>
              <a:rPr lang="en-US" i="1" dirty="0" err="1"/>
              <a:t>CL</a:t>
            </a:r>
            <a:r>
              <a:rPr lang="en-US" i="1" baseline="-25000" dirty="0" err="1"/>
              <a:t>t</a:t>
            </a:r>
            <a:r>
              <a:rPr lang="en-US" dirty="0"/>
              <a:t> – </a:t>
            </a:r>
            <a:r>
              <a:rPr lang="en-US" i="1" dirty="0" err="1"/>
              <a:t>PFDSK</a:t>
            </a:r>
            <a:r>
              <a:rPr lang="en-US" i="1" baseline="-25000" dirty="0" err="1"/>
              <a:t>t</a:t>
            </a:r>
            <a:r>
              <a:rPr lang="en-US" dirty="0"/>
              <a:t>) – (</a:t>
            </a:r>
            <a:r>
              <a:rPr lang="en-US" i="1" dirty="0"/>
              <a:t>L</a:t>
            </a:r>
            <a:r>
              <a:rPr lang="en-US" i="1" baseline="-25000" dirty="0"/>
              <a:t>t</a:t>
            </a:r>
            <a:r>
              <a:rPr lang="en-US" dirty="0"/>
              <a:t>−</a:t>
            </a:r>
            <a:r>
              <a:rPr lang="en-US" baseline="-25000" dirty="0"/>
              <a:t>1</a:t>
            </a:r>
            <a:r>
              <a:rPr lang="en-US" dirty="0"/>
              <a:t> – </a:t>
            </a:r>
            <a:r>
              <a:rPr lang="en-US" i="1" dirty="0" err="1"/>
              <a:t>LR</a:t>
            </a:r>
            <a:r>
              <a:rPr lang="en-US" i="1" baseline="-25000" dirty="0" err="1"/>
              <a:t>t</a:t>
            </a:r>
            <a:r>
              <a:rPr lang="en-US" dirty="0"/>
              <a:t>) – </a:t>
            </a:r>
            <a:r>
              <a:rPr lang="en-US" i="1" dirty="0"/>
              <a:t>S</a:t>
            </a:r>
            <a:r>
              <a:rPr lang="en-US" baseline="-25000" dirty="0"/>
              <a:t>t</a:t>
            </a:r>
            <a:r>
              <a:rPr lang="en-US" dirty="0"/>
              <a:t>−</a:t>
            </a:r>
            <a:r>
              <a:rPr lang="en-US" baseline="-25000" dirty="0"/>
              <a:t>1</a:t>
            </a:r>
            <a:r>
              <a:rPr lang="en-US" dirty="0"/>
              <a:t> – </a:t>
            </a:r>
            <a:r>
              <a:rPr lang="en-US" i="1" dirty="0"/>
              <a:t>R</a:t>
            </a:r>
            <a:r>
              <a:rPr lang="en-US" i="1" baseline="-25000" dirty="0"/>
              <a:t>t</a:t>
            </a:r>
            <a:r>
              <a:rPr lang="en-US" dirty="0"/>
              <a:t>−</a:t>
            </a:r>
            <a:r>
              <a:rPr lang="en-US" baseline="-25000" dirty="0"/>
              <a:t>1</a:t>
            </a:r>
            <a:r>
              <a:rPr lang="en-US" dirty="0"/>
              <a:t> – </a:t>
            </a:r>
            <a:r>
              <a:rPr lang="en-US" i="1" dirty="0" err="1"/>
              <a:t>b</a:t>
            </a:r>
            <a:r>
              <a:rPr lang="en-US" baseline="-25000" dirty="0" err="1"/>
              <a:t>t</a:t>
            </a:r>
            <a:r>
              <a:rPr lang="en-US" dirty="0">
                <a:sym typeface="Symbol"/>
              </a:rPr>
              <a:t></a:t>
            </a:r>
            <a:r>
              <a:rPr lang="en-US" dirty="0"/>
              <a:t>{(1 – </a:t>
            </a:r>
            <a:r>
              <a:rPr lang="en-US" i="1" dirty="0" err="1"/>
              <a:t>T</a:t>
            </a:r>
            <a:r>
              <a:rPr lang="en-US" i="1" baseline="-25000" dirty="0" err="1"/>
              <a:t>t</a:t>
            </a:r>
            <a:r>
              <a:rPr lang="en-US" dirty="0"/>
              <a:t>)[</a:t>
            </a:r>
            <a:r>
              <a:rPr lang="en-US" i="1" dirty="0" err="1"/>
              <a:t>EBIT</a:t>
            </a:r>
            <a:r>
              <a:rPr lang="en-US" i="1" baseline="-25000" dirty="0" err="1"/>
              <a:t>t</a:t>
            </a:r>
            <a:r>
              <a:rPr lang="en-US" dirty="0"/>
              <a:t> – </a:t>
            </a:r>
            <a:endParaRPr lang="zh-TW" altLang="en-US" dirty="0"/>
          </a:p>
          <a:p>
            <a:pPr>
              <a:buNone/>
            </a:pPr>
            <a:r>
              <a:rPr lang="en-US" dirty="0"/>
              <a:t> 		</a:t>
            </a:r>
            <a:r>
              <a:rPr lang="en-US" i="1" dirty="0"/>
              <a:t>  i</a:t>
            </a:r>
            <a:r>
              <a:rPr lang="en-US" i="1" baseline="-25000" dirty="0"/>
              <a:t>t</a:t>
            </a:r>
            <a:r>
              <a:rPr lang="en-US" dirty="0"/>
              <a:t>−</a:t>
            </a:r>
            <a:r>
              <a:rPr lang="en-US" baseline="-25000" dirty="0"/>
              <a:t>1</a:t>
            </a:r>
            <a:r>
              <a:rPr lang="en-US" dirty="0"/>
              <a:t>(</a:t>
            </a:r>
            <a:r>
              <a:rPr lang="en-US" i="1" dirty="0"/>
              <a:t>L</a:t>
            </a:r>
            <a:r>
              <a:rPr lang="en-US" i="1" baseline="-25000" dirty="0"/>
              <a:t>t</a:t>
            </a:r>
            <a:r>
              <a:rPr lang="en-US" dirty="0"/>
              <a:t>−</a:t>
            </a:r>
            <a:r>
              <a:rPr lang="en-US" baseline="-25000" dirty="0"/>
              <a:t>1</a:t>
            </a:r>
            <a:r>
              <a:rPr lang="en-US" dirty="0"/>
              <a:t> – </a:t>
            </a:r>
            <a:r>
              <a:rPr lang="en-US" i="1" dirty="0" err="1"/>
              <a:t>LR</a:t>
            </a:r>
            <a:r>
              <a:rPr lang="en-US" i="1" baseline="-25000" dirty="0" err="1"/>
              <a:t>t</a:t>
            </a:r>
            <a:r>
              <a:rPr lang="en-US" dirty="0"/>
              <a:t>)] – </a:t>
            </a:r>
            <a:r>
              <a:rPr lang="en-US" i="1" dirty="0" err="1"/>
              <a:t>PFDIV</a:t>
            </a:r>
            <a:r>
              <a:rPr lang="en-US" i="1" baseline="-25000" dirty="0" err="1"/>
              <a:t>t</a:t>
            </a:r>
            <a:r>
              <a:rPr lang="en-US" dirty="0"/>
              <a:t>}</a:t>
            </a:r>
            <a:endParaRPr lang="zh-TW" altLang="en-US" dirty="0"/>
          </a:p>
          <a:p>
            <a:pPr>
              <a:buNone/>
            </a:pPr>
            <a:r>
              <a:rPr lang="en-US" dirty="0"/>
              <a:t>	          = (159097.181–29,613.00– 0) − (22,442 – 2,223) – 3,120.0 – 110,551 – </a:t>
            </a:r>
            <a:r>
              <a:rPr lang="en-US" dirty="0" smtClean="0"/>
              <a:t>  </a:t>
            </a:r>
            <a:r>
              <a:rPr lang="en-US" dirty="0"/>
              <a:t>0.4788</a:t>
            </a:r>
            <a:r>
              <a:rPr lang="en-US" dirty="0">
                <a:sym typeface="Symbol"/>
              </a:rPr>
              <a:t></a:t>
            </a:r>
            <a:r>
              <a:rPr lang="en-US" dirty="0"/>
              <a:t>{(1−0.18)</a:t>
            </a:r>
            <a:r>
              <a:rPr lang="en-US" dirty="0">
                <a:sym typeface="Symbol"/>
              </a:rPr>
              <a:t></a:t>
            </a:r>
            <a:r>
              <a:rPr lang="en-US" dirty="0"/>
              <a:t>[ 23262.76− 0.0332</a:t>
            </a:r>
            <a:r>
              <a:rPr lang="en-US" dirty="0">
                <a:sym typeface="Symbol"/>
              </a:rPr>
              <a:t></a:t>
            </a:r>
            <a:r>
              <a:rPr lang="en-US" dirty="0"/>
              <a:t>(22,442-2,223)] – 0}</a:t>
            </a:r>
            <a:endParaRPr lang="zh-TW" altLang="en-US" dirty="0"/>
          </a:p>
          <a:p>
            <a:pPr>
              <a:buNone/>
            </a:pPr>
            <a:r>
              <a:rPr lang="en-US" dirty="0"/>
              <a:t>	          =-13,275.64</a:t>
            </a:r>
            <a:endParaRPr lang="zh-TW" altLang="en-US" dirty="0"/>
          </a:p>
          <a:p>
            <a:pPr>
              <a:buNone/>
            </a:pPr>
            <a:r>
              <a:rPr lang="en-US" dirty="0"/>
              <a:t> </a:t>
            </a:r>
            <a:endParaRPr lang="zh-TW" altLang="en-US" dirty="0"/>
          </a:p>
          <a:p>
            <a:pPr>
              <a:buNone/>
            </a:pPr>
            <a:r>
              <a:rPr lang="en-US" dirty="0"/>
              <a:t>(12) </a:t>
            </a:r>
            <a:r>
              <a:rPr lang="en-US" i="1" dirty="0" err="1"/>
              <a:t>i</a:t>
            </a:r>
            <a:r>
              <a:rPr lang="en-US" i="1" baseline="-25000" dirty="0" err="1"/>
              <a:t>t</a:t>
            </a:r>
            <a:r>
              <a:rPr lang="en-US" i="1" dirty="0" err="1"/>
              <a:t>L</a:t>
            </a:r>
            <a:r>
              <a:rPr lang="en-US" i="1" baseline="-25000" dirty="0" err="1"/>
              <a:t>t</a:t>
            </a:r>
            <a:r>
              <a:rPr lang="en-US" dirty="0"/>
              <a:t> = </a:t>
            </a:r>
            <a:r>
              <a:rPr lang="en-US" i="1" dirty="0"/>
              <a:t>i</a:t>
            </a:r>
            <a:r>
              <a:rPr lang="en-US" i="1" baseline="-25000" dirty="0"/>
              <a:t>t</a:t>
            </a:r>
            <a:r>
              <a:rPr lang="en-US" dirty="0"/>
              <a:t>−</a:t>
            </a:r>
            <a:r>
              <a:rPr lang="en-US" baseline="-25000" dirty="0"/>
              <a:t>1 </a:t>
            </a:r>
            <a:r>
              <a:rPr lang="en-US" dirty="0"/>
              <a:t>(</a:t>
            </a:r>
            <a:r>
              <a:rPr lang="en-US" i="1" dirty="0"/>
              <a:t>L</a:t>
            </a:r>
            <a:r>
              <a:rPr lang="en-US" i="1" baseline="-25000" dirty="0"/>
              <a:t>t</a:t>
            </a:r>
            <a:r>
              <a:rPr lang="en-US" dirty="0"/>
              <a:t>−</a:t>
            </a:r>
            <a:r>
              <a:rPr lang="en-US" baseline="-25000" dirty="0"/>
              <a:t>1</a:t>
            </a:r>
            <a:r>
              <a:rPr lang="en-US" dirty="0"/>
              <a:t> – </a:t>
            </a:r>
            <a:r>
              <a:rPr lang="en-US" i="1" dirty="0" err="1"/>
              <a:t>LR</a:t>
            </a:r>
            <a:r>
              <a:rPr lang="en-US" i="1" baseline="-25000" dirty="0" err="1"/>
              <a:t>t</a:t>
            </a:r>
            <a:r>
              <a:rPr lang="en-US" dirty="0"/>
              <a:t>) + </a:t>
            </a:r>
            <a:r>
              <a:rPr lang="en-US" i="1" dirty="0"/>
              <a:t>i</a:t>
            </a:r>
            <a:r>
              <a:rPr lang="en-US" baseline="30000" dirty="0"/>
              <a:t>e</a:t>
            </a:r>
            <a:r>
              <a:rPr lang="en-US" i="1" baseline="-25000" dirty="0"/>
              <a:t>t</a:t>
            </a:r>
            <a:r>
              <a:rPr lang="en-US" dirty="0"/>
              <a:t>−</a:t>
            </a:r>
            <a:r>
              <a:rPr lang="en-US" baseline="-25000" dirty="0"/>
              <a:t>1</a:t>
            </a:r>
            <a:r>
              <a:rPr lang="en-US" dirty="0">
                <a:sym typeface="Symbol"/>
              </a:rPr>
              <a:t></a:t>
            </a:r>
            <a:r>
              <a:rPr lang="en-US" i="1" dirty="0"/>
              <a:t>NL</a:t>
            </a:r>
            <a:r>
              <a:rPr lang="en-US" i="1" baseline="-25000" dirty="0"/>
              <a:t>t</a:t>
            </a:r>
            <a:endParaRPr lang="zh-TW" altLang="en-US" dirty="0"/>
          </a:p>
          <a:p>
            <a:pPr>
              <a:buNone/>
            </a:pPr>
            <a:r>
              <a:rPr lang="en-US" dirty="0"/>
              <a:t>	           = 0.0332</a:t>
            </a:r>
            <a:r>
              <a:rPr lang="en-US" dirty="0">
                <a:sym typeface="Symbol"/>
              </a:rPr>
              <a:t></a:t>
            </a:r>
            <a:r>
              <a:rPr lang="en-US" dirty="0"/>
              <a:t>(22,442 – 2,223) + 0.0368</a:t>
            </a:r>
            <a:r>
              <a:rPr lang="en-US" dirty="0">
                <a:sym typeface="Symbol"/>
              </a:rPr>
              <a:t></a:t>
            </a:r>
            <a:r>
              <a:rPr lang="en-US" i="1" dirty="0"/>
              <a:t>NL</a:t>
            </a:r>
            <a:r>
              <a:rPr lang="en-US" i="1" baseline="-25000" dirty="0"/>
              <a:t>t</a:t>
            </a:r>
            <a:endParaRPr lang="zh-TW" altLang="en-US" dirty="0"/>
          </a:p>
          <a:p>
            <a:pPr>
              <a:buNone/>
            </a:pPr>
            <a:r>
              <a:rPr lang="en-US" dirty="0"/>
              <a:t>	           = 671.2708 + 0.0368</a:t>
            </a:r>
            <a:r>
              <a:rPr lang="en-US" dirty="0">
                <a:sym typeface="Symbol"/>
              </a:rPr>
              <a:t></a:t>
            </a:r>
            <a:r>
              <a:rPr lang="en-US" i="1" dirty="0"/>
              <a:t>NL</a:t>
            </a:r>
            <a:r>
              <a:rPr lang="en-US" i="1" baseline="-25000" dirty="0"/>
              <a:t>t</a:t>
            </a:r>
            <a:r>
              <a:rPr lang="en-US" i="1" dirty="0"/>
              <a:t> </a:t>
            </a:r>
            <a:endParaRPr lang="zh-TW" altLang="en-US" dirty="0"/>
          </a:p>
          <a:p>
            <a:pPr>
              <a:buNone/>
            </a:pPr>
            <a:r>
              <a:rPr lang="en-US" dirty="0"/>
              <a:t> </a:t>
            </a:r>
            <a:endParaRPr lang="zh-TW" altLang="en-US" dirty="0"/>
          </a:p>
          <a:p>
            <a:pPr>
              <a:buNone/>
            </a:pPr>
            <a:r>
              <a:rPr lang="en-US" dirty="0"/>
              <a:t>(8) </a:t>
            </a:r>
            <a:r>
              <a:rPr lang="en-US" i="1" dirty="0" err="1"/>
              <a:t>NF</a:t>
            </a:r>
            <a:r>
              <a:rPr lang="en-US" i="1" baseline="-25000" dirty="0" err="1"/>
              <a:t>t</a:t>
            </a:r>
            <a:r>
              <a:rPr lang="en-US" dirty="0"/>
              <a:t> + </a:t>
            </a:r>
            <a:r>
              <a:rPr lang="en-US" i="1" dirty="0" err="1"/>
              <a:t>b</a:t>
            </a:r>
            <a:r>
              <a:rPr lang="en-US" i="1" baseline="-25000" dirty="0" err="1"/>
              <a:t>t</a:t>
            </a:r>
            <a:r>
              <a:rPr lang="en-US" dirty="0"/>
              <a:t>(1−</a:t>
            </a:r>
            <a:r>
              <a:rPr lang="en-US" i="1" dirty="0"/>
              <a:t>T</a:t>
            </a:r>
            <a:r>
              <a:rPr lang="en-US" dirty="0"/>
              <a:t>)[</a:t>
            </a:r>
            <a:r>
              <a:rPr lang="en-US" i="1" dirty="0"/>
              <a:t>i</a:t>
            </a:r>
            <a:r>
              <a:rPr lang="en-US" i="1" baseline="-25000" dirty="0"/>
              <a:t>t</a:t>
            </a:r>
            <a:r>
              <a:rPr lang="en-US" dirty="0"/>
              <a:t>−</a:t>
            </a:r>
            <a:r>
              <a:rPr lang="en-US" baseline="-25000" dirty="0"/>
              <a:t>1 </a:t>
            </a:r>
            <a:r>
              <a:rPr lang="en-US" dirty="0">
                <a:sym typeface="Symbol"/>
              </a:rPr>
              <a:t></a:t>
            </a:r>
            <a:r>
              <a:rPr lang="en-US" i="1" dirty="0" err="1"/>
              <a:t>NL</a:t>
            </a:r>
            <a:r>
              <a:rPr lang="en-US" i="1" baseline="-25000" dirty="0" err="1"/>
              <a:t>t</a:t>
            </a:r>
            <a:r>
              <a:rPr lang="en-US" dirty="0"/>
              <a:t> + </a:t>
            </a:r>
            <a:r>
              <a:rPr lang="en-US" i="1" dirty="0" err="1"/>
              <a:t>U</a:t>
            </a:r>
            <a:r>
              <a:rPr lang="en-US" baseline="30000" dirty="0" err="1"/>
              <a:t>L</a:t>
            </a:r>
            <a:r>
              <a:rPr lang="en-US" i="1" baseline="-25000" dirty="0" err="1"/>
              <a:t>t</a:t>
            </a:r>
            <a:r>
              <a:rPr lang="en-US" dirty="0" err="1">
                <a:sym typeface="Symbol"/>
              </a:rPr>
              <a:t></a:t>
            </a:r>
            <a:r>
              <a:rPr lang="en-US" i="1" dirty="0" err="1"/>
              <a:t>NL</a:t>
            </a:r>
            <a:r>
              <a:rPr lang="en-US" i="1" baseline="-25000" dirty="0" err="1"/>
              <a:t>t</a:t>
            </a:r>
            <a:r>
              <a:rPr lang="en-US" dirty="0"/>
              <a:t>] = </a:t>
            </a:r>
            <a:r>
              <a:rPr lang="en-US" i="1" dirty="0" err="1"/>
              <a:t>NL</a:t>
            </a:r>
            <a:r>
              <a:rPr lang="en-US" i="1" baseline="-25000" dirty="0" err="1"/>
              <a:t>t</a:t>
            </a:r>
            <a:r>
              <a:rPr lang="en-US" dirty="0"/>
              <a:t> + </a:t>
            </a:r>
            <a:r>
              <a:rPr lang="en-US" i="1" dirty="0" err="1"/>
              <a:t>NS</a:t>
            </a:r>
            <a:r>
              <a:rPr lang="en-US" i="1" baseline="-25000" dirty="0" err="1"/>
              <a:t>t</a:t>
            </a:r>
            <a:endParaRPr lang="zh-TW" altLang="en-US" dirty="0"/>
          </a:p>
          <a:p>
            <a:pPr>
              <a:buNone/>
            </a:pPr>
            <a:r>
              <a:rPr lang="en-US" dirty="0"/>
              <a:t>	   -13275.64 + 0.4788 </a:t>
            </a:r>
            <a:r>
              <a:rPr lang="en-US" dirty="0">
                <a:sym typeface="Symbol"/>
              </a:rPr>
              <a:t></a:t>
            </a:r>
            <a:r>
              <a:rPr lang="en-US" dirty="0"/>
              <a:t>(1−0.18) </a:t>
            </a:r>
            <a:r>
              <a:rPr lang="en-US" dirty="0">
                <a:sym typeface="Symbol"/>
              </a:rPr>
              <a:t></a:t>
            </a:r>
            <a:r>
              <a:rPr lang="en-US" dirty="0"/>
              <a:t> (0.0332</a:t>
            </a:r>
            <a:r>
              <a:rPr lang="en-US" i="1" dirty="0"/>
              <a:t>NL</a:t>
            </a:r>
            <a:r>
              <a:rPr lang="en-US" i="1" baseline="-25000" dirty="0"/>
              <a:t>t</a:t>
            </a:r>
            <a:r>
              <a:rPr lang="en-US" dirty="0"/>
              <a:t> + 0.02</a:t>
            </a:r>
            <a:r>
              <a:rPr lang="en-US" dirty="0">
                <a:sym typeface="Symbol"/>
              </a:rPr>
              <a:t></a:t>
            </a:r>
            <a:r>
              <a:rPr lang="en-US" i="1" dirty="0"/>
              <a:t>NL</a:t>
            </a:r>
            <a:r>
              <a:rPr lang="en-US" i="1" baseline="-25000" dirty="0"/>
              <a:t>t</a:t>
            </a:r>
            <a:r>
              <a:rPr lang="en-US" dirty="0"/>
              <a:t>) = </a:t>
            </a:r>
            <a:r>
              <a:rPr lang="en-US" i="1" dirty="0" err="1"/>
              <a:t>NL</a:t>
            </a:r>
            <a:r>
              <a:rPr lang="en-US" i="1" baseline="-25000" dirty="0" err="1"/>
              <a:t>t</a:t>
            </a:r>
            <a:r>
              <a:rPr lang="en-US" dirty="0"/>
              <a:t> + </a:t>
            </a:r>
            <a:r>
              <a:rPr lang="en-US" i="1" dirty="0" err="1"/>
              <a:t>NS</a:t>
            </a:r>
            <a:r>
              <a:rPr lang="en-US" i="1" baseline="-25000" dirty="0" err="1"/>
              <a:t>t</a:t>
            </a:r>
            <a:endParaRPr lang="zh-TW" altLang="en-US" dirty="0"/>
          </a:p>
          <a:p>
            <a:pPr>
              <a:buNone/>
            </a:pPr>
            <a:r>
              <a:rPr lang="en-US" dirty="0"/>
              <a:t>	   -13275.64+ 0.02089</a:t>
            </a:r>
            <a:r>
              <a:rPr lang="en-US" dirty="0">
                <a:sym typeface="Symbol"/>
              </a:rPr>
              <a:t></a:t>
            </a:r>
            <a:r>
              <a:rPr lang="en-US" i="1" dirty="0"/>
              <a:t>NL</a:t>
            </a:r>
            <a:r>
              <a:rPr lang="en-US" i="1" baseline="-25000" dirty="0"/>
              <a:t>t</a:t>
            </a:r>
            <a:r>
              <a:rPr lang="en-US" dirty="0"/>
              <a:t> = </a:t>
            </a:r>
            <a:r>
              <a:rPr lang="en-US" i="1" dirty="0" err="1"/>
              <a:t>NL</a:t>
            </a:r>
            <a:r>
              <a:rPr lang="en-US" i="1" baseline="-25000" dirty="0" err="1"/>
              <a:t>t</a:t>
            </a:r>
            <a:r>
              <a:rPr lang="en-US" dirty="0"/>
              <a:t> + </a:t>
            </a:r>
            <a:r>
              <a:rPr lang="en-US" i="1" dirty="0" err="1"/>
              <a:t>NS</a:t>
            </a:r>
            <a:r>
              <a:rPr lang="en-US" i="1" baseline="-25000" dirty="0" err="1"/>
              <a:t>t</a:t>
            </a:r>
            <a:endParaRPr lang="zh-TW" altLang="en-US" dirty="0"/>
          </a:p>
          <a:p>
            <a:pPr>
              <a:buNone/>
            </a:pPr>
            <a:r>
              <a:rPr lang="en-US" dirty="0"/>
              <a:t> </a:t>
            </a:r>
            <a:endParaRPr lang="zh-TW" altLang="en-US" dirty="0"/>
          </a:p>
          <a:p>
            <a:pPr>
              <a:buNone/>
            </a:pPr>
            <a:r>
              <a:rPr lang="en-US" dirty="0"/>
              <a:t>	   (a) </a:t>
            </a:r>
            <a:r>
              <a:rPr lang="en-US" i="1" dirty="0" err="1"/>
              <a:t>NS</a:t>
            </a:r>
            <a:r>
              <a:rPr lang="en-US" i="1" baseline="-25000" dirty="0" err="1"/>
              <a:t>t</a:t>
            </a:r>
            <a:r>
              <a:rPr lang="en-US" dirty="0"/>
              <a:t> +0.97911</a:t>
            </a:r>
            <a:r>
              <a:rPr lang="en-US" i="1" dirty="0"/>
              <a:t>NL</a:t>
            </a:r>
            <a:r>
              <a:rPr lang="en-US" i="1" baseline="-25000" dirty="0"/>
              <a:t>t</a:t>
            </a:r>
            <a:r>
              <a:rPr lang="en-US" dirty="0"/>
              <a:t> = −24,337.4104</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142852"/>
            <a:ext cx="8229600" cy="1143000"/>
          </a:xfrm>
        </p:spPr>
        <p:txBody>
          <a:bodyPr/>
          <a:lstStyle/>
          <a:p>
            <a:r>
              <a:rPr lang="en-US" b="1" dirty="0"/>
              <a:t>21.1 Introduction</a:t>
            </a:r>
            <a:endParaRPr lang="zh-TW" altLang="en-US" dirty="0"/>
          </a:p>
        </p:txBody>
      </p:sp>
      <p:sp>
        <p:nvSpPr>
          <p:cNvPr id="3" name="內容版面配置區 2"/>
          <p:cNvSpPr>
            <a:spLocks noGrp="1"/>
          </p:cNvSpPr>
          <p:nvPr>
            <p:ph idx="1"/>
          </p:nvPr>
        </p:nvSpPr>
        <p:spPr>
          <a:xfrm>
            <a:off x="500034" y="1214422"/>
            <a:ext cx="8229600" cy="5043510"/>
          </a:xfrm>
        </p:spPr>
        <p:txBody>
          <a:bodyPr>
            <a:noAutofit/>
          </a:bodyPr>
          <a:lstStyle/>
          <a:p>
            <a:r>
              <a:rPr lang="en-US" sz="2100" i="1" dirty="0"/>
              <a:t>Chapter 21 covers alternative financial planning models and their use in financial analysis and decision-making. The approach taken in this chapter gives the student an opportunity to combine information (accounting, market, and economic), theory, (classical, M &amp; M, CAPM, and OPM), and methodology (regression and linear programming).</a:t>
            </a:r>
            <a:endParaRPr lang="zh-TW" altLang="en-US" sz="2100" i="1" dirty="0"/>
          </a:p>
          <a:p>
            <a:r>
              <a:rPr lang="en-US" sz="2100" i="1" dirty="0" smtClean="0"/>
              <a:t>We </a:t>
            </a:r>
            <a:r>
              <a:rPr lang="en-US" sz="2100" i="1" dirty="0"/>
              <a:t>begin by presenting the procedure for financial planning and analysis. This is followed by a discussion of the Warren and Shelton algebraic simultaneous equations planning model. The following sections cover the application of linear programming (LP) to financial planning and analysis, the application of econometric approaches to financial planning and analysis, and the importance of sensitivity analysis and its application to Warren and Shelton’s financial planning model. Appendix 21A shows how the simplex method is used in the capital rationing decision. Appendix 21B is a description of parameter inputs used to forecast Johnson &amp; Johnson's financial statements and share price. Appendix 21C shows the procedure of how to use Excel to implement the </a:t>
            </a:r>
            <a:r>
              <a:rPr lang="en-US" sz="2100" i="1" dirty="0" err="1"/>
              <a:t>FinPlan</a:t>
            </a:r>
            <a:r>
              <a:rPr lang="en-US" sz="2100" i="1" dirty="0"/>
              <a:t> program.</a:t>
            </a:r>
            <a:endParaRPr lang="zh-TW" altLang="en-US" sz="21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20000"/>
          </a:bodyPr>
          <a:lstStyle/>
          <a:p>
            <a:pPr>
              <a:buNone/>
            </a:pPr>
            <a:r>
              <a:rPr lang="en-US" sz="2800" dirty="0"/>
              <a:t>(9) </a:t>
            </a:r>
            <a:r>
              <a:rPr lang="en-US" sz="2800" i="1" dirty="0"/>
              <a:t>L</a:t>
            </a:r>
            <a:r>
              <a:rPr lang="en-US" sz="2800" i="1" baseline="-25000" dirty="0"/>
              <a:t>t</a:t>
            </a:r>
            <a:r>
              <a:rPr lang="en-US" sz="2800" dirty="0"/>
              <a:t> = </a:t>
            </a:r>
            <a:r>
              <a:rPr lang="en-US" sz="2800" i="1" dirty="0"/>
              <a:t>L</a:t>
            </a:r>
            <a:r>
              <a:rPr lang="en-US" sz="2800" i="1" baseline="-25000" dirty="0"/>
              <a:t>t</a:t>
            </a:r>
            <a:r>
              <a:rPr lang="en-US" sz="2800" dirty="0"/>
              <a:t>−</a:t>
            </a:r>
            <a:r>
              <a:rPr lang="en-US" sz="2800" baseline="-25000" dirty="0"/>
              <a:t>1</a:t>
            </a:r>
            <a:r>
              <a:rPr lang="en-US" sz="2800" dirty="0"/>
              <a:t> – </a:t>
            </a:r>
            <a:r>
              <a:rPr lang="en-US" sz="2800" i="1" dirty="0" err="1"/>
              <a:t>LR</a:t>
            </a:r>
            <a:r>
              <a:rPr lang="en-US" sz="2800" i="1" baseline="-25000" dirty="0" err="1"/>
              <a:t>t</a:t>
            </a:r>
            <a:r>
              <a:rPr lang="en-US" sz="2800" i="1" dirty="0"/>
              <a:t> </a:t>
            </a:r>
            <a:r>
              <a:rPr lang="en-US" sz="2800" dirty="0"/>
              <a:t>+ </a:t>
            </a:r>
            <a:r>
              <a:rPr lang="en-US" sz="2800" i="1" dirty="0" err="1"/>
              <a:t>NL</a:t>
            </a:r>
            <a:r>
              <a:rPr lang="en-US" sz="2800" i="1" baseline="-25000" dirty="0" err="1"/>
              <a:t>t</a:t>
            </a:r>
            <a:endParaRPr lang="zh-TW" altLang="en-US" sz="2800" dirty="0"/>
          </a:p>
          <a:p>
            <a:pPr>
              <a:buNone/>
            </a:pPr>
            <a:r>
              <a:rPr lang="en-US" sz="2800" dirty="0"/>
              <a:t> </a:t>
            </a:r>
            <a:endParaRPr lang="zh-TW" altLang="en-US" sz="2800" dirty="0"/>
          </a:p>
          <a:p>
            <a:pPr>
              <a:buNone/>
            </a:pPr>
            <a:r>
              <a:rPr lang="en-US" sz="2800" dirty="0"/>
              <a:t>	   (b) </a:t>
            </a:r>
            <a:r>
              <a:rPr lang="en-US" sz="2800" i="1" dirty="0"/>
              <a:t>L</a:t>
            </a:r>
            <a:r>
              <a:rPr lang="en-US" sz="2800" i="1" baseline="-25000" dirty="0"/>
              <a:t>t</a:t>
            </a:r>
            <a:r>
              <a:rPr lang="en-US" sz="2800" dirty="0"/>
              <a:t> = 22,442 – 2223+ </a:t>
            </a:r>
            <a:r>
              <a:rPr lang="en-US" sz="2800" i="1" dirty="0" err="1"/>
              <a:t>NL</a:t>
            </a:r>
            <a:r>
              <a:rPr lang="en-US" sz="2800" i="1" baseline="-25000" dirty="0" err="1"/>
              <a:t>t</a:t>
            </a:r>
            <a:endParaRPr lang="zh-TW" altLang="en-US" sz="2800" dirty="0"/>
          </a:p>
          <a:p>
            <a:pPr>
              <a:buNone/>
            </a:pPr>
            <a:r>
              <a:rPr lang="en-US" sz="2800" dirty="0"/>
              <a:t>	         </a:t>
            </a:r>
            <a:r>
              <a:rPr lang="en-US" sz="2800" i="1" dirty="0"/>
              <a:t>L</a:t>
            </a:r>
            <a:r>
              <a:rPr lang="en-US" sz="2800" i="1" baseline="-25000" dirty="0"/>
              <a:t>t</a:t>
            </a:r>
            <a:r>
              <a:rPr lang="en-US" sz="2800" dirty="0"/>
              <a:t> – </a:t>
            </a:r>
            <a:r>
              <a:rPr lang="en-US" sz="2800" i="1" dirty="0" err="1"/>
              <a:t>NL</a:t>
            </a:r>
            <a:r>
              <a:rPr lang="en-US" sz="2800" i="1" baseline="-25000" dirty="0" err="1"/>
              <a:t>t</a:t>
            </a:r>
            <a:r>
              <a:rPr lang="en-US" sz="2800" dirty="0"/>
              <a:t> = 20,219</a:t>
            </a:r>
            <a:endParaRPr lang="zh-TW" altLang="en-US" sz="2800" dirty="0"/>
          </a:p>
          <a:p>
            <a:pPr>
              <a:buNone/>
            </a:pPr>
            <a:r>
              <a:rPr lang="en-US" sz="2800" dirty="0"/>
              <a:t> </a:t>
            </a:r>
            <a:endParaRPr lang="zh-TW" altLang="en-US" sz="2800" dirty="0"/>
          </a:p>
          <a:p>
            <a:pPr>
              <a:buNone/>
            </a:pPr>
            <a:r>
              <a:rPr lang="en-US" sz="2800" dirty="0"/>
              <a:t>(10) </a:t>
            </a:r>
            <a:r>
              <a:rPr lang="en-US" sz="2800" i="1" dirty="0"/>
              <a:t>S</a:t>
            </a:r>
            <a:r>
              <a:rPr lang="en-US" sz="2800" i="1" baseline="-25000" dirty="0"/>
              <a:t>t</a:t>
            </a:r>
            <a:r>
              <a:rPr lang="en-US" sz="2800" i="1" dirty="0"/>
              <a:t> </a:t>
            </a:r>
            <a:r>
              <a:rPr lang="en-US" sz="2800" dirty="0"/>
              <a:t>= </a:t>
            </a:r>
            <a:r>
              <a:rPr lang="en-US" sz="2800" i="1" dirty="0"/>
              <a:t>S</a:t>
            </a:r>
            <a:r>
              <a:rPr lang="en-US" sz="2800" i="1" baseline="-25000" dirty="0"/>
              <a:t>t</a:t>
            </a:r>
            <a:r>
              <a:rPr lang="en-US" sz="2800" dirty="0"/>
              <a:t>−</a:t>
            </a:r>
            <a:r>
              <a:rPr lang="en-US" sz="2800" baseline="-25000" dirty="0"/>
              <a:t>1</a:t>
            </a:r>
            <a:r>
              <a:rPr lang="en-US" sz="2800" dirty="0"/>
              <a:t> + </a:t>
            </a:r>
            <a:r>
              <a:rPr lang="en-US" sz="2800" i="1" dirty="0" err="1"/>
              <a:t>NS</a:t>
            </a:r>
            <a:r>
              <a:rPr lang="en-US" sz="2800" i="1" baseline="-25000" dirty="0" err="1"/>
              <a:t>t</a:t>
            </a:r>
            <a:endParaRPr lang="zh-TW" altLang="en-US" sz="2800" dirty="0"/>
          </a:p>
          <a:p>
            <a:pPr>
              <a:buNone/>
            </a:pPr>
            <a:r>
              <a:rPr lang="en-US" sz="2800" dirty="0"/>
              <a:t> </a:t>
            </a:r>
            <a:endParaRPr lang="zh-TW" altLang="en-US" sz="2800" dirty="0"/>
          </a:p>
          <a:p>
            <a:pPr>
              <a:buNone/>
            </a:pPr>
            <a:r>
              <a:rPr lang="en-US" sz="2800" dirty="0"/>
              <a:t>	    (c) −</a:t>
            </a:r>
            <a:r>
              <a:rPr lang="en-US" sz="2800" i="1" dirty="0" err="1"/>
              <a:t>NS</a:t>
            </a:r>
            <a:r>
              <a:rPr lang="en-US" sz="2800" i="1" baseline="-25000" dirty="0" err="1"/>
              <a:t>t</a:t>
            </a:r>
            <a:r>
              <a:rPr lang="en-US" sz="2800" dirty="0"/>
              <a:t> + </a:t>
            </a:r>
            <a:r>
              <a:rPr lang="en-US" sz="2800" i="1" dirty="0"/>
              <a:t>S</a:t>
            </a:r>
            <a:r>
              <a:rPr lang="en-US" sz="2800" i="1" baseline="-25000" dirty="0"/>
              <a:t>t</a:t>
            </a:r>
            <a:r>
              <a:rPr lang="en-US" sz="2800" dirty="0"/>
              <a:t> = 3,120.0</a:t>
            </a:r>
            <a:endParaRPr lang="zh-TW" altLang="en-US" sz="2800" dirty="0"/>
          </a:p>
          <a:p>
            <a:pPr>
              <a:buNone/>
            </a:pPr>
            <a:r>
              <a:rPr lang="en-US" sz="2800" dirty="0"/>
              <a:t> </a:t>
            </a:r>
            <a:endParaRPr lang="zh-TW" altLang="en-US" sz="2800" dirty="0"/>
          </a:p>
          <a:p>
            <a:pPr>
              <a:buNone/>
            </a:pPr>
            <a:r>
              <a:rPr lang="en-US" sz="2800" dirty="0"/>
              <a:t>(11) </a:t>
            </a:r>
            <a:r>
              <a:rPr lang="en-US" sz="2800" i="1" dirty="0" err="1"/>
              <a:t>R</a:t>
            </a:r>
            <a:r>
              <a:rPr lang="en-US" sz="2800" i="1" baseline="-25000" dirty="0" err="1"/>
              <a:t>t</a:t>
            </a:r>
            <a:r>
              <a:rPr lang="en-US" sz="2800" i="1" dirty="0"/>
              <a:t> </a:t>
            </a:r>
            <a:r>
              <a:rPr lang="en-US" sz="2800" dirty="0"/>
              <a:t>= </a:t>
            </a:r>
            <a:r>
              <a:rPr lang="en-US" sz="2800" i="1" dirty="0"/>
              <a:t>R</a:t>
            </a:r>
            <a:r>
              <a:rPr lang="en-US" sz="2800" i="1" baseline="-25000" dirty="0"/>
              <a:t>t</a:t>
            </a:r>
            <a:r>
              <a:rPr lang="en-US" sz="2800" dirty="0"/>
              <a:t>−</a:t>
            </a:r>
            <a:r>
              <a:rPr lang="en-US" sz="2800" baseline="-25000" dirty="0"/>
              <a:t>1</a:t>
            </a:r>
            <a:r>
              <a:rPr lang="en-US" sz="2800" dirty="0"/>
              <a:t> + </a:t>
            </a:r>
            <a:r>
              <a:rPr lang="en-US" sz="2800" i="1" dirty="0" err="1"/>
              <a:t>b</a:t>
            </a:r>
            <a:r>
              <a:rPr lang="en-US" sz="2800" i="1" baseline="-25000" dirty="0" err="1"/>
              <a:t>t</a:t>
            </a:r>
            <a:r>
              <a:rPr lang="en-US" sz="2800" dirty="0"/>
              <a:t>{(1 – </a:t>
            </a:r>
            <a:r>
              <a:rPr lang="en-US" sz="2800" i="1" dirty="0" err="1"/>
              <a:t>T</a:t>
            </a:r>
            <a:r>
              <a:rPr lang="en-US" sz="2800" i="1" baseline="-25000" dirty="0" err="1"/>
              <a:t>t</a:t>
            </a:r>
            <a:r>
              <a:rPr lang="en-US" sz="2800" dirty="0"/>
              <a:t>)[</a:t>
            </a:r>
            <a:r>
              <a:rPr lang="en-US" sz="2800" i="1" dirty="0" err="1"/>
              <a:t>EBIT</a:t>
            </a:r>
            <a:r>
              <a:rPr lang="en-US" sz="2800" i="1" baseline="-25000" dirty="0" err="1"/>
              <a:t>t</a:t>
            </a:r>
            <a:r>
              <a:rPr lang="en-US" sz="2800" dirty="0"/>
              <a:t> – </a:t>
            </a:r>
            <a:r>
              <a:rPr lang="en-US" sz="2800" i="1" dirty="0" err="1"/>
              <a:t>i</a:t>
            </a:r>
            <a:r>
              <a:rPr lang="en-US" sz="2800" i="1" baseline="-25000" dirty="0" err="1"/>
              <a:t>t</a:t>
            </a:r>
            <a:r>
              <a:rPr lang="en-US" sz="2800" i="1" dirty="0" err="1"/>
              <a:t>L</a:t>
            </a:r>
            <a:r>
              <a:rPr lang="en-US" sz="2800" i="1" baseline="-25000" dirty="0" err="1"/>
              <a:t>t</a:t>
            </a:r>
            <a:r>
              <a:rPr lang="en-US" sz="2800" dirty="0"/>
              <a:t> – </a:t>
            </a:r>
            <a:r>
              <a:rPr lang="en-US" sz="2800" i="1" dirty="0" err="1"/>
              <a:t>U</a:t>
            </a:r>
            <a:r>
              <a:rPr lang="en-US" sz="2800" i="1" baseline="30000" dirty="0" err="1"/>
              <a:t>L</a:t>
            </a:r>
            <a:r>
              <a:rPr lang="en-US" sz="2800" i="1" baseline="-25000" dirty="0" err="1"/>
              <a:t>t</a:t>
            </a:r>
            <a:r>
              <a:rPr lang="en-US" sz="2800" i="1" dirty="0" err="1"/>
              <a:t>NL</a:t>
            </a:r>
            <a:r>
              <a:rPr lang="en-US" sz="2800" i="1" baseline="-25000" dirty="0" err="1"/>
              <a:t>t</a:t>
            </a:r>
            <a:r>
              <a:rPr lang="en-US" sz="2800" dirty="0"/>
              <a:t>] – </a:t>
            </a:r>
            <a:r>
              <a:rPr lang="en-US" sz="2800" i="1" dirty="0" err="1"/>
              <a:t>PFDIV</a:t>
            </a:r>
            <a:r>
              <a:rPr lang="en-US" sz="2800" i="1" baseline="-25000" dirty="0" err="1"/>
              <a:t>t</a:t>
            </a:r>
            <a:r>
              <a:rPr lang="en-US" sz="2800" dirty="0"/>
              <a:t>}</a:t>
            </a:r>
            <a:endParaRPr lang="zh-TW" altLang="en-US" sz="2800" dirty="0"/>
          </a:p>
          <a:p>
            <a:pPr>
              <a:buNone/>
            </a:pPr>
            <a:r>
              <a:rPr lang="en-US" sz="2800" dirty="0"/>
              <a:t>	         = 110,551 + 0.4778</a:t>
            </a:r>
            <a:r>
              <a:rPr lang="en-US" sz="2800" dirty="0">
                <a:sym typeface="Symbol"/>
              </a:rPr>
              <a:t></a:t>
            </a:r>
            <a:r>
              <a:rPr lang="en-US" sz="2800" dirty="0"/>
              <a:t>{(1−0.18)</a:t>
            </a:r>
            <a:r>
              <a:rPr lang="en-US" sz="2800" dirty="0">
                <a:sym typeface="Symbol"/>
              </a:rPr>
              <a:t></a:t>
            </a:r>
            <a:r>
              <a:rPr lang="en-US" sz="2800" dirty="0"/>
              <a:t>[ 23,262.76– </a:t>
            </a:r>
            <a:r>
              <a:rPr lang="en-US" sz="2800" i="1" dirty="0" err="1"/>
              <a:t>i</a:t>
            </a:r>
            <a:r>
              <a:rPr lang="en-US" sz="2800" i="1" baseline="-25000" dirty="0" err="1"/>
              <a:t>t</a:t>
            </a:r>
            <a:r>
              <a:rPr lang="en-US" sz="2800" i="1" dirty="0" err="1"/>
              <a:t>L</a:t>
            </a:r>
            <a:r>
              <a:rPr lang="en-US" sz="2800" i="1" baseline="-25000" dirty="0" err="1"/>
              <a:t>t</a:t>
            </a:r>
            <a:r>
              <a:rPr lang="en-US" sz="2800" dirty="0"/>
              <a:t> –0.02</a:t>
            </a:r>
            <a:r>
              <a:rPr lang="en-US" sz="2800" dirty="0">
                <a:sym typeface="Symbol"/>
              </a:rPr>
              <a:t></a:t>
            </a:r>
            <a:r>
              <a:rPr lang="en-US" sz="2800" i="1" dirty="0"/>
              <a:t>NL</a:t>
            </a:r>
            <a:r>
              <a:rPr lang="en-US" sz="2800" i="1" baseline="-25000" dirty="0"/>
              <a:t>t</a:t>
            </a:r>
            <a:r>
              <a:rPr lang="en-US" sz="2800" dirty="0"/>
              <a:t>] −0}</a:t>
            </a:r>
            <a:endParaRPr lang="zh-TW" altLang="en-US" sz="2800" dirty="0"/>
          </a:p>
          <a:p>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55000" lnSpcReduction="20000"/>
          </a:bodyPr>
          <a:lstStyle/>
          <a:p>
            <a:pPr>
              <a:buNone/>
            </a:pPr>
            <a:r>
              <a:rPr lang="en-US" dirty="0"/>
              <a:t>Substitute (12) into (11)</a:t>
            </a:r>
            <a:endParaRPr lang="zh-TW" altLang="en-US" dirty="0"/>
          </a:p>
          <a:p>
            <a:pPr>
              <a:buNone/>
            </a:pPr>
            <a:r>
              <a:rPr lang="en-US" dirty="0"/>
              <a:t> </a:t>
            </a:r>
            <a:endParaRPr lang="zh-TW" altLang="en-US" dirty="0"/>
          </a:p>
          <a:p>
            <a:pPr>
              <a:buNone/>
            </a:pPr>
            <a:r>
              <a:rPr lang="en-US" i="1" dirty="0" err="1"/>
              <a:t>R</a:t>
            </a:r>
            <a:r>
              <a:rPr lang="en-US" i="1" baseline="-25000" dirty="0" err="1"/>
              <a:t>t</a:t>
            </a:r>
            <a:r>
              <a:rPr lang="en-US" dirty="0"/>
              <a:t> = 110,551 + 0.4778</a:t>
            </a:r>
            <a:r>
              <a:rPr lang="en-US" dirty="0">
                <a:sym typeface="Symbol"/>
              </a:rPr>
              <a:t></a:t>
            </a:r>
            <a:r>
              <a:rPr lang="en-US" dirty="0"/>
              <a:t>{0.82</a:t>
            </a:r>
            <a:r>
              <a:rPr lang="en-US" dirty="0">
                <a:sym typeface="Symbol"/>
              </a:rPr>
              <a:t></a:t>
            </a:r>
            <a:r>
              <a:rPr lang="en-US" dirty="0"/>
              <a:t> [23,262.76– (671.2708 + 0.0368</a:t>
            </a:r>
            <a:r>
              <a:rPr lang="en-US" dirty="0">
                <a:sym typeface="Symbol"/>
              </a:rPr>
              <a:t></a:t>
            </a:r>
            <a:r>
              <a:rPr lang="en-US" i="1" dirty="0"/>
              <a:t>NL</a:t>
            </a:r>
            <a:r>
              <a:rPr lang="en-US" i="1" baseline="-25000" dirty="0"/>
              <a:t>t</a:t>
            </a:r>
            <a:r>
              <a:rPr lang="en-US" dirty="0"/>
              <a:t>)</a:t>
            </a:r>
            <a:endParaRPr lang="zh-TW" altLang="en-US" dirty="0"/>
          </a:p>
          <a:p>
            <a:pPr>
              <a:buNone/>
            </a:pPr>
            <a:r>
              <a:rPr lang="en-US" dirty="0"/>
              <a:t>–0.02</a:t>
            </a:r>
            <a:r>
              <a:rPr lang="en-US" dirty="0">
                <a:sym typeface="Symbol"/>
              </a:rPr>
              <a:t></a:t>
            </a:r>
            <a:r>
              <a:rPr lang="en-US" i="1" dirty="0"/>
              <a:t>NL</a:t>
            </a:r>
            <a:r>
              <a:rPr lang="en-US" i="1" baseline="-25000" dirty="0"/>
              <a:t>t</a:t>
            </a:r>
            <a:r>
              <a:rPr lang="en-US" dirty="0"/>
              <a:t>]}</a:t>
            </a:r>
            <a:endParaRPr lang="zh-TW" altLang="en-US" dirty="0"/>
          </a:p>
          <a:p>
            <a:pPr>
              <a:buNone/>
            </a:pPr>
            <a:r>
              <a:rPr lang="en-US" dirty="0"/>
              <a:t>	 = 119,420.7796 − 0.0223</a:t>
            </a:r>
            <a:r>
              <a:rPr lang="en-US" i="1" dirty="0"/>
              <a:t>NL</a:t>
            </a:r>
            <a:r>
              <a:rPr lang="en-US" i="1" baseline="-25000" dirty="0"/>
              <a:t>t</a:t>
            </a:r>
            <a:endParaRPr lang="zh-TW" altLang="en-US" dirty="0"/>
          </a:p>
          <a:p>
            <a:pPr>
              <a:buNone/>
            </a:pPr>
            <a:r>
              <a:rPr lang="en-US" dirty="0"/>
              <a:t> </a:t>
            </a:r>
            <a:endParaRPr lang="zh-TW" altLang="en-US" dirty="0"/>
          </a:p>
          <a:p>
            <a:pPr>
              <a:buNone/>
            </a:pPr>
            <a:r>
              <a:rPr lang="en-US" dirty="0"/>
              <a:t>(d) 119,420.7796 = </a:t>
            </a:r>
            <a:r>
              <a:rPr lang="en-US" i="1" dirty="0" err="1"/>
              <a:t>R</a:t>
            </a:r>
            <a:r>
              <a:rPr lang="en-US" i="1" baseline="-25000" dirty="0" err="1"/>
              <a:t>t</a:t>
            </a:r>
            <a:r>
              <a:rPr lang="en-US" i="1" dirty="0"/>
              <a:t> </a:t>
            </a:r>
            <a:r>
              <a:rPr lang="en-US" dirty="0"/>
              <a:t>+0.0223</a:t>
            </a:r>
            <a:r>
              <a:rPr lang="en-US" i="1" dirty="0"/>
              <a:t>NL</a:t>
            </a:r>
            <a:r>
              <a:rPr lang="en-US" i="1" baseline="-25000" dirty="0"/>
              <a:t>t</a:t>
            </a:r>
            <a:r>
              <a:rPr lang="en-US" dirty="0"/>
              <a:t>  </a:t>
            </a:r>
            <a:endParaRPr lang="zh-TW" altLang="en-US" dirty="0"/>
          </a:p>
          <a:p>
            <a:pPr>
              <a:buNone/>
            </a:pPr>
            <a:r>
              <a:rPr lang="en-US" dirty="0"/>
              <a:t> </a:t>
            </a:r>
            <a:endParaRPr lang="zh-TW" altLang="en-US" dirty="0"/>
          </a:p>
          <a:p>
            <a:pPr>
              <a:buNone/>
            </a:pPr>
            <a:r>
              <a:rPr lang="en-US" dirty="0"/>
              <a:t> </a:t>
            </a:r>
            <a:endParaRPr lang="zh-TW" altLang="en-US" dirty="0"/>
          </a:p>
          <a:p>
            <a:pPr>
              <a:buNone/>
            </a:pPr>
            <a:r>
              <a:rPr lang="en-US" dirty="0"/>
              <a:t>(13) </a:t>
            </a:r>
            <a:r>
              <a:rPr lang="en-US" i="1" dirty="0"/>
              <a:t>L</a:t>
            </a:r>
            <a:r>
              <a:rPr lang="en-US" i="1" baseline="-25000" dirty="0"/>
              <a:t>t</a:t>
            </a:r>
            <a:r>
              <a:rPr lang="en-US" i="1" dirty="0"/>
              <a:t> </a:t>
            </a:r>
            <a:r>
              <a:rPr lang="en-US" dirty="0"/>
              <a:t>= (</a:t>
            </a:r>
            <a:r>
              <a:rPr lang="en-US" i="1" dirty="0"/>
              <a:t>S</a:t>
            </a:r>
            <a:r>
              <a:rPr lang="en-US" i="1" baseline="-25000" dirty="0"/>
              <a:t>t</a:t>
            </a:r>
            <a:r>
              <a:rPr lang="en-US" dirty="0"/>
              <a:t> + </a:t>
            </a:r>
            <a:r>
              <a:rPr lang="en-US" i="1" dirty="0" err="1"/>
              <a:t>R</a:t>
            </a:r>
            <a:r>
              <a:rPr lang="en-US" i="1" baseline="-25000" dirty="0" err="1"/>
              <a:t>t</a:t>
            </a:r>
            <a:r>
              <a:rPr lang="en-US" dirty="0"/>
              <a:t>)</a:t>
            </a:r>
            <a:r>
              <a:rPr lang="en-US" i="1" dirty="0"/>
              <a:t>K</a:t>
            </a:r>
            <a:r>
              <a:rPr lang="en-US" i="1" baseline="-25000" dirty="0"/>
              <a:t>t</a:t>
            </a:r>
            <a:endParaRPr lang="zh-TW" altLang="en-US" dirty="0"/>
          </a:p>
          <a:p>
            <a:pPr>
              <a:buNone/>
            </a:pPr>
            <a:r>
              <a:rPr lang="en-US" dirty="0"/>
              <a:t>	     </a:t>
            </a:r>
            <a:r>
              <a:rPr lang="en-US" i="1" dirty="0"/>
              <a:t>L</a:t>
            </a:r>
            <a:r>
              <a:rPr lang="en-US" i="1" baseline="-25000" dirty="0"/>
              <a:t>t</a:t>
            </a:r>
            <a:r>
              <a:rPr lang="en-US" dirty="0"/>
              <a:t> = 0.3187</a:t>
            </a:r>
            <a:r>
              <a:rPr lang="en-US" i="1" dirty="0"/>
              <a:t>S</a:t>
            </a:r>
            <a:r>
              <a:rPr lang="en-US" i="1" baseline="-25000" dirty="0"/>
              <a:t>t</a:t>
            </a:r>
            <a:r>
              <a:rPr lang="en-US" dirty="0"/>
              <a:t> + 0.3187</a:t>
            </a:r>
            <a:r>
              <a:rPr lang="en-US" i="1" dirty="0"/>
              <a:t>R</a:t>
            </a:r>
            <a:r>
              <a:rPr lang="en-US" i="1" baseline="-25000" dirty="0"/>
              <a:t>t</a:t>
            </a:r>
            <a:endParaRPr lang="zh-TW" altLang="en-US" dirty="0"/>
          </a:p>
          <a:p>
            <a:pPr>
              <a:buNone/>
            </a:pPr>
            <a:r>
              <a:rPr lang="en-US" dirty="0"/>
              <a:t> </a:t>
            </a:r>
            <a:endParaRPr lang="zh-TW" altLang="en-US" dirty="0"/>
          </a:p>
          <a:p>
            <a:pPr>
              <a:buNone/>
            </a:pPr>
            <a:r>
              <a:rPr lang="en-US" dirty="0"/>
              <a:t>	     (e) </a:t>
            </a:r>
            <a:r>
              <a:rPr lang="en-US" i="1" dirty="0"/>
              <a:t>L</a:t>
            </a:r>
            <a:r>
              <a:rPr lang="en-US" i="1" baseline="-25000" dirty="0"/>
              <a:t>t</a:t>
            </a:r>
            <a:r>
              <a:rPr lang="en-US" dirty="0"/>
              <a:t> – 0.3187</a:t>
            </a:r>
            <a:r>
              <a:rPr lang="en-US" i="1" dirty="0"/>
              <a:t>S</a:t>
            </a:r>
            <a:r>
              <a:rPr lang="en-US" i="1" baseline="-25000" dirty="0"/>
              <a:t>t</a:t>
            </a:r>
            <a:r>
              <a:rPr lang="en-US" dirty="0"/>
              <a:t> – 0.3187</a:t>
            </a:r>
            <a:r>
              <a:rPr lang="en-US" i="1" dirty="0"/>
              <a:t>R</a:t>
            </a:r>
            <a:r>
              <a:rPr lang="en-US" i="1" baseline="-25000" dirty="0"/>
              <a:t>t</a:t>
            </a:r>
            <a:r>
              <a:rPr lang="en-US" dirty="0"/>
              <a:t> = 0</a:t>
            </a:r>
            <a:endParaRPr lang="zh-TW" altLang="en-US" dirty="0"/>
          </a:p>
          <a:p>
            <a:pPr>
              <a:buNone/>
            </a:pPr>
            <a:r>
              <a:rPr lang="en-US" dirty="0"/>
              <a:t> </a:t>
            </a:r>
            <a:endParaRPr lang="zh-TW" altLang="en-US" dirty="0"/>
          </a:p>
          <a:p>
            <a:pPr>
              <a:buNone/>
            </a:pPr>
            <a:r>
              <a:rPr lang="en-US" dirty="0"/>
              <a:t> </a:t>
            </a:r>
            <a:endParaRPr lang="zh-TW" altLang="en-US" dirty="0"/>
          </a:p>
          <a:p>
            <a:pPr>
              <a:buNone/>
            </a:pPr>
            <a:r>
              <a:rPr lang="en-US" dirty="0"/>
              <a:t>(b) – (e) = (f)</a:t>
            </a:r>
            <a:endParaRPr lang="zh-TW" altLang="en-US" dirty="0"/>
          </a:p>
          <a:p>
            <a:pPr>
              <a:buNone/>
            </a:pPr>
            <a:r>
              <a:rPr lang="en-US" dirty="0"/>
              <a:t>	20,219= 0.3187</a:t>
            </a:r>
            <a:r>
              <a:rPr lang="en-US" i="1" dirty="0"/>
              <a:t>S</a:t>
            </a:r>
            <a:r>
              <a:rPr lang="en-US" i="1" baseline="-25000" dirty="0"/>
              <a:t>t</a:t>
            </a:r>
            <a:r>
              <a:rPr lang="en-US" i="1" dirty="0"/>
              <a:t> </a:t>
            </a:r>
            <a:r>
              <a:rPr lang="en-US" dirty="0"/>
              <a:t>+ 0.3187</a:t>
            </a:r>
            <a:r>
              <a:rPr lang="en-US" i="1" dirty="0"/>
              <a:t>R</a:t>
            </a:r>
            <a:r>
              <a:rPr lang="en-US" i="1" baseline="-25000" dirty="0"/>
              <a:t>t</a:t>
            </a:r>
            <a:r>
              <a:rPr lang="en-US" dirty="0"/>
              <a:t> – </a:t>
            </a:r>
            <a:r>
              <a:rPr lang="en-US" i="1" dirty="0" err="1"/>
              <a:t>NL</a:t>
            </a:r>
            <a:r>
              <a:rPr lang="en-US" i="1" baseline="-25000" dirty="0" err="1"/>
              <a:t>t</a:t>
            </a:r>
            <a:r>
              <a:rPr lang="en-US" dirty="0"/>
              <a:t> </a:t>
            </a:r>
            <a:endParaRPr lang="zh-TW"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70000" lnSpcReduction="20000"/>
          </a:bodyPr>
          <a:lstStyle/>
          <a:p>
            <a:pPr>
              <a:buNone/>
            </a:pPr>
            <a:r>
              <a:rPr lang="en-US" dirty="0"/>
              <a:t>(f) – 0.3187 (c) = (g)</a:t>
            </a:r>
            <a:endParaRPr lang="zh-TW" altLang="en-US" dirty="0"/>
          </a:p>
          <a:p>
            <a:pPr>
              <a:buNone/>
            </a:pPr>
            <a:r>
              <a:rPr lang="en-US" dirty="0"/>
              <a:t>	19,224.656= 0.3187</a:t>
            </a:r>
            <a:r>
              <a:rPr lang="en-US" i="1" dirty="0"/>
              <a:t>NS</a:t>
            </a:r>
            <a:r>
              <a:rPr lang="en-US" i="1" baseline="-25000" dirty="0"/>
              <a:t>t</a:t>
            </a:r>
            <a:r>
              <a:rPr lang="en-US" dirty="0"/>
              <a:t> − </a:t>
            </a:r>
            <a:r>
              <a:rPr lang="en-US" i="1" dirty="0" err="1"/>
              <a:t>NL</a:t>
            </a:r>
            <a:r>
              <a:rPr lang="en-US" i="1" baseline="-25000" dirty="0" err="1"/>
              <a:t>t</a:t>
            </a:r>
            <a:r>
              <a:rPr lang="en-US" dirty="0"/>
              <a:t> + 0.3187</a:t>
            </a:r>
            <a:r>
              <a:rPr lang="en-US" i="1" dirty="0"/>
              <a:t>R</a:t>
            </a:r>
            <a:r>
              <a:rPr lang="en-US" i="1" baseline="-25000" dirty="0"/>
              <a:t>t</a:t>
            </a:r>
            <a:r>
              <a:rPr lang="en-US" dirty="0"/>
              <a:t> </a:t>
            </a:r>
            <a:endParaRPr lang="zh-TW" altLang="en-US" dirty="0"/>
          </a:p>
          <a:p>
            <a:pPr>
              <a:buNone/>
            </a:pPr>
            <a:r>
              <a:rPr lang="en-US" dirty="0"/>
              <a:t> </a:t>
            </a:r>
            <a:endParaRPr lang="zh-TW" altLang="en-US" dirty="0"/>
          </a:p>
          <a:p>
            <a:pPr>
              <a:buNone/>
            </a:pPr>
            <a:r>
              <a:rPr lang="en-US" dirty="0"/>
              <a:t>(g) – 0.3187 (d) = (h)</a:t>
            </a:r>
            <a:endParaRPr lang="zh-TW" altLang="en-US" dirty="0"/>
          </a:p>
          <a:p>
            <a:pPr>
              <a:buNone/>
            </a:pPr>
            <a:r>
              <a:rPr lang="en-US" dirty="0"/>
              <a:t>- NL</a:t>
            </a:r>
            <a:r>
              <a:rPr lang="en-US" baseline="-25000" dirty="0"/>
              <a:t>t</a:t>
            </a:r>
            <a:r>
              <a:rPr lang="en-US" dirty="0"/>
              <a:t>+0.3187 NS</a:t>
            </a:r>
            <a:r>
              <a:rPr lang="en-US" baseline="-25000" dirty="0"/>
              <a:t>t</a:t>
            </a:r>
            <a:r>
              <a:rPr lang="en-US" dirty="0"/>
              <a:t>-0.0071 </a:t>
            </a:r>
            <a:r>
              <a:rPr lang="en-US" dirty="0" err="1"/>
              <a:t>NL</a:t>
            </a:r>
            <a:r>
              <a:rPr lang="en-US" baseline="-25000" dirty="0" err="1"/>
              <a:t>t</a:t>
            </a:r>
            <a:r>
              <a:rPr lang="en-US" dirty="0"/>
              <a:t>=-18834.74646</a:t>
            </a:r>
            <a:endParaRPr lang="zh-TW" altLang="en-US" dirty="0"/>
          </a:p>
          <a:p>
            <a:pPr>
              <a:buNone/>
            </a:pPr>
            <a:r>
              <a:rPr lang="en-US" dirty="0"/>
              <a:t>           -18834.74646= 0.3187 </a:t>
            </a:r>
            <a:r>
              <a:rPr lang="en-US" i="1" dirty="0" err="1"/>
              <a:t>NS</a:t>
            </a:r>
            <a:r>
              <a:rPr lang="en-US" i="1" baseline="-25000" dirty="0" err="1"/>
              <a:t>t</a:t>
            </a:r>
            <a:r>
              <a:rPr lang="en-US" dirty="0"/>
              <a:t> –1.0071</a:t>
            </a:r>
            <a:r>
              <a:rPr lang="en-US" i="1" dirty="0"/>
              <a:t>NL</a:t>
            </a:r>
            <a:r>
              <a:rPr lang="en-US" i="1" baseline="-25000" dirty="0"/>
              <a:t>t</a:t>
            </a:r>
            <a:r>
              <a:rPr lang="en-US" dirty="0"/>
              <a:t> </a:t>
            </a:r>
            <a:endParaRPr lang="zh-TW" altLang="en-US" dirty="0"/>
          </a:p>
          <a:p>
            <a:pPr>
              <a:buNone/>
            </a:pPr>
            <a:r>
              <a:rPr lang="en-US" dirty="0"/>
              <a:t> </a:t>
            </a:r>
            <a:endParaRPr lang="zh-TW" altLang="en-US" dirty="0"/>
          </a:p>
          <a:p>
            <a:pPr>
              <a:buNone/>
            </a:pPr>
            <a:r>
              <a:rPr lang="en-US" dirty="0"/>
              <a:t> </a:t>
            </a:r>
            <a:endParaRPr lang="zh-TW" altLang="en-US" dirty="0"/>
          </a:p>
          <a:p>
            <a:pPr>
              <a:buNone/>
            </a:pPr>
            <a:r>
              <a:rPr lang="en-US" dirty="0"/>
              <a:t>(h) – 0.3187(a) = (</a:t>
            </a:r>
            <a:r>
              <a:rPr lang="en-US" dirty="0" err="1"/>
              <a:t>i</a:t>
            </a:r>
            <a:r>
              <a:rPr lang="en-US" dirty="0"/>
              <a:t>)</a:t>
            </a:r>
            <a:endParaRPr lang="zh-TW" altLang="en-US" dirty="0"/>
          </a:p>
          <a:p>
            <a:pPr>
              <a:buNone/>
            </a:pPr>
            <a:r>
              <a:rPr lang="en-US" dirty="0"/>
              <a:t>		–1.0071</a:t>
            </a:r>
            <a:r>
              <a:rPr lang="en-US" i="1" dirty="0"/>
              <a:t>NL</a:t>
            </a:r>
            <a:r>
              <a:rPr lang="en-US" i="1" baseline="-25000" dirty="0"/>
              <a:t>t</a:t>
            </a:r>
            <a:r>
              <a:rPr lang="en-US" dirty="0"/>
              <a:t> –0.3120</a:t>
            </a:r>
            <a:r>
              <a:rPr lang="en-US" i="1" dirty="0"/>
              <a:t>NL</a:t>
            </a:r>
            <a:r>
              <a:rPr lang="en-US" i="1" baseline="-25000" dirty="0"/>
              <a:t>t</a:t>
            </a:r>
            <a:r>
              <a:rPr lang="en-US" dirty="0"/>
              <a:t>=-14603.81</a:t>
            </a:r>
            <a:endParaRPr lang="zh-TW" altLang="en-US" dirty="0"/>
          </a:p>
          <a:p>
            <a:pPr>
              <a:buNone/>
            </a:pPr>
            <a:r>
              <a:rPr lang="en-US" dirty="0"/>
              <a:t>  </a:t>
            </a:r>
            <a:r>
              <a:rPr lang="en-US" i="1" dirty="0" err="1"/>
              <a:t>NL</a:t>
            </a:r>
            <a:r>
              <a:rPr lang="en-US" i="1" baseline="-25000" dirty="0" err="1"/>
              <a:t>t</a:t>
            </a:r>
            <a:r>
              <a:rPr lang="en-US" dirty="0"/>
              <a:t> =-14603.81/1.31915=11070.62</a:t>
            </a:r>
            <a:endParaRPr lang="zh-TW" altLang="en-US" dirty="0"/>
          </a:p>
          <a:p>
            <a:pPr>
              <a:buNone/>
            </a:pPr>
            <a:r>
              <a:rPr lang="en-US" dirty="0"/>
              <a:t> </a:t>
            </a:r>
            <a:endParaRPr lang="zh-TW" altLang="en-US" dirty="0"/>
          </a:p>
          <a:p>
            <a:pPr>
              <a:buNone/>
            </a:pPr>
            <a:r>
              <a:rPr lang="en-US" dirty="0"/>
              <a:t>Substitute </a:t>
            </a:r>
            <a:r>
              <a:rPr lang="en-US" i="1" dirty="0" err="1"/>
              <a:t>NL</a:t>
            </a:r>
            <a:r>
              <a:rPr lang="en-US" i="1" baseline="-25000" dirty="0" err="1"/>
              <a:t>t</a:t>
            </a:r>
            <a:r>
              <a:rPr lang="en-US" dirty="0"/>
              <a:t> in (a)</a:t>
            </a:r>
            <a:endParaRPr lang="zh-TW" altLang="en-US" dirty="0"/>
          </a:p>
          <a:p>
            <a:pPr>
              <a:buNone/>
            </a:pPr>
            <a:r>
              <a:rPr lang="en-US" dirty="0"/>
              <a:t> </a:t>
            </a:r>
            <a:endParaRPr lang="zh-TW" altLang="en-US" dirty="0"/>
          </a:p>
          <a:p>
            <a:pPr>
              <a:buNone/>
            </a:pPr>
            <a:r>
              <a:rPr lang="en-US" i="1" dirty="0" err="1"/>
              <a:t>NS</a:t>
            </a:r>
            <a:r>
              <a:rPr lang="en-US" i="1" baseline="-25000" dirty="0" err="1"/>
              <a:t>t</a:t>
            </a:r>
            <a:r>
              <a:rPr lang="en-US" dirty="0"/>
              <a:t> =-24114.98745</a:t>
            </a:r>
            <a:endParaRPr lang="zh-TW"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62500" lnSpcReduction="20000"/>
          </a:bodyPr>
          <a:lstStyle/>
          <a:p>
            <a:pPr>
              <a:buNone/>
            </a:pPr>
            <a:r>
              <a:rPr lang="en-US" dirty="0"/>
              <a:t>Substitute </a:t>
            </a:r>
            <a:r>
              <a:rPr lang="en-US" i="1" dirty="0" err="1"/>
              <a:t>NL</a:t>
            </a:r>
            <a:r>
              <a:rPr lang="en-US" i="1" baseline="-25000" dirty="0" err="1"/>
              <a:t>t</a:t>
            </a:r>
            <a:r>
              <a:rPr lang="en-US" dirty="0"/>
              <a:t> in (b)</a:t>
            </a:r>
            <a:endParaRPr lang="zh-TW" altLang="en-US" dirty="0"/>
          </a:p>
          <a:p>
            <a:pPr>
              <a:buNone/>
            </a:pPr>
            <a:r>
              <a:rPr lang="en-US" dirty="0"/>
              <a:t> </a:t>
            </a:r>
            <a:endParaRPr lang="zh-TW" altLang="en-US" dirty="0"/>
          </a:p>
          <a:p>
            <a:pPr>
              <a:buNone/>
            </a:pPr>
            <a:r>
              <a:rPr lang="en-US" i="1" dirty="0"/>
              <a:t>L</a:t>
            </a:r>
            <a:r>
              <a:rPr lang="en-US" i="1" baseline="-25000" dirty="0"/>
              <a:t>t</a:t>
            </a:r>
            <a:r>
              <a:rPr lang="en-US" i="1" dirty="0"/>
              <a:t> </a:t>
            </a:r>
            <a:r>
              <a:rPr lang="en-US" dirty="0"/>
              <a:t> = 31289.62094</a:t>
            </a:r>
            <a:endParaRPr lang="zh-TW" altLang="en-US" dirty="0"/>
          </a:p>
          <a:p>
            <a:pPr>
              <a:buNone/>
            </a:pPr>
            <a:r>
              <a:rPr lang="en-US" dirty="0"/>
              <a:t> </a:t>
            </a:r>
            <a:endParaRPr lang="zh-TW" altLang="en-US" dirty="0"/>
          </a:p>
          <a:p>
            <a:pPr>
              <a:buNone/>
            </a:pPr>
            <a:r>
              <a:rPr lang="en-US" dirty="0"/>
              <a:t>Substitute </a:t>
            </a:r>
            <a:r>
              <a:rPr lang="en-US" i="1" dirty="0" err="1"/>
              <a:t>NS</a:t>
            </a:r>
            <a:r>
              <a:rPr lang="en-US" i="1" baseline="-25000" dirty="0" err="1"/>
              <a:t>t</a:t>
            </a:r>
            <a:r>
              <a:rPr lang="en-US" dirty="0"/>
              <a:t> in (c)</a:t>
            </a:r>
            <a:endParaRPr lang="zh-TW" altLang="en-US" dirty="0"/>
          </a:p>
          <a:p>
            <a:pPr>
              <a:buNone/>
            </a:pPr>
            <a:r>
              <a:rPr lang="en-US" i="1" dirty="0"/>
              <a:t>S</a:t>
            </a:r>
            <a:r>
              <a:rPr lang="en-US" i="1" baseline="-25000" dirty="0"/>
              <a:t>t</a:t>
            </a:r>
            <a:r>
              <a:rPr lang="en-US" dirty="0"/>
              <a:t> = -20994.98745</a:t>
            </a:r>
            <a:endParaRPr lang="zh-TW" altLang="en-US" dirty="0"/>
          </a:p>
          <a:p>
            <a:pPr>
              <a:buNone/>
            </a:pPr>
            <a:r>
              <a:rPr lang="en-US" dirty="0"/>
              <a:t> </a:t>
            </a:r>
            <a:endParaRPr lang="zh-TW" altLang="en-US" dirty="0"/>
          </a:p>
          <a:p>
            <a:pPr>
              <a:buNone/>
            </a:pPr>
            <a:r>
              <a:rPr lang="en-US" dirty="0"/>
              <a:t>Substitute </a:t>
            </a:r>
            <a:r>
              <a:rPr lang="en-US" i="1" dirty="0" err="1"/>
              <a:t>NL</a:t>
            </a:r>
            <a:r>
              <a:rPr lang="en-US" i="1" baseline="-25000" dirty="0" err="1"/>
              <a:t>t</a:t>
            </a:r>
            <a:r>
              <a:rPr lang="en-US" dirty="0"/>
              <a:t> in (d)</a:t>
            </a:r>
            <a:endParaRPr lang="zh-TW" altLang="en-US" dirty="0"/>
          </a:p>
          <a:p>
            <a:pPr>
              <a:buNone/>
            </a:pPr>
            <a:r>
              <a:rPr lang="en-US" i="1" dirty="0" err="1"/>
              <a:t>R</a:t>
            </a:r>
            <a:r>
              <a:rPr lang="en-US" i="1" baseline="-25000" dirty="0" err="1"/>
              <a:t>t</a:t>
            </a:r>
            <a:r>
              <a:rPr lang="en-US" i="1" dirty="0"/>
              <a:t> </a:t>
            </a:r>
            <a:r>
              <a:rPr lang="en-US" dirty="0"/>
              <a:t>= 119173.9047</a:t>
            </a:r>
            <a:endParaRPr lang="zh-TW" altLang="en-US" dirty="0"/>
          </a:p>
          <a:p>
            <a:pPr>
              <a:buNone/>
            </a:pPr>
            <a:r>
              <a:rPr lang="en-US" dirty="0"/>
              <a:t> </a:t>
            </a:r>
            <a:endParaRPr lang="zh-TW" altLang="en-US" dirty="0"/>
          </a:p>
          <a:p>
            <a:pPr>
              <a:buNone/>
            </a:pPr>
            <a:r>
              <a:rPr lang="en-US" dirty="0"/>
              <a:t>Substitute </a:t>
            </a:r>
            <a:r>
              <a:rPr lang="en-US" i="1" dirty="0" err="1"/>
              <a:t>NL</a:t>
            </a:r>
            <a:r>
              <a:rPr lang="en-US" i="1" baseline="-25000" dirty="0" err="1"/>
              <a:t>t</a:t>
            </a:r>
            <a:r>
              <a:rPr lang="en-US" i="1" dirty="0" err="1"/>
              <a:t>L</a:t>
            </a:r>
            <a:r>
              <a:rPr lang="en-US" i="1" baseline="-25000" dirty="0" err="1"/>
              <a:t>t</a:t>
            </a:r>
            <a:r>
              <a:rPr lang="en-US" i="1" dirty="0"/>
              <a:t> </a:t>
            </a:r>
            <a:r>
              <a:rPr lang="en-US" dirty="0"/>
              <a:t>in (12)…</a:t>
            </a:r>
            <a:endParaRPr lang="zh-TW" altLang="en-US" dirty="0"/>
          </a:p>
          <a:p>
            <a:pPr>
              <a:buNone/>
            </a:pPr>
            <a:r>
              <a:rPr lang="en-US" i="1" dirty="0"/>
              <a:t>i</a:t>
            </a:r>
            <a:r>
              <a:rPr lang="en-US" i="1" baseline="-25000" dirty="0"/>
              <a:t>t</a:t>
            </a:r>
            <a:r>
              <a:rPr lang="en-US" dirty="0"/>
              <a:t> =0.03447</a:t>
            </a:r>
            <a:endParaRPr lang="zh-TW" altLang="en-US" dirty="0"/>
          </a:p>
          <a:p>
            <a:r>
              <a:rPr lang="en-US" dirty="0"/>
              <a:t>Section 4: Generation of Per Share Data for Period </a:t>
            </a:r>
            <a:r>
              <a:rPr lang="en-US" i="1" dirty="0"/>
              <a:t>t</a:t>
            </a:r>
            <a:endParaRPr lang="zh-TW" altLang="en-US" dirty="0"/>
          </a:p>
          <a:p>
            <a:pPr>
              <a:buNone/>
            </a:pPr>
            <a:r>
              <a:rPr lang="en-US" dirty="0"/>
              <a:t>(14) </a:t>
            </a:r>
            <a:r>
              <a:rPr lang="en-US" i="1" dirty="0" err="1"/>
              <a:t>EAFCD</a:t>
            </a:r>
            <a:r>
              <a:rPr lang="en-US" i="1" baseline="-25000" dirty="0" err="1"/>
              <a:t>t</a:t>
            </a:r>
            <a:r>
              <a:rPr lang="en-US" dirty="0"/>
              <a:t> = (1 – </a:t>
            </a:r>
            <a:r>
              <a:rPr lang="en-US" i="1" dirty="0" err="1"/>
              <a:t>T</a:t>
            </a:r>
            <a:r>
              <a:rPr lang="en-US" i="1" baseline="-25000" dirty="0" err="1"/>
              <a:t>t</a:t>
            </a:r>
            <a:r>
              <a:rPr lang="en-US" dirty="0"/>
              <a:t>)(</a:t>
            </a:r>
            <a:r>
              <a:rPr lang="en-US" i="1" dirty="0" err="1"/>
              <a:t>EBIT</a:t>
            </a:r>
            <a:r>
              <a:rPr lang="en-US" i="1" baseline="-25000" dirty="0" err="1"/>
              <a:t>t</a:t>
            </a:r>
            <a:r>
              <a:rPr lang="en-US" dirty="0"/>
              <a:t> – </a:t>
            </a:r>
            <a:r>
              <a:rPr lang="en-US" i="1" dirty="0" err="1"/>
              <a:t>i</a:t>
            </a:r>
            <a:r>
              <a:rPr lang="en-US" i="1" baseline="-25000" dirty="0" err="1"/>
              <a:t>t</a:t>
            </a:r>
            <a:r>
              <a:rPr lang="en-US" i="1" dirty="0" err="1"/>
              <a:t>L</a:t>
            </a:r>
            <a:r>
              <a:rPr lang="en-US" i="1" baseline="-25000" dirty="0" err="1"/>
              <a:t>t</a:t>
            </a:r>
            <a:r>
              <a:rPr lang="en-US" dirty="0"/>
              <a:t> – </a:t>
            </a:r>
            <a:r>
              <a:rPr lang="en-US" i="1" dirty="0" err="1"/>
              <a:t>U</a:t>
            </a:r>
            <a:r>
              <a:rPr lang="en-US" i="1" baseline="30000" dirty="0" err="1"/>
              <a:t>L</a:t>
            </a:r>
            <a:r>
              <a:rPr lang="en-US" i="1" baseline="-25000" dirty="0" err="1"/>
              <a:t>t</a:t>
            </a:r>
            <a:r>
              <a:rPr lang="en-US" i="1" dirty="0" err="1"/>
              <a:t>NL</a:t>
            </a:r>
            <a:r>
              <a:rPr lang="en-US" i="1" baseline="-25000" dirty="0" err="1"/>
              <a:t>t</a:t>
            </a:r>
            <a:r>
              <a:rPr lang="en-US" dirty="0"/>
              <a:t>) − </a:t>
            </a:r>
            <a:r>
              <a:rPr lang="en-US" i="1" dirty="0" err="1"/>
              <a:t>PFDIV</a:t>
            </a:r>
            <a:r>
              <a:rPr lang="en-US" i="1" baseline="-25000" dirty="0" err="1"/>
              <a:t>t</a:t>
            </a:r>
            <a:endParaRPr lang="zh-TW" altLang="en-US" dirty="0"/>
          </a:p>
          <a:p>
            <a:pPr>
              <a:buNone/>
            </a:pPr>
            <a:r>
              <a:rPr lang="en-US" dirty="0"/>
              <a:t>= (1-0.18)</a:t>
            </a:r>
            <a:r>
              <a:rPr lang="en-US" dirty="0">
                <a:sym typeface="Symbol"/>
              </a:rPr>
              <a:t></a:t>
            </a:r>
            <a:r>
              <a:rPr lang="en-US" dirty="0"/>
              <a:t>[23,262.75857–0.03447</a:t>
            </a:r>
            <a:r>
              <a:rPr lang="en-US" dirty="0">
                <a:sym typeface="Symbol"/>
              </a:rPr>
              <a:t></a:t>
            </a:r>
            <a:r>
              <a:rPr lang="en-US" dirty="0"/>
              <a:t>31289.62− 0.02</a:t>
            </a:r>
            <a:r>
              <a:rPr lang="en-US" dirty="0">
                <a:sym typeface="Symbol"/>
              </a:rPr>
              <a:t></a:t>
            </a:r>
            <a:r>
              <a:rPr lang="en-US" dirty="0"/>
              <a:t> (11070.62)]-0</a:t>
            </a:r>
            <a:endParaRPr lang="zh-TW" altLang="en-US" dirty="0"/>
          </a:p>
          <a:p>
            <a:pPr>
              <a:buNone/>
            </a:pPr>
            <a:r>
              <a:rPr lang="en-US" dirty="0"/>
              <a:t>		      = 18009.49019</a:t>
            </a:r>
            <a:endParaRPr lang="zh-TW" altLang="en-US" dirty="0"/>
          </a:p>
          <a:p>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55000" lnSpcReduction="20000"/>
          </a:bodyPr>
          <a:lstStyle/>
          <a:p>
            <a:pPr>
              <a:buNone/>
            </a:pPr>
            <a:r>
              <a:rPr lang="en-US" dirty="0"/>
              <a:t>(15) </a:t>
            </a:r>
            <a:r>
              <a:rPr lang="en-US" i="1" dirty="0" err="1"/>
              <a:t>CMDIV</a:t>
            </a:r>
            <a:r>
              <a:rPr lang="en-US" i="1" baseline="-25000" dirty="0" err="1"/>
              <a:t>t</a:t>
            </a:r>
            <a:r>
              <a:rPr lang="en-US" dirty="0"/>
              <a:t> = (1 – </a:t>
            </a:r>
            <a:r>
              <a:rPr lang="en-US" i="1" dirty="0" err="1"/>
              <a:t>b</a:t>
            </a:r>
            <a:r>
              <a:rPr lang="en-US" i="1" baseline="-25000" dirty="0" err="1"/>
              <a:t>t</a:t>
            </a:r>
            <a:r>
              <a:rPr lang="en-US" dirty="0"/>
              <a:t>)</a:t>
            </a:r>
            <a:r>
              <a:rPr lang="en-US" i="1" dirty="0" err="1"/>
              <a:t>EAFCD</a:t>
            </a:r>
            <a:r>
              <a:rPr lang="en-US" i="1" baseline="-25000" dirty="0" err="1"/>
              <a:t>t</a:t>
            </a:r>
            <a:endParaRPr lang="zh-TW" altLang="en-US" dirty="0"/>
          </a:p>
          <a:p>
            <a:pPr>
              <a:buNone/>
            </a:pPr>
            <a:r>
              <a:rPr lang="en-US" dirty="0"/>
              <a:t>		      = (1-0.4788)( 18009.49019) </a:t>
            </a:r>
            <a:endParaRPr lang="zh-TW" altLang="en-US" dirty="0"/>
          </a:p>
          <a:p>
            <a:pPr>
              <a:buNone/>
            </a:pPr>
            <a:r>
              <a:rPr lang="en-US" dirty="0"/>
              <a:t>		      = 9386.546287</a:t>
            </a:r>
            <a:endParaRPr lang="zh-TW" altLang="en-US" dirty="0"/>
          </a:p>
          <a:p>
            <a:pPr>
              <a:buNone/>
            </a:pPr>
            <a:r>
              <a:rPr lang="en-US" dirty="0"/>
              <a:t> </a:t>
            </a:r>
            <a:endParaRPr lang="zh-TW" altLang="en-US" dirty="0"/>
          </a:p>
          <a:p>
            <a:pPr>
              <a:buNone/>
            </a:pPr>
            <a:r>
              <a:rPr lang="en-US" dirty="0"/>
              <a:t>(16) </a:t>
            </a:r>
            <a:r>
              <a:rPr lang="en-US" i="1" dirty="0" err="1"/>
              <a:t>NUMCS</a:t>
            </a:r>
            <a:r>
              <a:rPr lang="en-US" i="1" baseline="-25000" dirty="0" err="1"/>
              <a:t>t</a:t>
            </a:r>
            <a:r>
              <a:rPr lang="en-US" dirty="0"/>
              <a:t> = </a:t>
            </a:r>
            <a:r>
              <a:rPr lang="en-US" i="1" dirty="0"/>
              <a:t>X</a:t>
            </a:r>
            <a:r>
              <a:rPr lang="en-US" baseline="-25000" dirty="0"/>
              <a:t>1</a:t>
            </a:r>
            <a:r>
              <a:rPr lang="en-US" dirty="0"/>
              <a:t> = </a:t>
            </a:r>
            <a:r>
              <a:rPr lang="en-US" i="1" dirty="0"/>
              <a:t>NUMCS</a:t>
            </a:r>
            <a:r>
              <a:rPr lang="en-US" i="1" baseline="-25000" dirty="0"/>
              <a:t>t</a:t>
            </a:r>
            <a:r>
              <a:rPr lang="en-US" dirty="0"/>
              <a:t>−</a:t>
            </a:r>
            <a:r>
              <a:rPr lang="en-US" baseline="-25000" dirty="0"/>
              <a:t>1</a:t>
            </a:r>
            <a:r>
              <a:rPr lang="en-US" dirty="0"/>
              <a:t> + </a:t>
            </a:r>
            <a:r>
              <a:rPr lang="en-US" i="1" dirty="0" err="1"/>
              <a:t>NEWCS</a:t>
            </a:r>
            <a:r>
              <a:rPr lang="en-US" i="1" baseline="-25000" dirty="0" err="1"/>
              <a:t>t</a:t>
            </a:r>
            <a:r>
              <a:rPr lang="en-US" i="1" dirty="0"/>
              <a:t> </a:t>
            </a:r>
            <a:endParaRPr lang="zh-TW" altLang="en-US" dirty="0"/>
          </a:p>
          <a:p>
            <a:pPr>
              <a:buNone/>
            </a:pPr>
            <a:r>
              <a:rPr lang="en-US" dirty="0"/>
              <a:t>			</a:t>
            </a:r>
            <a:r>
              <a:rPr lang="en-US" i="1" dirty="0"/>
              <a:t>X</a:t>
            </a:r>
            <a:r>
              <a:rPr lang="en-US" baseline="-25000" dirty="0"/>
              <a:t>1</a:t>
            </a:r>
            <a:r>
              <a:rPr lang="en-US" dirty="0"/>
              <a:t> = 2737.3 + </a:t>
            </a:r>
            <a:r>
              <a:rPr lang="en-US" i="1" dirty="0" err="1"/>
              <a:t>NEWCS</a:t>
            </a:r>
            <a:r>
              <a:rPr lang="en-US" i="1" baseline="-25000" dirty="0" err="1"/>
              <a:t>t</a:t>
            </a:r>
            <a:endParaRPr lang="zh-TW" altLang="en-US" dirty="0"/>
          </a:p>
          <a:p>
            <a:pPr>
              <a:buNone/>
            </a:pPr>
            <a:r>
              <a:rPr lang="en-US" dirty="0"/>
              <a:t> </a:t>
            </a:r>
            <a:endParaRPr lang="zh-TW" altLang="en-US" dirty="0"/>
          </a:p>
          <a:p>
            <a:pPr>
              <a:buNone/>
            </a:pPr>
            <a:r>
              <a:rPr lang="en-US" dirty="0"/>
              <a:t>(17) </a:t>
            </a:r>
            <a:r>
              <a:rPr lang="en-US" i="1" dirty="0" err="1"/>
              <a:t>NEWCS</a:t>
            </a:r>
            <a:r>
              <a:rPr lang="en-US" i="1" baseline="-25000" dirty="0" err="1"/>
              <a:t>t</a:t>
            </a:r>
            <a:r>
              <a:rPr lang="en-US" dirty="0"/>
              <a:t> = </a:t>
            </a:r>
            <a:r>
              <a:rPr lang="en-US" i="1" dirty="0"/>
              <a:t>X</a:t>
            </a:r>
            <a:r>
              <a:rPr lang="en-US" baseline="-25000" dirty="0"/>
              <a:t>2</a:t>
            </a:r>
            <a:r>
              <a:rPr lang="en-US" dirty="0"/>
              <a:t> = </a:t>
            </a:r>
            <a:r>
              <a:rPr lang="en-US" i="1" dirty="0" err="1"/>
              <a:t>NS</a:t>
            </a:r>
            <a:r>
              <a:rPr lang="en-US" i="1" baseline="-25000" dirty="0" err="1"/>
              <a:t>t</a:t>
            </a:r>
            <a:r>
              <a:rPr lang="en-US" dirty="0"/>
              <a:t> / (1 – </a:t>
            </a:r>
            <a:r>
              <a:rPr lang="en-US" i="1" dirty="0" err="1"/>
              <a:t>U</a:t>
            </a:r>
            <a:r>
              <a:rPr lang="en-US" i="1" baseline="30000" dirty="0" err="1"/>
              <a:t>E</a:t>
            </a:r>
            <a:r>
              <a:rPr lang="en-US" i="1" baseline="-25000" dirty="0" err="1"/>
              <a:t>t</a:t>
            </a:r>
            <a:r>
              <a:rPr lang="en-US" dirty="0"/>
              <a:t>) </a:t>
            </a:r>
            <a:r>
              <a:rPr lang="en-US" i="1" dirty="0"/>
              <a:t>P</a:t>
            </a:r>
            <a:r>
              <a:rPr lang="en-US" i="1" baseline="-25000" dirty="0"/>
              <a:t>t</a:t>
            </a:r>
            <a:endParaRPr lang="zh-TW" altLang="en-US" dirty="0"/>
          </a:p>
          <a:p>
            <a:pPr>
              <a:buNone/>
            </a:pPr>
            <a:r>
              <a:rPr lang="en-US" dirty="0"/>
              <a:t>		           </a:t>
            </a:r>
            <a:r>
              <a:rPr lang="en-US" i="1" dirty="0"/>
              <a:t>X</a:t>
            </a:r>
            <a:r>
              <a:rPr lang="en-US" baseline="-25000" dirty="0"/>
              <a:t>2</a:t>
            </a:r>
            <a:r>
              <a:rPr lang="en-US" dirty="0"/>
              <a:t> =-24114.98745/ (1 − 0.01)</a:t>
            </a:r>
            <a:r>
              <a:rPr lang="en-US" i="1" dirty="0"/>
              <a:t>P</a:t>
            </a:r>
            <a:r>
              <a:rPr lang="en-US" i="1" baseline="-25000" dirty="0"/>
              <a:t>t</a:t>
            </a:r>
            <a:endParaRPr lang="zh-TW" altLang="en-US" dirty="0"/>
          </a:p>
          <a:p>
            <a:pPr>
              <a:buNone/>
            </a:pPr>
            <a:r>
              <a:rPr lang="en-US" dirty="0"/>
              <a:t> </a:t>
            </a:r>
            <a:endParaRPr lang="zh-TW" altLang="en-US" dirty="0"/>
          </a:p>
          <a:p>
            <a:pPr>
              <a:buNone/>
            </a:pPr>
            <a:r>
              <a:rPr lang="en-US" dirty="0"/>
              <a:t>(18) </a:t>
            </a:r>
            <a:r>
              <a:rPr lang="en-US" i="1" dirty="0"/>
              <a:t>P</a:t>
            </a:r>
            <a:r>
              <a:rPr lang="en-US" i="1" baseline="-25000" dirty="0"/>
              <a:t>t</a:t>
            </a:r>
            <a:r>
              <a:rPr lang="en-US" dirty="0"/>
              <a:t> = </a:t>
            </a:r>
            <a:r>
              <a:rPr lang="en-US" i="1" dirty="0"/>
              <a:t>X</a:t>
            </a:r>
            <a:r>
              <a:rPr lang="en-US" baseline="-25000" dirty="0"/>
              <a:t>3</a:t>
            </a:r>
            <a:r>
              <a:rPr lang="en-US" dirty="0"/>
              <a:t> = </a:t>
            </a:r>
            <a:r>
              <a:rPr lang="en-US" i="1" dirty="0" err="1"/>
              <a:t>m</a:t>
            </a:r>
            <a:r>
              <a:rPr lang="en-US" i="1" baseline="-25000" dirty="0" err="1"/>
              <a:t>t</a:t>
            </a:r>
            <a:r>
              <a:rPr lang="en-US" i="1" dirty="0" err="1"/>
              <a:t>EPS</a:t>
            </a:r>
            <a:r>
              <a:rPr lang="en-US" i="1" baseline="-25000" dirty="0" err="1"/>
              <a:t>t</a:t>
            </a:r>
            <a:endParaRPr lang="zh-TW" altLang="en-US" dirty="0"/>
          </a:p>
          <a:p>
            <a:pPr>
              <a:buNone/>
            </a:pPr>
            <a:r>
              <a:rPr lang="en-US" dirty="0"/>
              <a:t>	        	</a:t>
            </a:r>
            <a:r>
              <a:rPr lang="en-US" i="1" dirty="0"/>
              <a:t>X</a:t>
            </a:r>
            <a:r>
              <a:rPr lang="en-US" baseline="-25000" dirty="0"/>
              <a:t>3</a:t>
            </a:r>
            <a:r>
              <a:rPr lang="en-US" dirty="0"/>
              <a:t> = 19.075(</a:t>
            </a:r>
            <a:r>
              <a:rPr lang="en-US" i="1" dirty="0" err="1"/>
              <a:t>EPS</a:t>
            </a:r>
            <a:r>
              <a:rPr lang="en-US" i="1" baseline="-25000" dirty="0" err="1"/>
              <a:t>t</a:t>
            </a:r>
            <a:r>
              <a:rPr lang="en-US" dirty="0" smtClean="0"/>
              <a:t>)</a:t>
            </a:r>
          </a:p>
          <a:p>
            <a:pPr>
              <a:buNone/>
            </a:pPr>
            <a:r>
              <a:rPr lang="en-US" dirty="0"/>
              <a:t>(19) </a:t>
            </a:r>
            <a:r>
              <a:rPr lang="en-US" i="1" dirty="0" err="1"/>
              <a:t>EPS</a:t>
            </a:r>
            <a:r>
              <a:rPr lang="en-US" i="1" baseline="-25000" dirty="0" err="1"/>
              <a:t>t</a:t>
            </a:r>
            <a:r>
              <a:rPr lang="en-US" dirty="0"/>
              <a:t> = </a:t>
            </a:r>
            <a:r>
              <a:rPr lang="en-US" i="1" dirty="0"/>
              <a:t>X</a:t>
            </a:r>
            <a:r>
              <a:rPr lang="en-US" baseline="-25000" dirty="0"/>
              <a:t>4</a:t>
            </a:r>
            <a:r>
              <a:rPr lang="en-US" dirty="0"/>
              <a:t> = </a:t>
            </a:r>
            <a:r>
              <a:rPr lang="en-US" i="1" dirty="0" err="1"/>
              <a:t>EAFCD</a:t>
            </a:r>
            <a:r>
              <a:rPr lang="en-US" i="1" baseline="-25000" dirty="0" err="1"/>
              <a:t>t</a:t>
            </a:r>
            <a:r>
              <a:rPr lang="en-US" dirty="0"/>
              <a:t> / </a:t>
            </a:r>
            <a:r>
              <a:rPr lang="en-US" i="1" dirty="0" err="1"/>
              <a:t>NUMCS</a:t>
            </a:r>
            <a:r>
              <a:rPr lang="en-US" i="1" baseline="-25000" dirty="0" err="1"/>
              <a:t>t</a:t>
            </a:r>
            <a:endParaRPr lang="zh-TW" altLang="en-US" dirty="0"/>
          </a:p>
          <a:p>
            <a:pPr>
              <a:buNone/>
            </a:pPr>
            <a:r>
              <a:rPr lang="en-US" dirty="0"/>
              <a:t>	     	    </a:t>
            </a:r>
            <a:r>
              <a:rPr lang="en-US" i="1" dirty="0"/>
              <a:t>X</a:t>
            </a:r>
            <a:r>
              <a:rPr lang="en-US" baseline="-25000" dirty="0"/>
              <a:t>4</a:t>
            </a:r>
            <a:r>
              <a:rPr lang="en-US" dirty="0"/>
              <a:t> = 18009.49019/ </a:t>
            </a:r>
            <a:r>
              <a:rPr lang="en-US" i="1" dirty="0" err="1"/>
              <a:t>NUMCS</a:t>
            </a:r>
            <a:r>
              <a:rPr lang="en-US" i="1" baseline="-25000" dirty="0" err="1"/>
              <a:t>t</a:t>
            </a:r>
            <a:endParaRPr lang="zh-TW" altLang="en-US" dirty="0"/>
          </a:p>
          <a:p>
            <a:pPr>
              <a:buNone/>
            </a:pPr>
            <a:r>
              <a:rPr lang="en-US" dirty="0"/>
              <a:t> </a:t>
            </a:r>
            <a:endParaRPr lang="zh-TW" altLang="en-US" dirty="0"/>
          </a:p>
          <a:p>
            <a:pPr>
              <a:buNone/>
            </a:pPr>
            <a:r>
              <a:rPr lang="en-US" dirty="0"/>
              <a:t>(20) </a:t>
            </a:r>
            <a:r>
              <a:rPr lang="en-US" i="1" dirty="0" err="1"/>
              <a:t>DPS</a:t>
            </a:r>
            <a:r>
              <a:rPr lang="en-US" i="1" baseline="-25000" dirty="0" err="1"/>
              <a:t>t</a:t>
            </a:r>
            <a:r>
              <a:rPr lang="en-US" dirty="0"/>
              <a:t> = </a:t>
            </a:r>
            <a:r>
              <a:rPr lang="en-US" i="1" dirty="0"/>
              <a:t>X</a:t>
            </a:r>
            <a:r>
              <a:rPr lang="en-US" baseline="-25000" dirty="0"/>
              <a:t>5</a:t>
            </a:r>
            <a:r>
              <a:rPr lang="en-US" dirty="0"/>
              <a:t> = </a:t>
            </a:r>
            <a:r>
              <a:rPr lang="en-US" i="1" dirty="0" err="1"/>
              <a:t>CMDIV</a:t>
            </a:r>
            <a:r>
              <a:rPr lang="en-US" i="1" baseline="-25000" dirty="0" err="1"/>
              <a:t>t</a:t>
            </a:r>
            <a:r>
              <a:rPr lang="en-US" dirty="0"/>
              <a:t>/ </a:t>
            </a:r>
            <a:r>
              <a:rPr lang="en-US" i="1" dirty="0" err="1"/>
              <a:t>NUMCS</a:t>
            </a:r>
            <a:r>
              <a:rPr lang="en-US" i="1" baseline="-25000" dirty="0" err="1"/>
              <a:t>t</a:t>
            </a:r>
            <a:endParaRPr lang="zh-TW" altLang="en-US" dirty="0"/>
          </a:p>
          <a:p>
            <a:pPr>
              <a:buNone/>
            </a:pPr>
            <a:r>
              <a:rPr lang="en-US" dirty="0"/>
              <a:t>		     </a:t>
            </a:r>
            <a:r>
              <a:rPr lang="en-US" i="1" dirty="0"/>
              <a:t>X</a:t>
            </a:r>
            <a:r>
              <a:rPr lang="en-US" baseline="-25000" dirty="0"/>
              <a:t>5</a:t>
            </a:r>
            <a:r>
              <a:rPr lang="en-US" dirty="0"/>
              <a:t> =9386.546287/ </a:t>
            </a:r>
            <a:r>
              <a:rPr lang="en-US" i="1" dirty="0" err="1"/>
              <a:t>NUMCS</a:t>
            </a:r>
            <a:r>
              <a:rPr lang="en-US" i="1" baseline="-25000" dirty="0" err="1"/>
              <a:t>t</a:t>
            </a:r>
            <a:endParaRPr lang="zh-TW" altLang="en-US" dirty="0"/>
          </a:p>
          <a:p>
            <a:pPr>
              <a:buNone/>
            </a:pPr>
            <a:endParaRPr lang="zh-TW" altLang="en-US" dirty="0"/>
          </a:p>
          <a:p>
            <a:endParaRPr lang="zh-TW"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70000" lnSpcReduction="20000"/>
          </a:bodyPr>
          <a:lstStyle/>
          <a:p>
            <a:pPr>
              <a:buNone/>
            </a:pPr>
            <a:r>
              <a:rPr lang="en-US" dirty="0"/>
              <a:t>(A) = For (18) and (19), we obtain </a:t>
            </a:r>
            <a:r>
              <a:rPr lang="en-US" i="1" dirty="0"/>
              <a:t>X</a:t>
            </a:r>
            <a:r>
              <a:rPr lang="en-US" baseline="-25000" dirty="0"/>
              <a:t>3</a:t>
            </a:r>
            <a:r>
              <a:rPr lang="en-US" dirty="0"/>
              <a:t> = 19.075(18009.49019)/ </a:t>
            </a:r>
            <a:r>
              <a:rPr lang="en-US" i="1" dirty="0" err="1"/>
              <a:t>NUMCS</a:t>
            </a:r>
            <a:r>
              <a:rPr lang="en-US" i="1" baseline="-25000" dirty="0" err="1"/>
              <a:t>t</a:t>
            </a:r>
            <a:r>
              <a:rPr lang="en-US" dirty="0"/>
              <a:t> =343,531.0254/</a:t>
            </a:r>
            <a:r>
              <a:rPr lang="en-US" i="1" dirty="0"/>
              <a:t>X</a:t>
            </a:r>
            <a:r>
              <a:rPr lang="en-US" baseline="-25000" dirty="0"/>
              <a:t>1</a:t>
            </a:r>
            <a:endParaRPr lang="zh-TW" altLang="en-US" dirty="0"/>
          </a:p>
          <a:p>
            <a:pPr>
              <a:buNone/>
            </a:pPr>
            <a:r>
              <a:rPr lang="en-US" dirty="0"/>
              <a:t> </a:t>
            </a:r>
            <a:endParaRPr lang="zh-TW" altLang="en-US" dirty="0"/>
          </a:p>
          <a:p>
            <a:pPr>
              <a:buNone/>
            </a:pPr>
            <a:r>
              <a:rPr lang="en-US" dirty="0"/>
              <a:t> </a:t>
            </a:r>
            <a:endParaRPr lang="zh-TW" altLang="en-US" dirty="0"/>
          </a:p>
          <a:p>
            <a:pPr>
              <a:buNone/>
            </a:pPr>
            <a:r>
              <a:rPr lang="en-US" dirty="0"/>
              <a:t>Substitute (A) into Equation (17) to calculate (B)</a:t>
            </a:r>
            <a:endParaRPr lang="zh-TW" altLang="en-US" dirty="0"/>
          </a:p>
          <a:p>
            <a:pPr>
              <a:buNone/>
            </a:pPr>
            <a:r>
              <a:rPr lang="en-US" dirty="0"/>
              <a:t>(B)= </a:t>
            </a:r>
            <a:r>
              <a:rPr lang="en-US" i="1" dirty="0"/>
              <a:t>X</a:t>
            </a:r>
            <a:r>
              <a:rPr lang="en-US" baseline="-25000" dirty="0"/>
              <a:t>2</a:t>
            </a:r>
            <a:r>
              <a:rPr lang="en-US" dirty="0"/>
              <a:t> = -24114.98745/[ (1 −  0.01) </a:t>
            </a:r>
            <a:r>
              <a:rPr lang="en-US" dirty="0">
                <a:sym typeface="Symbol"/>
              </a:rPr>
              <a:t></a:t>
            </a:r>
            <a:r>
              <a:rPr lang="en-US" dirty="0"/>
              <a:t> 343,531.0254/</a:t>
            </a:r>
            <a:r>
              <a:rPr lang="en-US" i="1" dirty="0"/>
              <a:t>X</a:t>
            </a:r>
            <a:r>
              <a:rPr lang="en-US" baseline="-25000" dirty="0"/>
              <a:t>1</a:t>
            </a:r>
            <a:r>
              <a:rPr lang="en-US" dirty="0"/>
              <a:t>]</a:t>
            </a:r>
            <a:endParaRPr lang="zh-TW" altLang="en-US" dirty="0"/>
          </a:p>
          <a:p>
            <a:pPr>
              <a:buNone/>
            </a:pPr>
            <a:r>
              <a:rPr lang="en-US" dirty="0"/>
              <a:t>(B) =</a:t>
            </a:r>
            <a:r>
              <a:rPr lang="en-US" i="1" dirty="0"/>
              <a:t>X</a:t>
            </a:r>
            <a:r>
              <a:rPr lang="en-US" baseline="-25000" dirty="0"/>
              <a:t>2</a:t>
            </a:r>
            <a:r>
              <a:rPr lang="en-US" dirty="0"/>
              <a:t> = -0.0709X</a:t>
            </a:r>
            <a:r>
              <a:rPr lang="en-US" baseline="-25000" dirty="0"/>
              <a:t>1</a:t>
            </a:r>
            <a:endParaRPr lang="zh-TW" altLang="en-US" dirty="0"/>
          </a:p>
          <a:p>
            <a:pPr>
              <a:buNone/>
            </a:pPr>
            <a:r>
              <a:rPr lang="en-US" dirty="0"/>
              <a:t> </a:t>
            </a:r>
            <a:endParaRPr lang="zh-TW" altLang="en-US" dirty="0"/>
          </a:p>
          <a:p>
            <a:pPr>
              <a:buNone/>
            </a:pPr>
            <a:r>
              <a:rPr lang="en-US" dirty="0"/>
              <a:t> </a:t>
            </a:r>
            <a:endParaRPr lang="zh-TW" altLang="en-US" dirty="0"/>
          </a:p>
          <a:p>
            <a:pPr>
              <a:buNone/>
            </a:pPr>
            <a:r>
              <a:rPr lang="en-US" dirty="0"/>
              <a:t>Substitute (B) into Equation (16) to calculate (C)</a:t>
            </a:r>
            <a:endParaRPr lang="zh-TW" altLang="en-US" dirty="0"/>
          </a:p>
          <a:p>
            <a:pPr>
              <a:buNone/>
            </a:pPr>
            <a:r>
              <a:rPr lang="en-US" dirty="0"/>
              <a:t>(C) = </a:t>
            </a:r>
            <a:r>
              <a:rPr lang="en-US" i="1" dirty="0"/>
              <a:t>X</a:t>
            </a:r>
            <a:r>
              <a:rPr lang="en-US" baseline="-25000" dirty="0"/>
              <a:t>1</a:t>
            </a:r>
            <a:r>
              <a:rPr lang="en-US" dirty="0"/>
              <a:t> = 2,737.3 − 0.0709</a:t>
            </a:r>
            <a:r>
              <a:rPr lang="en-US" i="1" dirty="0"/>
              <a:t>X</a:t>
            </a:r>
            <a:r>
              <a:rPr lang="en-US" baseline="-25000" dirty="0"/>
              <a:t>1</a:t>
            </a:r>
            <a:endParaRPr lang="zh-TW" altLang="en-US" dirty="0"/>
          </a:p>
          <a:p>
            <a:pPr>
              <a:buNone/>
            </a:pPr>
            <a:r>
              <a:rPr lang="en-US" dirty="0"/>
              <a:t>(C) = </a:t>
            </a:r>
            <a:r>
              <a:rPr lang="en-US" i="1" dirty="0"/>
              <a:t>X</a:t>
            </a:r>
            <a:r>
              <a:rPr lang="en-US" baseline="-25000" dirty="0"/>
              <a:t>1</a:t>
            </a:r>
            <a:r>
              <a:rPr lang="en-US" dirty="0"/>
              <a:t> = 2556.058882=</a:t>
            </a:r>
            <a:r>
              <a:rPr lang="en-US" dirty="0" err="1"/>
              <a:t>NUMCS</a:t>
            </a:r>
            <a:r>
              <a:rPr lang="en-US" baseline="-25000" dirty="0" err="1"/>
              <a:t>t</a:t>
            </a:r>
            <a:endParaRPr lang="zh-TW" altLang="en-US" dirty="0"/>
          </a:p>
          <a:p>
            <a:pPr>
              <a:buNone/>
            </a:pPr>
            <a:r>
              <a:rPr lang="en-US" dirty="0"/>
              <a:t> </a:t>
            </a:r>
            <a:endParaRPr lang="zh-TW" altLang="en-US" dirty="0"/>
          </a:p>
          <a:p>
            <a:pPr>
              <a:buNone/>
            </a:pPr>
            <a:r>
              <a:rPr lang="en-US" dirty="0"/>
              <a:t>Substitute (C) into (B)…</a:t>
            </a:r>
            <a:endParaRPr lang="zh-TW" altLang="en-US" dirty="0"/>
          </a:p>
          <a:p>
            <a:pPr>
              <a:buNone/>
            </a:pPr>
            <a:r>
              <a:rPr lang="en-US" dirty="0"/>
              <a:t> (B) = </a:t>
            </a:r>
            <a:r>
              <a:rPr lang="en-US" i="1" dirty="0"/>
              <a:t>X</a:t>
            </a:r>
            <a:r>
              <a:rPr lang="en-US" baseline="-25000" dirty="0"/>
              <a:t>2</a:t>
            </a:r>
            <a:r>
              <a:rPr lang="en-US" dirty="0"/>
              <a:t> = -181.2411175=</a:t>
            </a:r>
            <a:r>
              <a:rPr lang="en-US" dirty="0" err="1"/>
              <a:t>NEWCS</a:t>
            </a:r>
            <a:r>
              <a:rPr lang="en-US" baseline="-25000" dirty="0" err="1"/>
              <a:t>t</a:t>
            </a:r>
            <a:endParaRPr lang="zh-TW" altLang="en-US" dirty="0"/>
          </a:p>
          <a:p>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70000" lnSpcReduction="20000"/>
          </a:bodyPr>
          <a:lstStyle/>
          <a:p>
            <a:pPr>
              <a:buNone/>
            </a:pPr>
            <a:r>
              <a:rPr lang="en-US" dirty="0"/>
              <a:t>From Equation (19) and (20) we obtain </a:t>
            </a:r>
            <a:r>
              <a:rPr lang="en-US" i="1" dirty="0"/>
              <a:t>X</a:t>
            </a:r>
            <a:r>
              <a:rPr lang="en-US" baseline="-25000" dirty="0"/>
              <a:t>4</a:t>
            </a:r>
            <a:r>
              <a:rPr lang="en-US" dirty="0"/>
              <a:t>, </a:t>
            </a:r>
            <a:r>
              <a:rPr lang="en-US" i="1" dirty="0"/>
              <a:t>X</a:t>
            </a:r>
            <a:r>
              <a:rPr lang="en-US" baseline="-25000" dirty="0"/>
              <a:t>5</a:t>
            </a:r>
            <a:r>
              <a:rPr lang="en-US" dirty="0"/>
              <a:t> </a:t>
            </a:r>
            <a:endParaRPr lang="zh-TW" altLang="en-US" dirty="0"/>
          </a:p>
          <a:p>
            <a:pPr>
              <a:buNone/>
            </a:pPr>
            <a:r>
              <a:rPr lang="en-US" dirty="0"/>
              <a:t> </a:t>
            </a:r>
            <a:endParaRPr lang="zh-TW" altLang="en-US" dirty="0"/>
          </a:p>
          <a:p>
            <a:pPr>
              <a:buNone/>
            </a:pPr>
            <a:r>
              <a:rPr lang="en-US" i="1" dirty="0"/>
              <a:t>X</a:t>
            </a:r>
            <a:r>
              <a:rPr lang="en-US" baseline="-25000" dirty="0"/>
              <a:t>4</a:t>
            </a:r>
            <a:r>
              <a:rPr lang="en-US" dirty="0"/>
              <a:t> = 7.04= </a:t>
            </a:r>
            <a:r>
              <a:rPr lang="en-US" dirty="0" err="1"/>
              <a:t>EPS</a:t>
            </a:r>
            <a:r>
              <a:rPr lang="en-US" baseline="-25000" dirty="0" err="1"/>
              <a:t>t</a:t>
            </a:r>
            <a:endParaRPr lang="zh-TW" altLang="en-US" dirty="0"/>
          </a:p>
          <a:p>
            <a:pPr>
              <a:buNone/>
            </a:pPr>
            <a:r>
              <a:rPr lang="en-US" i="1" dirty="0"/>
              <a:t>X</a:t>
            </a:r>
            <a:r>
              <a:rPr lang="en-US" baseline="-25000" dirty="0"/>
              <a:t>5</a:t>
            </a:r>
            <a:r>
              <a:rPr lang="en-US" dirty="0"/>
              <a:t> =3.67= </a:t>
            </a:r>
            <a:r>
              <a:rPr lang="en-US" dirty="0" err="1"/>
              <a:t>DPS</a:t>
            </a:r>
            <a:r>
              <a:rPr lang="en-US" baseline="-25000" dirty="0" err="1"/>
              <a:t>t</a:t>
            </a:r>
            <a:endParaRPr lang="zh-TW" altLang="en-US" dirty="0"/>
          </a:p>
          <a:p>
            <a:pPr>
              <a:buNone/>
            </a:pPr>
            <a:r>
              <a:rPr lang="en-US" dirty="0"/>
              <a:t> </a:t>
            </a:r>
            <a:endParaRPr lang="zh-TW" altLang="en-US" dirty="0"/>
          </a:p>
          <a:p>
            <a:pPr>
              <a:buNone/>
            </a:pPr>
            <a:r>
              <a:rPr lang="en-US" dirty="0"/>
              <a:t>From Equation (18) we obtain </a:t>
            </a:r>
            <a:r>
              <a:rPr lang="en-US" i="1" dirty="0"/>
              <a:t>X</a:t>
            </a:r>
            <a:r>
              <a:rPr lang="en-US" baseline="-25000" dirty="0"/>
              <a:t>3</a:t>
            </a:r>
            <a:endParaRPr lang="zh-TW" altLang="en-US" dirty="0"/>
          </a:p>
          <a:p>
            <a:pPr>
              <a:buNone/>
            </a:pPr>
            <a:r>
              <a:rPr lang="en-US" i="1" dirty="0"/>
              <a:t>X</a:t>
            </a:r>
            <a:r>
              <a:rPr lang="en-US" baseline="-25000" dirty="0"/>
              <a:t>3</a:t>
            </a:r>
            <a:r>
              <a:rPr lang="en-US" dirty="0"/>
              <a:t> = 134.40= P</a:t>
            </a:r>
            <a:r>
              <a:rPr lang="en-US" baseline="-25000" dirty="0"/>
              <a:t>t</a:t>
            </a:r>
            <a:endParaRPr lang="zh-TW" altLang="en-US" dirty="0"/>
          </a:p>
          <a:p>
            <a:pPr>
              <a:buNone/>
            </a:pPr>
            <a:r>
              <a:rPr lang="en-US" dirty="0"/>
              <a:t> </a:t>
            </a:r>
            <a:endParaRPr lang="zh-TW" altLang="en-US" dirty="0"/>
          </a:p>
          <a:p>
            <a:r>
              <a:rPr lang="en-US" dirty="0"/>
              <a:t> </a:t>
            </a:r>
            <a:r>
              <a:rPr lang="en-US" dirty="0" smtClean="0"/>
              <a:t>Now </a:t>
            </a:r>
            <a:r>
              <a:rPr lang="en-US" dirty="0"/>
              <a:t>we summarize the forecasted variables for 2017 as follows</a:t>
            </a:r>
            <a:r>
              <a:rPr lang="en-US" dirty="0" smtClean="0"/>
              <a:t>:</a:t>
            </a:r>
          </a:p>
          <a:p>
            <a:endParaRPr lang="zh-TW" dirty="0" smtClean="0"/>
          </a:p>
          <a:p>
            <a:pPr lvl="1"/>
            <a:r>
              <a:rPr lang="en-US" dirty="0"/>
              <a:t>Sales = $80,998.46</a:t>
            </a:r>
            <a:endParaRPr lang="zh-TW" altLang="en-US" dirty="0"/>
          </a:p>
          <a:p>
            <a:pPr lvl="1"/>
            <a:r>
              <a:rPr lang="en-US" dirty="0"/>
              <a:t>Current Assets = $73,271.21</a:t>
            </a:r>
            <a:endParaRPr lang="zh-TW" altLang="en-US" dirty="0"/>
          </a:p>
          <a:p>
            <a:pPr lvl="1"/>
            <a:r>
              <a:rPr lang="en-US" dirty="0"/>
              <a:t>Fixed Assets = $85,825.97</a:t>
            </a:r>
            <a:endParaRPr lang="zh-TW" altLang="en-US" dirty="0"/>
          </a:p>
          <a:p>
            <a:pPr lvl="1"/>
            <a:r>
              <a:rPr lang="en-US" dirty="0"/>
              <a:t>Total Assets = $</a:t>
            </a:r>
            <a:r>
              <a:rPr lang="en-US" dirty="0" smtClean="0"/>
              <a:t>159,097.18</a:t>
            </a:r>
          </a:p>
          <a:p>
            <a:pPr lvl="1"/>
            <a:r>
              <a:rPr lang="en-US" sz="2900" dirty="0" smtClean="0"/>
              <a:t>Current </a:t>
            </a:r>
            <a:r>
              <a:rPr lang="en-US" sz="2900" dirty="0"/>
              <a:t>Payables = $29,613.00</a:t>
            </a:r>
            <a:endParaRPr lang="en-US" sz="2900" dirty="0" smtClean="0"/>
          </a:p>
          <a:p>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21.3 THE ALGEBRAIC SIMULTANEOUS EQUATIONS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62500" lnSpcReduction="20000"/>
          </a:bodyPr>
          <a:lstStyle/>
          <a:p>
            <a:pPr lvl="1"/>
            <a:r>
              <a:rPr lang="en-US" dirty="0" smtClean="0"/>
              <a:t>Needed </a:t>
            </a:r>
            <a:r>
              <a:rPr lang="en-US" dirty="0"/>
              <a:t>Funds = ($13,275.64)</a:t>
            </a:r>
            <a:endParaRPr lang="zh-TW" altLang="en-US" dirty="0"/>
          </a:p>
          <a:p>
            <a:pPr lvl="1"/>
            <a:r>
              <a:rPr lang="en-US" dirty="0"/>
              <a:t>Earnings before Interest and Taxes = $23,262.76</a:t>
            </a:r>
            <a:endParaRPr lang="zh-TW" altLang="en-US" dirty="0"/>
          </a:p>
          <a:p>
            <a:pPr lvl="1"/>
            <a:r>
              <a:rPr lang="en-US" dirty="0"/>
              <a:t>New Debt = $8393.78</a:t>
            </a:r>
            <a:endParaRPr lang="zh-TW" altLang="en-US" dirty="0"/>
          </a:p>
          <a:p>
            <a:pPr lvl="1"/>
            <a:r>
              <a:rPr lang="en-US" dirty="0"/>
              <a:t>New Stock = ($24,114.99)</a:t>
            </a:r>
            <a:endParaRPr lang="zh-TW" altLang="en-US" dirty="0"/>
          </a:p>
          <a:p>
            <a:pPr lvl="1"/>
            <a:r>
              <a:rPr lang="en-US" dirty="0"/>
              <a:t>Total Debt = $31,289.62094</a:t>
            </a:r>
            <a:endParaRPr lang="zh-TW" altLang="en-US" dirty="0"/>
          </a:p>
          <a:p>
            <a:pPr lvl="1"/>
            <a:r>
              <a:rPr lang="en-US" dirty="0"/>
              <a:t>Common Stock = ($20,994.98745)</a:t>
            </a:r>
            <a:endParaRPr lang="zh-TW" altLang="en-US" dirty="0"/>
          </a:p>
          <a:p>
            <a:pPr lvl="1"/>
            <a:r>
              <a:rPr lang="en-US" dirty="0"/>
              <a:t>Retained Earnings = $119,173.9047</a:t>
            </a:r>
            <a:endParaRPr lang="zh-TW" altLang="en-US" dirty="0"/>
          </a:p>
          <a:p>
            <a:pPr lvl="1"/>
            <a:r>
              <a:rPr lang="en-US" dirty="0"/>
              <a:t>Interest Rate on Debt = 3.43%</a:t>
            </a:r>
            <a:endParaRPr lang="zh-TW" altLang="en-US" dirty="0"/>
          </a:p>
          <a:p>
            <a:pPr lvl="1"/>
            <a:r>
              <a:rPr lang="en-US" dirty="0"/>
              <a:t>Earnings Available for Common Dividends = $18009.49019</a:t>
            </a:r>
            <a:endParaRPr lang="zh-TW" altLang="en-US" dirty="0"/>
          </a:p>
          <a:p>
            <a:pPr lvl="1"/>
            <a:r>
              <a:rPr lang="en-US" dirty="0"/>
              <a:t>Common Dividends = $9386.546287</a:t>
            </a:r>
            <a:endParaRPr lang="zh-TW" altLang="en-US" dirty="0"/>
          </a:p>
          <a:p>
            <a:pPr lvl="1"/>
            <a:r>
              <a:rPr lang="en-US" dirty="0"/>
              <a:t>Number of Common Shares Outstanding = 2556.058882</a:t>
            </a:r>
            <a:endParaRPr lang="zh-TW" altLang="en-US" dirty="0"/>
          </a:p>
          <a:p>
            <a:pPr lvl="1"/>
            <a:r>
              <a:rPr lang="en-US" dirty="0"/>
              <a:t>New Common Shares Issued = (181.2411175)</a:t>
            </a:r>
            <a:endParaRPr lang="zh-TW" altLang="en-US" dirty="0"/>
          </a:p>
          <a:p>
            <a:pPr lvl="1"/>
            <a:r>
              <a:rPr lang="en-US" dirty="0"/>
              <a:t>Price per Share = $134.40</a:t>
            </a:r>
            <a:endParaRPr lang="zh-TW" altLang="en-US" dirty="0"/>
          </a:p>
          <a:p>
            <a:pPr lvl="1"/>
            <a:r>
              <a:rPr lang="en-US" dirty="0"/>
              <a:t>Earnings per Share = $</a:t>
            </a:r>
            <a:r>
              <a:rPr lang="en-US" dirty="0" smtClean="0"/>
              <a:t>7.04</a:t>
            </a:r>
          </a:p>
          <a:p>
            <a:pPr lvl="1"/>
            <a:r>
              <a:rPr lang="en-US" dirty="0" smtClean="0"/>
              <a:t>Dividends </a:t>
            </a:r>
            <a:r>
              <a:rPr lang="en-US" dirty="0"/>
              <a:t>per Share = $</a:t>
            </a:r>
            <a:r>
              <a:rPr lang="en-US" dirty="0" smtClean="0"/>
              <a:t>3.67</a:t>
            </a:r>
          </a:p>
          <a:p>
            <a:pPr lvl="1">
              <a:buNone/>
            </a:pPr>
            <a:endParaRPr lang="en-US" dirty="0"/>
          </a:p>
          <a:p>
            <a:pPr lvl="1">
              <a:buNone/>
            </a:pPr>
            <a:r>
              <a:rPr lang="en-US" dirty="0" smtClean="0"/>
              <a:t>The </a:t>
            </a:r>
            <a:r>
              <a:rPr lang="en-US" dirty="0"/>
              <a:t>above forecasted variables are almost identical to the numbers for 2017 presented in Table 21-4 and Table 21-5.</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85000" lnSpcReduction="20000"/>
          </a:bodyPr>
          <a:lstStyle/>
          <a:p>
            <a:r>
              <a:rPr lang="en-US" dirty="0"/>
              <a:t>In this section, we will discuss how linear programming techniques can be used to </a:t>
            </a:r>
            <a:r>
              <a:rPr lang="en-US" dirty="0" err="1"/>
              <a:t>i</a:t>
            </a:r>
            <a:r>
              <a:rPr lang="en-US" dirty="0"/>
              <a:t>) solve profit maximization problems,  ii) to perform capital rationing problems, and iii) to perform financial planning and forecasting.	</a:t>
            </a:r>
            <a:endParaRPr lang="zh-TW" altLang="en-US" dirty="0"/>
          </a:p>
          <a:p>
            <a:r>
              <a:rPr lang="en-US" dirty="0"/>
              <a:t>An alternative approach to financial planning is based on using the optimization technique of linear programming. Using linear programming to do financial planning, the decision-maker sets up an objective function, such as to maximize firm value based on some financial theory. Hence, the model optimizes this objective function subject to certain constraints, such as maximum allowable debt/equity and payout ratios.</a:t>
            </a:r>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286412"/>
          </a:xfrm>
        </p:spPr>
        <p:txBody>
          <a:bodyPr>
            <a:normAutofit fontScale="55000" lnSpcReduction="20000"/>
          </a:bodyPr>
          <a:lstStyle/>
          <a:p>
            <a:r>
              <a:rPr lang="en-US" sz="3600" dirty="0"/>
              <a:t>To use the linear programming approach for financial decisions, the problem must be formulated using the following three steps:</a:t>
            </a:r>
            <a:endParaRPr lang="zh-TW" altLang="en-US" sz="3600" dirty="0"/>
          </a:p>
          <a:p>
            <a:pPr marL="514350" lvl="0" indent="-514350">
              <a:buFont typeface="+mj-lt"/>
              <a:buAutoNum type="arabicPeriod"/>
            </a:pPr>
            <a:r>
              <a:rPr lang="en-US" sz="3600" dirty="0"/>
              <a:t>Identify the controllable decision variable of the problem.</a:t>
            </a:r>
            <a:endParaRPr lang="zh-TW" altLang="en-US" sz="3600" dirty="0"/>
          </a:p>
          <a:p>
            <a:pPr marL="514350" lvl="0" indent="-514350">
              <a:buFont typeface="+mj-lt"/>
              <a:buAutoNum type="arabicPeriod"/>
            </a:pPr>
            <a:r>
              <a:rPr lang="en-US" sz="3600" dirty="0"/>
              <a:t>Define the objective to be maximized or minimized, and define this function in terms of the controllable decision variables. In general, the objective is usually to maximize profit or minimize cost.</a:t>
            </a:r>
            <a:endParaRPr lang="zh-TW" altLang="en-US" sz="3600" dirty="0"/>
          </a:p>
          <a:p>
            <a:pPr marL="514350" lvl="0" indent="-514350">
              <a:buFont typeface="+mj-lt"/>
              <a:buAutoNum type="arabicPeriod"/>
            </a:pPr>
            <a:r>
              <a:rPr lang="en-US" sz="3600" dirty="0"/>
              <a:t>Define the constraints, either as linear equations or inequalities of the decision variables.</a:t>
            </a:r>
            <a:endParaRPr lang="zh-TW" altLang="en-US" sz="3600" dirty="0"/>
          </a:p>
          <a:p>
            <a:pPr marL="514350" indent="-514350"/>
            <a:r>
              <a:rPr lang="en-US" sz="3600" dirty="0"/>
              <a:t>Several points need to be noted concerning the linear programming model. The variables representing the decision variables are divisible; that is, a workable solution would permit the variable to have a value of ½, ¾, etc. If such a fractional value is not realistic (that is, you cannot produce ½ of a product), then a related technique called </a:t>
            </a:r>
            <a:r>
              <a:rPr lang="en-US" sz="3600" i="1" dirty="0"/>
              <a:t>integer programming </a:t>
            </a:r>
            <a:r>
              <a:rPr lang="en-US" sz="3600" dirty="0"/>
              <a:t>can be used.</a:t>
            </a:r>
            <a:r>
              <a:rPr lang="zh-TW" sz="3600" dirty="0" smtClean="0"/>
              <a:t> </a:t>
            </a:r>
            <a:r>
              <a:rPr lang="en-US" sz="3600" dirty="0"/>
              <a:t>Both linear programming and integer programming are generally taught in the MBA or undergraduate operation-analysis course. See Hillier and Lieberman, </a:t>
            </a:r>
            <a:r>
              <a:rPr lang="en-US" sz="3600" i="1" dirty="0"/>
              <a:t>Introduction to Operation Research,</a:t>
            </a:r>
            <a:r>
              <a:rPr lang="en-US" sz="3600" dirty="0"/>
              <a:t> for discussion of these methods</a:t>
            </a:r>
            <a:r>
              <a:rPr lang="en-US" sz="3600" dirty="0" smtClean="0"/>
              <a:t>.</a:t>
            </a:r>
          </a:p>
          <a:p>
            <a:pPr marL="514350" indent="-514350"/>
            <a:r>
              <a:rPr lang="en-US" altLang="zh-TW" sz="3600" dirty="0" smtClean="0"/>
              <a:t>In this section, we apply linear programming to profit maximization, capital rationing, and financial planning and forecasting.</a:t>
            </a:r>
            <a:endParaRPr lang="zh-TW" altLang="en-US" sz="3600" dirty="0"/>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a:t>21.2 PROCEDURES FOR FINANCIAL PLANNING AND ANALYSIS</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dirty="0"/>
              <a:t>Before discussing the various financial planning models, we must first be sure of our understanding of what the financial planning process is all about. Otherwise, we run the risk of too narrowly defining financial planning as simply data gathering and running computer programs. In reality, financial planning involves a </a:t>
            </a:r>
            <a:r>
              <a:rPr lang="en-US" i="1" dirty="0"/>
              <a:t>process</a:t>
            </a:r>
            <a:r>
              <a:rPr lang="en-US" dirty="0"/>
              <a:t> of analyzing alternative dividend, financing, and investment strategies, forecasting their outcome and impact within various economic environments, and then deciding how much risk to take on and which projects to pursue. Thus, financial planning models are merely tools to improve forecasting as well as to help managers better understand the interactions of dividend, financing, and investment decisions.</a:t>
            </a:r>
            <a:endParaRPr lang="zh-TW" altLang="en-US" dirty="0"/>
          </a:p>
          <a:p>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21.4.1 Profit Maximization</a:t>
            </a:r>
          </a:p>
          <a:p>
            <a:r>
              <a:rPr lang="en-US" sz="2400" dirty="0"/>
              <a:t>XYZ, a toy manufacturer, produces three types of toys: King </a:t>
            </a:r>
            <a:r>
              <a:rPr lang="en-US" sz="2400" dirty="0" err="1"/>
              <a:t>Kobra</a:t>
            </a:r>
            <a:r>
              <a:rPr lang="en-US" sz="2400" dirty="0"/>
              <a:t> (KK), Pistol Pete (PP), and Rock Coolies (RC). To produce each toy, the plastic parts must be molded by machine and then assembled. The machine and assembly times for each type of toy are shown in Table 21-6.</a:t>
            </a:r>
            <a:endParaRPr lang="zh-TW" altLang="en-US" sz="2400" dirty="0"/>
          </a:p>
          <a:p>
            <a:r>
              <a:rPr lang="en-US" sz="2400" dirty="0"/>
              <a:t>	Variable cost, selling prices, and profit contributions for each type of toy are presented in Table 21-7.</a:t>
            </a:r>
            <a:endParaRPr lang="zh-TW" altLang="en-US" sz="2400" dirty="0"/>
          </a:p>
          <a:p>
            <a:r>
              <a:rPr lang="en-US" sz="2400" dirty="0"/>
              <a:t>	XYZ finances its operations through bank loans. The covenants of the loans require that XYZ maintain a current ratio of 1 or more; otherwise the full amount of the loan must be immediately repaid. The balance sheet of XYZ is presented in Table 21-8</a:t>
            </a:r>
            <a:endParaRPr lang="zh-TW" altLang="en-US" sz="2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21.4.1 Profit Maximization</a:t>
            </a:r>
          </a:p>
          <a:p>
            <a:pPr>
              <a:buNone/>
            </a:pPr>
            <a:endParaRPr lang="zh-TW" altLang="en-US" sz="2200" dirty="0"/>
          </a:p>
        </p:txBody>
      </p:sp>
      <p:pic>
        <p:nvPicPr>
          <p:cNvPr id="4" name="圖片 3"/>
          <p:cNvPicPr/>
          <p:nvPr/>
        </p:nvPicPr>
        <p:blipFill>
          <a:blip r:embed="rId2"/>
          <a:srcRect l="22788" t="20663" r="27766" b="43878"/>
          <a:stretch>
            <a:fillRect/>
          </a:stretch>
        </p:blipFill>
        <p:spPr bwMode="auto">
          <a:xfrm>
            <a:off x="142844" y="1857364"/>
            <a:ext cx="7929618" cy="400052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21.4.1 Profit Maximization</a:t>
            </a:r>
          </a:p>
          <a:p>
            <a:pPr>
              <a:buNone/>
            </a:pPr>
            <a:endParaRPr lang="en-US" altLang="zh-TW" sz="2200" dirty="0"/>
          </a:p>
          <a:p>
            <a:pPr>
              <a:buNone/>
            </a:pPr>
            <a:endParaRPr lang="en-US" altLang="zh-TW" sz="2200" dirty="0" smtClean="0"/>
          </a:p>
          <a:p>
            <a:pPr>
              <a:buNone/>
            </a:pPr>
            <a:endParaRPr lang="en-US" altLang="zh-TW" sz="2200" dirty="0"/>
          </a:p>
          <a:p>
            <a:pPr>
              <a:buNone/>
            </a:pPr>
            <a:endParaRPr lang="en-US" altLang="zh-TW" sz="2200" dirty="0" smtClean="0"/>
          </a:p>
          <a:p>
            <a:pPr>
              <a:buNone/>
            </a:pPr>
            <a:endParaRPr lang="en-US" altLang="zh-TW" sz="2200" dirty="0"/>
          </a:p>
          <a:p>
            <a:r>
              <a:rPr lang="en-US" sz="2400" dirty="0"/>
              <a:t>For this case, the objective function is to maximize the profit contribution for each product. From Table 21-7, we see that the profit contribution for each product is KK = $1, PP = $4, and RC = $3. We can multiply this contribution per unit times the number of units sold to identify the firm’s total operating income. Thus, the objective function is</a:t>
            </a:r>
            <a:endParaRPr lang="zh-TW" altLang="en-US" sz="2400" dirty="0"/>
          </a:p>
          <a:p>
            <a:pPr>
              <a:buNone/>
            </a:pPr>
            <a:endParaRPr lang="en-US" altLang="zh-TW" sz="2200" dirty="0" smtClean="0"/>
          </a:p>
          <a:p>
            <a:pPr>
              <a:buNone/>
            </a:pPr>
            <a:endParaRPr lang="zh-TW" altLang="en-US" sz="2200" dirty="0"/>
          </a:p>
        </p:txBody>
      </p:sp>
      <p:pic>
        <p:nvPicPr>
          <p:cNvPr id="4" name="圖片 3"/>
          <p:cNvPicPr/>
          <p:nvPr/>
        </p:nvPicPr>
        <p:blipFill>
          <a:blip r:embed="rId2"/>
          <a:srcRect l="24938" t="41071" r="26190" b="41072"/>
          <a:stretch>
            <a:fillRect/>
          </a:stretch>
        </p:blipFill>
        <p:spPr bwMode="auto">
          <a:xfrm>
            <a:off x="571472" y="2071678"/>
            <a:ext cx="4929222" cy="1500198"/>
          </a:xfrm>
          <a:prstGeom prst="rect">
            <a:avLst/>
          </a:prstGeom>
          <a:noFill/>
          <a:ln w="9525">
            <a:noFill/>
            <a:miter lim="800000"/>
            <a:headEnd/>
            <a:tailEnd/>
          </a:ln>
        </p:spPr>
      </p:pic>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85918" y="6143644"/>
            <a:ext cx="5715040" cy="35719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21.4.1 Profit Maximization</a:t>
            </a:r>
          </a:p>
          <a:p>
            <a:pPr>
              <a:buNone/>
            </a:pPr>
            <a:r>
              <a:rPr lang="en-US" sz="2400" dirty="0"/>
              <a:t>where </a:t>
            </a:r>
            <a:r>
              <a:rPr lang="en-US" sz="2400" i="1" dirty="0"/>
              <a:t>X</a:t>
            </a:r>
            <a:r>
              <a:rPr lang="en-US" sz="2400" i="1" baseline="-25000" dirty="0"/>
              <a:t>1</a:t>
            </a:r>
            <a:r>
              <a:rPr lang="en-US" sz="2400" i="1" dirty="0"/>
              <a:t>, X</a:t>
            </a:r>
            <a:r>
              <a:rPr lang="en-US" sz="2400" i="1" baseline="-25000" dirty="0"/>
              <a:t>2</a:t>
            </a:r>
            <a:r>
              <a:rPr lang="en-US" sz="2400" i="1" dirty="0"/>
              <a:t>, X</a:t>
            </a:r>
            <a:r>
              <a:rPr lang="en-US" sz="2400" i="1" baseline="-25000" dirty="0"/>
              <a:t>3</a:t>
            </a:r>
            <a:r>
              <a:rPr lang="en-US" sz="2400" i="1" dirty="0"/>
              <a:t> </a:t>
            </a:r>
            <a:r>
              <a:rPr lang="en-US" sz="2400" dirty="0"/>
              <a:t>are the number of units of KK, PP, and RC.</a:t>
            </a:r>
            <a:endParaRPr lang="zh-TW" altLang="en-US" sz="2400" dirty="0"/>
          </a:p>
          <a:p>
            <a:r>
              <a:rPr lang="en-US" sz="2400" dirty="0"/>
              <a:t>	We can now identify the constraints of the linear programming problem. The firm’s capacities for producing KK, PP, and RC depend on the number of hours of available machine time and assembly time. Using the information from Table 21-6, we can identify the following capacity constraints</a:t>
            </a:r>
            <a:r>
              <a:rPr lang="en-US" sz="2400" dirty="0" smtClean="0"/>
              <a:t>:</a:t>
            </a:r>
          </a:p>
          <a:p>
            <a:pPr>
              <a:buNone/>
            </a:pPr>
            <a:endParaRPr lang="en-US" altLang="zh-TW" sz="2400" dirty="0"/>
          </a:p>
          <a:p>
            <a:pPr>
              <a:buNone/>
            </a:pPr>
            <a:endParaRPr lang="en-US" altLang="zh-TW" sz="2400" dirty="0" smtClean="0"/>
          </a:p>
          <a:p>
            <a:pPr>
              <a:buNone/>
            </a:pPr>
            <a:endParaRPr lang="en-US" altLang="zh-TW" sz="2400" dirty="0"/>
          </a:p>
          <a:p>
            <a:pPr>
              <a:buNone/>
            </a:pPr>
            <a:endParaRPr lang="zh-TW" altLang="en-US" sz="2200"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85852" y="4429132"/>
            <a:ext cx="7594987" cy="285752"/>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85852" y="4786322"/>
            <a:ext cx="7655145" cy="28575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21.4.1 Profit Maximization</a:t>
            </a:r>
          </a:p>
          <a:p>
            <a:r>
              <a:rPr lang="en-US" sz="2400" dirty="0"/>
              <a:t>There is also a constraint on the number of Pistol </a:t>
            </a:r>
            <a:r>
              <a:rPr lang="en-US" sz="2400" dirty="0" err="1"/>
              <a:t>Petes</a:t>
            </a:r>
            <a:r>
              <a:rPr lang="en-US" sz="2400" dirty="0"/>
              <a:t> (PP) and Rock Coolies (RC) that can be produced. The firm’s marketing department has determined that 10 units of PPs and RCs are the </a:t>
            </a:r>
            <a:r>
              <a:rPr lang="en-US" sz="2400" dirty="0" smtClean="0"/>
              <a:t>maximum </a:t>
            </a:r>
            <a:r>
              <a:rPr lang="en-US" sz="2400" dirty="0"/>
              <a:t>amount that can be sold; </a:t>
            </a:r>
            <a:r>
              <a:rPr lang="en-US" sz="2400" dirty="0" smtClean="0"/>
              <a:t>hence</a:t>
            </a:r>
          </a:p>
          <a:p>
            <a:endParaRPr lang="en-US" sz="2400" dirty="0"/>
          </a:p>
          <a:p>
            <a:r>
              <a:rPr lang="en-US" sz="2400" dirty="0"/>
              <a:t>Finally, the bank covenant requiring a current ratio greater than 1 must be met. Thus,</a:t>
            </a:r>
            <a:endParaRPr lang="en-US" sz="2400" dirty="0" smtClean="0"/>
          </a:p>
          <a:p>
            <a:pPr>
              <a:buNone/>
            </a:pPr>
            <a:endParaRPr lang="zh-TW" altLang="en-US" sz="2200"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7224" y="3429000"/>
            <a:ext cx="7005408" cy="323851"/>
          </a:xfrm>
          <a:prstGeom prst="rect">
            <a:avLst/>
          </a:prstGeom>
          <a:noFill/>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4643446"/>
            <a:ext cx="6783694" cy="78581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lnSpcReduction="10000"/>
          </a:bodyPr>
          <a:lstStyle/>
          <a:p>
            <a:pPr>
              <a:buNone/>
            </a:pPr>
            <a:r>
              <a:rPr lang="en-US" altLang="zh-TW" sz="2200" dirty="0" smtClean="0"/>
              <a:t>21.4.1 Profit Maximization</a:t>
            </a:r>
          </a:p>
          <a:p>
            <a:pPr>
              <a:buNone/>
            </a:pPr>
            <a:endParaRPr lang="en-US" altLang="zh-TW" sz="2200" dirty="0"/>
          </a:p>
          <a:p>
            <a:pPr>
              <a:buNone/>
            </a:pPr>
            <a:endParaRPr lang="en-US" altLang="zh-TW" sz="2200" dirty="0" smtClean="0"/>
          </a:p>
          <a:p>
            <a:pPr>
              <a:buNone/>
            </a:pPr>
            <a:endParaRPr lang="en-US" altLang="zh-TW" sz="2200" dirty="0"/>
          </a:p>
          <a:p>
            <a:pPr>
              <a:buNone/>
            </a:pPr>
            <a:endParaRPr lang="en-US" altLang="zh-TW" sz="2200" dirty="0" smtClean="0"/>
          </a:p>
          <a:p>
            <a:r>
              <a:rPr lang="en-US" sz="2400" dirty="0"/>
              <a:t>Since production of each toy must, at minimum, be 0, three nonnegative constraints complete the formulation of the problem</a:t>
            </a:r>
            <a:r>
              <a:rPr lang="en-US" sz="2400" dirty="0" smtClean="0"/>
              <a:t>:</a:t>
            </a:r>
          </a:p>
          <a:p>
            <a:endParaRPr lang="en-US" sz="2400" dirty="0"/>
          </a:p>
          <a:p>
            <a:r>
              <a:rPr lang="en-US" sz="2400" dirty="0"/>
              <a:t>Combining the objective functions and constraints </a:t>
            </a:r>
            <a:r>
              <a:rPr lang="en-US" sz="2400" dirty="0" smtClean="0"/>
              <a:t>yields</a:t>
            </a:r>
          </a:p>
          <a:p>
            <a:pPr>
              <a:buNone/>
            </a:pPr>
            <a:endParaRPr lang="en-US" sz="2400" dirty="0"/>
          </a:p>
          <a:p>
            <a:pPr>
              <a:buNone/>
            </a:pPr>
            <a:r>
              <a:rPr lang="en-US" sz="2400" dirty="0"/>
              <a:t>subject to 5</a:t>
            </a:r>
            <a:r>
              <a:rPr lang="en-US" sz="2400" i="1" dirty="0"/>
              <a:t>X</a:t>
            </a:r>
            <a:r>
              <a:rPr lang="en-US" sz="2400" i="1" baseline="-25000" dirty="0"/>
              <a:t>t</a:t>
            </a:r>
            <a:r>
              <a:rPr lang="en-US" sz="2400" dirty="0"/>
              <a:t> + 4</a:t>
            </a:r>
            <a:r>
              <a:rPr lang="en-US" sz="2400" i="1" dirty="0"/>
              <a:t>X</a:t>
            </a:r>
            <a:r>
              <a:rPr lang="en-US" sz="2400" i="1" baseline="-25000" dirty="0"/>
              <a:t>2</a:t>
            </a:r>
            <a:r>
              <a:rPr lang="en-US" sz="2400" dirty="0"/>
              <a:t> + 5</a:t>
            </a:r>
            <a:r>
              <a:rPr lang="en-US" sz="2400" i="1" dirty="0"/>
              <a:t>X</a:t>
            </a:r>
            <a:r>
              <a:rPr lang="en-US" sz="2400" i="1" baseline="-25000" dirty="0"/>
              <a:t>3</a:t>
            </a:r>
            <a:r>
              <a:rPr lang="en-US" sz="2400" dirty="0"/>
              <a:t>  150; 5</a:t>
            </a:r>
            <a:r>
              <a:rPr lang="en-US" sz="2400" i="1" dirty="0"/>
              <a:t>X</a:t>
            </a:r>
            <a:r>
              <a:rPr lang="en-US" sz="2400" i="1" baseline="-25000" dirty="0"/>
              <a:t>1</a:t>
            </a:r>
            <a:r>
              <a:rPr lang="en-US" sz="2400" dirty="0"/>
              <a:t> + 3</a:t>
            </a:r>
            <a:r>
              <a:rPr lang="en-US" sz="2400" i="1" dirty="0"/>
              <a:t>X</a:t>
            </a:r>
            <a:r>
              <a:rPr lang="en-US" sz="2400" i="1" baseline="-25000" dirty="0"/>
              <a:t>2</a:t>
            </a:r>
            <a:r>
              <a:rPr lang="en-US" sz="2400" dirty="0"/>
              <a:t> + 4</a:t>
            </a:r>
            <a:r>
              <a:rPr lang="en-US" sz="2400" i="1" dirty="0"/>
              <a:t>X</a:t>
            </a:r>
            <a:r>
              <a:rPr lang="en-US" sz="2400" i="1" baseline="-25000" dirty="0"/>
              <a:t>3</a:t>
            </a:r>
            <a:r>
              <a:rPr lang="en-US" sz="2400" dirty="0"/>
              <a:t>  100; </a:t>
            </a:r>
            <a:r>
              <a:rPr lang="en-US" sz="2400" i="1" dirty="0"/>
              <a:t>X</a:t>
            </a:r>
            <a:r>
              <a:rPr lang="en-US" sz="2400" i="1" baseline="-25000" dirty="0"/>
              <a:t>2</a:t>
            </a:r>
            <a:r>
              <a:rPr lang="en-US" sz="2400" dirty="0"/>
              <a:t> + </a:t>
            </a:r>
            <a:r>
              <a:rPr lang="en-US" sz="2400" i="1" dirty="0"/>
              <a:t>X</a:t>
            </a:r>
            <a:r>
              <a:rPr lang="en-US" sz="2400" i="1" baseline="-25000" dirty="0"/>
              <a:t>3</a:t>
            </a:r>
            <a:r>
              <a:rPr lang="en-US" sz="2400" dirty="0"/>
              <a:t>  10; 10</a:t>
            </a:r>
            <a:r>
              <a:rPr lang="en-US" sz="2400" i="1" dirty="0"/>
              <a:t>X</a:t>
            </a:r>
            <a:r>
              <a:rPr lang="en-US" sz="2400" i="1" baseline="-25000" dirty="0"/>
              <a:t>1</a:t>
            </a:r>
            <a:r>
              <a:rPr lang="en-US" sz="2400" dirty="0"/>
              <a:t> + 4</a:t>
            </a:r>
            <a:r>
              <a:rPr lang="en-US" sz="2400" i="1" dirty="0"/>
              <a:t>X</a:t>
            </a:r>
            <a:r>
              <a:rPr lang="en-US" sz="2400" i="1" baseline="-25000" dirty="0"/>
              <a:t>2</a:t>
            </a:r>
            <a:r>
              <a:rPr lang="en-US" sz="2400" dirty="0"/>
              <a:t> + 5</a:t>
            </a:r>
            <a:r>
              <a:rPr lang="en-US" sz="2400" i="1" dirty="0"/>
              <a:t>X</a:t>
            </a:r>
            <a:r>
              <a:rPr lang="en-US" sz="2400" i="1" baseline="-25000" dirty="0"/>
              <a:t>3</a:t>
            </a:r>
            <a:r>
              <a:rPr lang="en-US" sz="2400" dirty="0"/>
              <a:t>  120; and </a:t>
            </a:r>
            <a:r>
              <a:rPr lang="en-US" sz="2400" i="1" dirty="0"/>
              <a:t>X</a:t>
            </a:r>
            <a:r>
              <a:rPr lang="en-US" sz="2400" i="1" baseline="-25000" dirty="0"/>
              <a:t>1</a:t>
            </a:r>
            <a:r>
              <a:rPr lang="en-US" sz="2400" i="1" dirty="0"/>
              <a:t>  </a:t>
            </a:r>
            <a:r>
              <a:rPr lang="en-US" sz="2400" dirty="0"/>
              <a:t>0, </a:t>
            </a:r>
            <a:r>
              <a:rPr lang="en-US" sz="2400" i="1" dirty="0"/>
              <a:t>X</a:t>
            </a:r>
            <a:r>
              <a:rPr lang="en-US" sz="2400" i="1" baseline="-25000" dirty="0"/>
              <a:t>2</a:t>
            </a:r>
            <a:r>
              <a:rPr lang="en-US" sz="2400" i="1" dirty="0"/>
              <a:t>  </a:t>
            </a:r>
            <a:r>
              <a:rPr lang="en-US" sz="2400" dirty="0"/>
              <a:t>0, </a:t>
            </a:r>
            <a:r>
              <a:rPr lang="en-US" sz="2400" i="1" dirty="0"/>
              <a:t>X</a:t>
            </a:r>
            <a:r>
              <a:rPr lang="en-US" sz="2400" i="1" baseline="-25000" dirty="0"/>
              <a:t>3</a:t>
            </a:r>
            <a:r>
              <a:rPr lang="en-US" sz="2400" dirty="0"/>
              <a:t>  0.</a:t>
            </a:r>
            <a:endParaRPr lang="en-US" sz="2400" dirty="0" smtClean="0"/>
          </a:p>
          <a:p>
            <a:pPr>
              <a:buNone/>
            </a:pPr>
            <a:endParaRPr lang="en-US" sz="2400" dirty="0" smtClean="0"/>
          </a:p>
          <a:p>
            <a:pPr>
              <a:buNone/>
            </a:pPr>
            <a:endParaRPr lang="en-US" altLang="zh-TW" sz="2200" dirty="0" smtClean="0"/>
          </a:p>
          <a:p>
            <a:pPr>
              <a:buNone/>
            </a:pPr>
            <a:endParaRPr lang="zh-TW" altLang="en-US" sz="22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57258" y="2071678"/>
            <a:ext cx="3386180" cy="500066"/>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4414" y="2928934"/>
            <a:ext cx="3562350" cy="428628"/>
          </a:xfrm>
          <a:prstGeom prst="rect">
            <a:avLst/>
          </a:prstGeom>
          <a:noFill/>
        </p:spPr>
      </p:pic>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3"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00166" y="4286256"/>
            <a:ext cx="4214842" cy="357190"/>
          </a:xfrm>
          <a:prstGeom prst="rect">
            <a:avLst/>
          </a:prstGeom>
          <a:noFill/>
        </p:spPr>
      </p:pic>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71604" y="5143512"/>
            <a:ext cx="4342678" cy="35719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pPr>
              <a:buNone/>
            </a:pPr>
            <a:r>
              <a:rPr lang="en-US" altLang="zh-TW" sz="2200" dirty="0" smtClean="0"/>
              <a:t>21.4.1 Profit Maximization</a:t>
            </a:r>
          </a:p>
          <a:p>
            <a:r>
              <a:rPr lang="en-US" sz="2400" dirty="0"/>
              <a:t>Using the simplex method to solve this linear programming problem, we derive the three simplex method tableaus in Table 21-9. Tableau 1 presents the information of objective function and constraints as derived in Equation 21-7. Since there are constraints for four resources, there are four slack variables: </a:t>
            </a:r>
            <a:r>
              <a:rPr lang="en-US" sz="2400" i="1" dirty="0"/>
              <a:t>S</a:t>
            </a:r>
            <a:r>
              <a:rPr lang="en-US" sz="2400" i="1" baseline="-25000" dirty="0"/>
              <a:t>1</a:t>
            </a:r>
            <a:r>
              <a:rPr lang="en-US" sz="2400" i="1" dirty="0"/>
              <a:t>, S</a:t>
            </a:r>
            <a:r>
              <a:rPr lang="en-US" sz="2400" i="1" baseline="-25000" dirty="0"/>
              <a:t>2</a:t>
            </a:r>
            <a:r>
              <a:rPr lang="en-US" sz="2400" i="1" dirty="0"/>
              <a:t>, S</a:t>
            </a:r>
            <a:r>
              <a:rPr lang="en-US" sz="2400" i="1" baseline="-25000" dirty="0"/>
              <a:t>3</a:t>
            </a:r>
            <a:r>
              <a:rPr lang="en-US" sz="2400" i="1" dirty="0"/>
              <a:t>, </a:t>
            </a:r>
            <a:r>
              <a:rPr lang="en-US" sz="2400" dirty="0"/>
              <a:t>and </a:t>
            </a:r>
            <a:r>
              <a:rPr lang="en-US" sz="2400" i="1" dirty="0"/>
              <a:t>S</a:t>
            </a:r>
            <a:r>
              <a:rPr lang="en-US" sz="2400" i="1" baseline="-25000" dirty="0"/>
              <a:t>4</a:t>
            </a:r>
            <a:r>
              <a:rPr lang="en-US" sz="2400" dirty="0"/>
              <a:t>. The initial tableau implies that we produce neither KK, PP, or RC. Therefore, the total profit is 0, a result that is not optimal because all objective coefficients are positive. In the second tableau, the firm produces ten units of PP and generates a $40 profit. But this result also is not optimal because one of the objective function coefficients is positive. Tableau 3 presents the optimal situation because none of the objective function coefficients is positive. (Appendix 21A presents the method and procedure for specifying tableau 1 and solving tableaus 2, and 3 in terms of a capital rationing example.)</a:t>
            </a:r>
            <a:endParaRPr lang="zh-TW" altLang="en-US"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21.4.1 Profit Maximization</a:t>
            </a:r>
            <a:endParaRPr lang="zh-TW" altLang="en-US" sz="2200" dirty="0"/>
          </a:p>
        </p:txBody>
      </p:sp>
      <p:pic>
        <p:nvPicPr>
          <p:cNvPr id="4" name="圖片 3"/>
          <p:cNvPicPr/>
          <p:nvPr/>
        </p:nvPicPr>
        <p:blipFill>
          <a:blip r:embed="rId2"/>
          <a:srcRect l="25941" t="17092" r="28755" b="6818"/>
          <a:stretch>
            <a:fillRect/>
          </a:stretch>
        </p:blipFill>
        <p:spPr bwMode="auto">
          <a:xfrm>
            <a:off x="785786" y="2008470"/>
            <a:ext cx="6215106" cy="470667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20000"/>
          </a:bodyPr>
          <a:lstStyle/>
          <a:p>
            <a:pPr>
              <a:buNone/>
            </a:pPr>
            <a:r>
              <a:rPr lang="en-US" altLang="zh-TW" sz="2200" dirty="0" smtClean="0"/>
              <a:t>21.4.1 Profit Maximization</a:t>
            </a:r>
          </a:p>
          <a:p>
            <a:r>
              <a:rPr lang="en-US" sz="2400" dirty="0"/>
              <a:t>In tableau 3, the solution values for variables </a:t>
            </a:r>
            <a:r>
              <a:rPr lang="en-US" sz="2400" i="1" dirty="0"/>
              <a:t>X</a:t>
            </a:r>
            <a:r>
              <a:rPr lang="en-US" sz="2400" i="1" baseline="-25000" dirty="0"/>
              <a:t>1</a:t>
            </a:r>
            <a:r>
              <a:rPr lang="en-US" sz="2400" dirty="0"/>
              <a:t> and </a:t>
            </a:r>
            <a:r>
              <a:rPr lang="en-US" sz="2400" i="1" dirty="0"/>
              <a:t>X</a:t>
            </a:r>
            <a:r>
              <a:rPr lang="en-US" sz="2400" i="1" baseline="-25000" dirty="0"/>
              <a:t>2</a:t>
            </a:r>
            <a:r>
              <a:rPr lang="en-US" sz="2400" dirty="0"/>
              <a:t> are found in the right-hand column. Thus, </a:t>
            </a:r>
            <a:r>
              <a:rPr lang="en-US" sz="2400" i="1" dirty="0"/>
              <a:t>X</a:t>
            </a:r>
            <a:r>
              <a:rPr lang="en-US" sz="2400" i="1" baseline="-25000" dirty="0"/>
              <a:t>1</a:t>
            </a:r>
            <a:r>
              <a:rPr lang="en-US" sz="2400" dirty="0"/>
              <a:t> = 8 units and </a:t>
            </a:r>
            <a:r>
              <a:rPr lang="en-US" sz="2400" i="1" dirty="0"/>
              <a:t>X</a:t>
            </a:r>
            <a:r>
              <a:rPr lang="en-US" sz="2400" i="1" baseline="-25000" dirty="0"/>
              <a:t>2</a:t>
            </a:r>
            <a:r>
              <a:rPr lang="en-US" sz="2400" dirty="0"/>
              <a:t> = 10 units. Since </a:t>
            </a:r>
            <a:r>
              <a:rPr lang="en-US" sz="2400" i="1" dirty="0"/>
              <a:t>X</a:t>
            </a:r>
            <a:r>
              <a:rPr lang="en-US" sz="2400" i="1" baseline="-25000" dirty="0"/>
              <a:t>3</a:t>
            </a:r>
            <a:r>
              <a:rPr lang="en-US" sz="2400" dirty="0"/>
              <a:t> doesn’t appear in the final solution, it has a value of 0. The slack variables indicate the amount of XYZ’s unused resources. For example, </a:t>
            </a:r>
            <a:r>
              <a:rPr lang="en-US" sz="2400" i="1" dirty="0"/>
              <a:t>S</a:t>
            </a:r>
            <a:r>
              <a:rPr lang="en-US" sz="2400" i="1" baseline="-25000" dirty="0"/>
              <a:t>1</a:t>
            </a:r>
            <a:r>
              <a:rPr lang="en-US" sz="2400" dirty="0"/>
              <a:t> = 70 indicates that the firm has 70 hours of unused machine time. To produce 8 units of </a:t>
            </a:r>
            <a:r>
              <a:rPr lang="en-US" sz="2400" i="1" dirty="0"/>
              <a:t>X</a:t>
            </a:r>
            <a:r>
              <a:rPr lang="en-US" sz="2400" i="1" baseline="-25000" dirty="0"/>
              <a:t>1</a:t>
            </a:r>
            <a:r>
              <a:rPr lang="en-US" sz="2400" dirty="0"/>
              <a:t> requires 40 hours, and to produce 10 units of </a:t>
            </a:r>
            <a:r>
              <a:rPr lang="en-US" sz="2400" i="1" dirty="0"/>
              <a:t>X</a:t>
            </a:r>
            <a:r>
              <a:rPr lang="en-US" sz="2400" i="1" baseline="-25000" dirty="0"/>
              <a:t>2</a:t>
            </a:r>
            <a:r>
              <a:rPr lang="en-US" sz="2400" dirty="0"/>
              <a:t> requires 40 hours, so our total usage of machine time is 80 hours. This is 70 hours less than the total hours of machine time the firm has available. </a:t>
            </a:r>
            <a:r>
              <a:rPr lang="en-US" sz="2400" i="1" dirty="0"/>
              <a:t>S</a:t>
            </a:r>
            <a:r>
              <a:rPr lang="en-US" sz="2400" i="1" baseline="-25000" dirty="0"/>
              <a:t>2</a:t>
            </a:r>
            <a:r>
              <a:rPr lang="en-US" sz="2400" dirty="0"/>
              <a:t> = 30 indicates that there are additional assembly hours available. </a:t>
            </a:r>
            <a:r>
              <a:rPr lang="en-US" sz="2400" i="1" dirty="0"/>
              <a:t>S</a:t>
            </a:r>
            <a:r>
              <a:rPr lang="en-US" sz="2400" i="1" baseline="-25000" dirty="0"/>
              <a:t>3</a:t>
            </a:r>
            <a:r>
              <a:rPr lang="en-US" sz="2400" dirty="0"/>
              <a:t> = 0 (it is not in the solution) implies that the constraint to make 10 units of </a:t>
            </a:r>
            <a:r>
              <a:rPr lang="en-US" sz="2400" i="1" dirty="0"/>
              <a:t>X</a:t>
            </a:r>
            <a:r>
              <a:rPr lang="en-US" sz="2400" i="1" baseline="-25000" dirty="0"/>
              <a:t>2</a:t>
            </a:r>
            <a:r>
              <a:rPr lang="en-US" sz="2400" dirty="0"/>
              <a:t> + </a:t>
            </a:r>
            <a:r>
              <a:rPr lang="en-US" sz="2400" i="1" dirty="0"/>
              <a:t>X</a:t>
            </a:r>
            <a:r>
              <a:rPr lang="en-US" sz="2400" i="1" baseline="-25000" dirty="0"/>
              <a:t>3</a:t>
            </a:r>
            <a:r>
              <a:rPr lang="en-US" sz="2400" dirty="0"/>
              <a:t> is satisfied. </a:t>
            </a:r>
            <a:r>
              <a:rPr lang="en-US" sz="2400" i="1" dirty="0"/>
              <a:t>S</a:t>
            </a:r>
            <a:r>
              <a:rPr lang="en-US" sz="2400" i="1" baseline="-25000" dirty="0"/>
              <a:t>4</a:t>
            </a:r>
            <a:r>
              <a:rPr lang="en-US" sz="2400" dirty="0"/>
              <a:t> = 0 implies that the current ratio constraint is also satisfied and that financing, or, more precisely, the lack of financing, is limiting the amount of production. If the firm can change the bank loan covenant or increase the amount of available funds, it will be able to produce more. The maximum total profit contribution is $48 given the current production level.</a:t>
            </a:r>
            <a:endParaRPr lang="zh-TW" altLang="en-US"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21.4.2 Linear Programming and Capital Rationing</a:t>
            </a:r>
          </a:p>
          <a:p>
            <a:r>
              <a:rPr lang="en-US" sz="2400" dirty="0"/>
              <a:t>Linear programming is a mathematical technique that can be used to find the optimal solution to problems involving the allocation of scarce resources among competing activities. Mathematically, linear programming can best solve problems in which both the firm’s objective is to be maximized and the constraints limiting the firm’s actions are linear functions of the decision variables involved. Thus, the first step in using linear programming as a tool for financial decision-making is to model the problem facing the firm into a linear-programming form. To construct the programming model involves the following steps.</a:t>
            </a:r>
            <a:endParaRPr lang="zh-TW" altLang="en-US" sz="2400" dirty="0"/>
          </a:p>
          <a:p>
            <a:pPr>
              <a:buNone/>
            </a:pPr>
            <a:endParaRPr lang="zh-TW" alt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a:t>21.2 PROCEDURES FOR FINANCIAL PLANNING AND ANALYSIS</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dirty="0"/>
              <a:t>More formally, we can outline the financial planning process as follows:</a:t>
            </a:r>
            <a:endParaRPr lang="zh-TW" altLang="en-US" dirty="0"/>
          </a:p>
          <a:p>
            <a:pPr marL="514350" lvl="0" indent="-514350">
              <a:buFont typeface="+mj-lt"/>
              <a:buAutoNum type="arabicPeriod"/>
            </a:pPr>
            <a:r>
              <a:rPr lang="en-US" i="1" dirty="0">
                <a:solidFill>
                  <a:srgbClr val="00B050"/>
                </a:solidFill>
              </a:rPr>
              <a:t>Utilize</a:t>
            </a:r>
            <a:r>
              <a:rPr lang="en-US" dirty="0"/>
              <a:t> the existing set of economic, legal, accounting, marketing, and company policy information.</a:t>
            </a:r>
            <a:endParaRPr lang="zh-TW" altLang="en-US" dirty="0"/>
          </a:p>
          <a:p>
            <a:pPr marL="514350" lvl="0" indent="-514350">
              <a:buFont typeface="+mj-lt"/>
              <a:buAutoNum type="arabicPeriod"/>
            </a:pPr>
            <a:r>
              <a:rPr lang="en-US" i="1" dirty="0">
                <a:solidFill>
                  <a:srgbClr val="00B050"/>
                </a:solidFill>
              </a:rPr>
              <a:t>Analyze</a:t>
            </a:r>
            <a:r>
              <a:rPr lang="en-US" i="1" dirty="0"/>
              <a:t> </a:t>
            </a:r>
            <a:r>
              <a:rPr lang="en-US" dirty="0"/>
              <a:t>the interactions of the dividend, financing, and investment choices open to the firm.</a:t>
            </a:r>
            <a:endParaRPr lang="zh-TW" altLang="en-US" dirty="0"/>
          </a:p>
          <a:p>
            <a:pPr marL="514350" lvl="0" indent="-514350">
              <a:buFont typeface="+mj-lt"/>
              <a:buAutoNum type="arabicPeriod"/>
            </a:pPr>
            <a:r>
              <a:rPr lang="en-US" i="1" dirty="0">
                <a:solidFill>
                  <a:srgbClr val="00B050"/>
                </a:solidFill>
              </a:rPr>
              <a:t>Forecast</a:t>
            </a:r>
            <a:r>
              <a:rPr lang="en-US" dirty="0"/>
              <a:t> the future consequences of present decisions to avoid unexpected events as well as to aid in understanding the interaction of present and future decisions.</a:t>
            </a:r>
            <a:endParaRPr lang="zh-TW" altLang="en-US" dirty="0"/>
          </a:p>
          <a:p>
            <a:pPr marL="514350" lvl="0" indent="-514350">
              <a:buFont typeface="+mj-lt"/>
              <a:buAutoNum type="arabicPeriod"/>
            </a:pPr>
            <a:r>
              <a:rPr lang="en-US" i="1" dirty="0">
                <a:solidFill>
                  <a:srgbClr val="00B050"/>
                </a:solidFill>
              </a:rPr>
              <a:t>Decide</a:t>
            </a:r>
            <a:r>
              <a:rPr lang="en-US" i="1" dirty="0"/>
              <a:t> </a:t>
            </a:r>
            <a:r>
              <a:rPr lang="en-US" dirty="0"/>
              <a:t>which alternatives the firm should undertake, the explicit outline for which is contained in the financial plan.</a:t>
            </a:r>
            <a:endParaRPr lang="zh-TW" altLang="en-US" dirty="0"/>
          </a:p>
          <a:p>
            <a:pPr marL="514350" lvl="0" indent="-514350">
              <a:buFont typeface="+mj-lt"/>
              <a:buAutoNum type="arabicPeriod"/>
            </a:pPr>
            <a:r>
              <a:rPr lang="en-US" i="1" dirty="0">
                <a:solidFill>
                  <a:srgbClr val="00B050"/>
                </a:solidFill>
              </a:rPr>
              <a:t>Evaluate</a:t>
            </a:r>
            <a:r>
              <a:rPr lang="en-US" dirty="0"/>
              <a:t> the subsequent outcome of these decisions once they are implemented against the objectives set forth in the financial plan.</a:t>
            </a:r>
            <a:endParaRPr lang="zh-TW" altLang="en-US" dirty="0"/>
          </a:p>
          <a:p>
            <a:endParaRPr lang="zh-TW"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21.4.2 Linear Programming and Capital Rationing</a:t>
            </a:r>
          </a:p>
          <a:p>
            <a:r>
              <a:rPr lang="en-US" sz="2400" dirty="0"/>
              <a:t>First, identify the controllable decision variables. Second, define the objective to be maximized or minimized and formulate that objective into a linear function with controllable decision variables. In finance, the objective generally is to maximize profit and market value or to minimize production costs. Third, the constraints must be defined and expressed as linear equations (equalities or inequalities) of the decision variables. This usually involves determining the capacities of the scarce resources involved in the constraints and then deriving a linear relationship between these capacities and the decision variables.</a:t>
            </a:r>
            <a:endParaRPr lang="zh-TW" altLang="en-US" sz="2400" dirty="0"/>
          </a:p>
          <a:p>
            <a:pPr>
              <a:buNone/>
            </a:pPr>
            <a:endParaRPr lang="zh-TW" altLang="en-US"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21.4.2 Linear Programming and Capital Rationing</a:t>
            </a:r>
          </a:p>
          <a:p>
            <a:r>
              <a:rPr lang="en-US" sz="2400" dirty="0"/>
              <a:t>For example, suppose that X</a:t>
            </a:r>
            <a:r>
              <a:rPr lang="en-US" sz="2400" baseline="-25000" dirty="0"/>
              <a:t>1</a:t>
            </a:r>
            <a:r>
              <a:rPr lang="en-US" sz="2400" dirty="0"/>
              <a:t>, X</a:t>
            </a:r>
            <a:r>
              <a:rPr lang="en-US" sz="2400" baseline="-25000" dirty="0"/>
              <a:t>2</a:t>
            </a:r>
            <a:r>
              <a:rPr lang="en-US" sz="2400" dirty="0"/>
              <a:t>, …, X</a:t>
            </a:r>
            <a:r>
              <a:rPr lang="en-US" sz="2400" baseline="-25000" dirty="0"/>
              <a:t>N</a:t>
            </a:r>
            <a:r>
              <a:rPr lang="en-US" sz="2400" dirty="0"/>
              <a:t> represents output quantities. Then the linear programming model takes the general form:</a:t>
            </a:r>
            <a:endParaRPr lang="zh-TW" altLang="en-US" sz="2400" dirty="0"/>
          </a:p>
          <a:p>
            <a:pPr>
              <a:buNone/>
            </a:pPr>
            <a:r>
              <a:rPr lang="en-US" sz="2400" i="1" dirty="0"/>
              <a:t>Maximize (or minimize</a:t>
            </a:r>
            <a:r>
              <a:rPr lang="en-US" sz="2400" i="1" dirty="0" smtClean="0"/>
              <a:t>)</a:t>
            </a:r>
          </a:p>
          <a:p>
            <a:pPr>
              <a:buNone/>
            </a:pPr>
            <a:endParaRPr lang="zh-TW" altLang="en-US" sz="2200" dirty="0"/>
          </a:p>
        </p:txBody>
      </p:sp>
      <p:pic>
        <p:nvPicPr>
          <p:cNvPr id="4" name="圖片 3"/>
          <p:cNvPicPr/>
          <p:nvPr/>
        </p:nvPicPr>
        <p:blipFill>
          <a:blip r:embed="rId2"/>
          <a:srcRect l="26658" t="44898" r="35219" b="30612"/>
          <a:stretch>
            <a:fillRect/>
          </a:stretch>
        </p:blipFill>
        <p:spPr bwMode="auto">
          <a:xfrm>
            <a:off x="1000100" y="3357562"/>
            <a:ext cx="6215106" cy="300039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20000"/>
          </a:bodyPr>
          <a:lstStyle/>
          <a:p>
            <a:pPr>
              <a:buNone/>
            </a:pPr>
            <a:r>
              <a:rPr lang="en-US" altLang="zh-TW" sz="2200" dirty="0" smtClean="0"/>
              <a:t>21.4.2 Linear Programming and Capital Rationing</a:t>
            </a:r>
          </a:p>
          <a:p>
            <a:r>
              <a:rPr lang="en-US" sz="2400" dirty="0"/>
              <a:t>Z represents the objective to be maximized or minimized (that is, profit, market value, or (cost)); c</a:t>
            </a:r>
            <a:r>
              <a:rPr lang="en-US" sz="2400" baseline="-25000" dirty="0"/>
              <a:t>1</a:t>
            </a:r>
            <a:r>
              <a:rPr lang="en-US" sz="2400" dirty="0"/>
              <a:t>, c</a:t>
            </a:r>
            <a:r>
              <a:rPr lang="en-US" sz="2400" baseline="-25000" dirty="0"/>
              <a:t>2</a:t>
            </a:r>
            <a:r>
              <a:rPr lang="en-US" sz="2400" dirty="0"/>
              <a:t>, …, </a:t>
            </a:r>
            <a:r>
              <a:rPr lang="en-US" sz="2400" dirty="0" err="1"/>
              <a:t>c</a:t>
            </a:r>
            <a:r>
              <a:rPr lang="en-US" sz="2400" baseline="-25000" dirty="0" err="1"/>
              <a:t>N</a:t>
            </a:r>
            <a:r>
              <a:rPr lang="en-US" sz="2400" dirty="0"/>
              <a:t> and a</a:t>
            </a:r>
            <a:r>
              <a:rPr lang="en-US" sz="2400" baseline="-25000" dirty="0"/>
              <a:t>1</a:t>
            </a:r>
            <a:r>
              <a:rPr lang="en-US" sz="2400" dirty="0"/>
              <a:t>, a</a:t>
            </a:r>
            <a:r>
              <a:rPr lang="en-US" sz="2400" baseline="-25000" dirty="0"/>
              <a:t>2</a:t>
            </a:r>
            <a:r>
              <a:rPr lang="en-US" sz="2400" dirty="0"/>
              <a:t>, …, </a:t>
            </a:r>
            <a:r>
              <a:rPr lang="en-US" sz="2400" dirty="0" err="1"/>
              <a:t>a</a:t>
            </a:r>
            <a:r>
              <a:rPr lang="en-US" sz="2400" baseline="-25000" dirty="0" err="1"/>
              <a:t>MN</a:t>
            </a:r>
            <a:r>
              <a:rPr lang="en-US" sz="2400" dirty="0"/>
              <a:t> are constant coefficients relating to profit contribution and input, respectively; and </a:t>
            </a:r>
            <a:r>
              <a:rPr lang="en-US" sz="2400" i="1" dirty="0"/>
              <a:t>b</a:t>
            </a:r>
            <a:r>
              <a:rPr lang="en-US" sz="2400" i="1" baseline="-25000" dirty="0"/>
              <a:t>1</a:t>
            </a:r>
            <a:r>
              <a:rPr lang="en-US" sz="2400" dirty="0"/>
              <a:t>, </a:t>
            </a:r>
            <a:r>
              <a:rPr lang="en-US" sz="2400" i="1" dirty="0"/>
              <a:t>b</a:t>
            </a:r>
            <a:r>
              <a:rPr lang="en-US" sz="2400" i="1" baseline="-25000" dirty="0"/>
              <a:t>2</a:t>
            </a:r>
            <a:r>
              <a:rPr lang="en-US" sz="2400" dirty="0"/>
              <a:t>, …, </a:t>
            </a:r>
            <a:r>
              <a:rPr lang="en-US" sz="2400" i="1" dirty="0" err="1"/>
              <a:t>b</a:t>
            </a:r>
            <a:r>
              <a:rPr lang="en-US" sz="2400" i="1" baseline="-25000" dirty="0" err="1"/>
              <a:t>N</a:t>
            </a:r>
            <a:r>
              <a:rPr lang="en-US" sz="2400" dirty="0"/>
              <a:t> are the firm’s capacities of the constraining resources. The last constraint ensures that the decision variables to be determined are positive or zero.</a:t>
            </a:r>
            <a:endParaRPr lang="zh-TW" altLang="en-US" sz="2400" dirty="0"/>
          </a:p>
          <a:p>
            <a:r>
              <a:rPr lang="en-US" sz="2400" dirty="0" smtClean="0"/>
              <a:t>Several </a:t>
            </a:r>
            <a:r>
              <a:rPr lang="en-US" sz="2400" dirty="0"/>
              <a:t>points should be noted concerning the linear programming model. First, depending on the problem, the constraints may also be stated with equal (=) signs or greater than () or less than () signs. Second, the solution values of the decision variables are divisible, such that a solution would permit X(1) = ½, ¼, etc. If such fractional values are not possible, the related technique of integer programming (yielding only whole numbers as solutions) can be applied. Third, the constant coefficients are assumed known and deterministic (fixed). If the coefficients have probabilistic distributions, then one of the stochastic programming methods must be used.</a:t>
            </a:r>
            <a:endParaRPr lang="zh-TW" altLang="en-US"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21.4.2 Linear Programming and Capital Rationing</a:t>
            </a:r>
          </a:p>
          <a:p>
            <a:r>
              <a:rPr lang="en-US" sz="2400" dirty="0"/>
              <a:t>As an example of the application of linear programming to the areas of capital rationing and capital budgeting, assume that a firm has a 12 percent cost of capital and $15 million in resources for investment opportunities. Management is considering four investment projects, with financial information as listen in Table 21-10</a:t>
            </a:r>
            <a:r>
              <a:rPr lang="en-US" sz="2400" dirty="0" smtClean="0"/>
              <a:t>.</a:t>
            </a:r>
          </a:p>
          <a:p>
            <a:endParaRPr lang="zh-TW" altLang="en-US" sz="2200" dirty="0"/>
          </a:p>
        </p:txBody>
      </p:sp>
      <p:pic>
        <p:nvPicPr>
          <p:cNvPr id="4" name="圖片 3"/>
          <p:cNvPicPr/>
          <p:nvPr/>
        </p:nvPicPr>
        <p:blipFill>
          <a:blip r:embed="rId2"/>
          <a:srcRect l="24221" t="22194" r="28182" b="59121"/>
          <a:stretch>
            <a:fillRect/>
          </a:stretch>
        </p:blipFill>
        <p:spPr bwMode="auto">
          <a:xfrm>
            <a:off x="1142976" y="4143380"/>
            <a:ext cx="4786346" cy="185738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21.4.2 Linear Programming and Capital Rationing</a:t>
            </a:r>
          </a:p>
          <a:p>
            <a:r>
              <a:rPr lang="en-US" sz="2400" dirty="0"/>
              <a:t>Restating the problem in linear programming equations, the objective is to select the projects that yield the largest total net present value; that is, to invest in optimal amounts of alternative projects such </a:t>
            </a:r>
            <a:r>
              <a:rPr lang="en-US" sz="2400" dirty="0" smtClean="0"/>
              <a:t>that</a:t>
            </a:r>
          </a:p>
          <a:p>
            <a:endParaRPr lang="en-US" altLang="zh-TW" sz="2400" dirty="0"/>
          </a:p>
          <a:p>
            <a:pPr>
              <a:buNone/>
            </a:pPr>
            <a:r>
              <a:rPr lang="en-US" sz="2400" dirty="0"/>
              <a:t>is maximized, where X</a:t>
            </a:r>
            <a:r>
              <a:rPr lang="en-US" sz="2400" baseline="-25000" dirty="0"/>
              <a:t>A</a:t>
            </a:r>
            <a:r>
              <a:rPr lang="en-US" sz="2400" dirty="0"/>
              <a:t>, X</a:t>
            </a:r>
            <a:r>
              <a:rPr lang="en-US" sz="2400" baseline="-25000" dirty="0"/>
              <a:t>B</a:t>
            </a:r>
            <a:r>
              <a:rPr lang="en-US" sz="2400" dirty="0"/>
              <a:t>, X</a:t>
            </a:r>
            <a:r>
              <a:rPr lang="en-US" sz="2400" baseline="-25000" dirty="0"/>
              <a:t>C</a:t>
            </a:r>
            <a:r>
              <a:rPr lang="en-US" sz="2400" dirty="0"/>
              <a:t>, and X</a:t>
            </a:r>
            <a:r>
              <a:rPr lang="en-US" sz="2400" baseline="-25000" dirty="0"/>
              <a:t>D</a:t>
            </a:r>
            <a:r>
              <a:rPr lang="en-US" sz="2400" dirty="0"/>
              <a:t> represent amounts to </a:t>
            </a:r>
            <a:r>
              <a:rPr lang="en-US" sz="2400" dirty="0" smtClean="0"/>
              <a:t>be invested </a:t>
            </a:r>
            <a:r>
              <a:rPr lang="en-US" sz="2400" dirty="0"/>
              <a:t>in project A, project B, project C, and project D</a:t>
            </a:r>
            <a:r>
              <a:rPr lang="en-US" sz="2400" dirty="0" smtClean="0"/>
              <a:t>.</a:t>
            </a:r>
          </a:p>
          <a:p>
            <a:r>
              <a:rPr lang="en-US" sz="2400" dirty="0"/>
              <a:t>The projects are subject to several constraints. For one, the total cash outflow in period 0 cannot be more than the $15 million ceiling. That is</a:t>
            </a:r>
            <a:endParaRPr lang="zh-TW" altLang="en-US" sz="22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45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14480" y="3500438"/>
            <a:ext cx="4477010" cy="357190"/>
          </a:xfrm>
          <a:prstGeom prst="rect">
            <a:avLst/>
          </a:prstGeom>
          <a:noFill/>
        </p:spPr>
      </p:pic>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45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5857892"/>
            <a:ext cx="4022570" cy="32385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21.4.2 Linear Programming and Capital Rationing</a:t>
            </a:r>
          </a:p>
          <a:p>
            <a:r>
              <a:rPr lang="en-US" sz="2400" dirty="0" smtClean="0"/>
              <a:t>Another constraint is that not more than one project can be purchased or can a negative amount be purchased:</a:t>
            </a:r>
          </a:p>
          <a:p>
            <a:endParaRPr lang="en-US" altLang="zh-TW" sz="2400" dirty="0"/>
          </a:p>
          <a:p>
            <a:endParaRPr lang="en-US" altLang="zh-TW" sz="2400" dirty="0" smtClean="0"/>
          </a:p>
          <a:p>
            <a:pPr>
              <a:buNone/>
            </a:pPr>
            <a:r>
              <a:rPr lang="en-US" sz="2400" dirty="0"/>
              <a:t>Collecting all these equations together forms the linear program:</a:t>
            </a:r>
            <a:endParaRPr lang="zh-TW" altLang="en-US" sz="2400" dirty="0"/>
          </a:p>
          <a:p>
            <a:pPr>
              <a:buNone/>
            </a:pPr>
            <a:r>
              <a:rPr lang="en-US" sz="2400" i="1" dirty="0"/>
              <a:t> </a:t>
            </a:r>
            <a:r>
              <a:rPr lang="en-US" sz="2400" i="1" dirty="0" smtClean="0"/>
              <a:t>Maximize</a:t>
            </a:r>
          </a:p>
          <a:p>
            <a:pPr>
              <a:buNone/>
            </a:pPr>
            <a:r>
              <a:rPr lang="en-US" sz="2400" i="1" dirty="0"/>
              <a:t>Subject </a:t>
            </a:r>
            <a:r>
              <a:rPr lang="en-US" sz="2400" i="1" dirty="0" smtClean="0"/>
              <a:t>to</a:t>
            </a:r>
          </a:p>
          <a:p>
            <a:pPr>
              <a:buNone/>
            </a:pPr>
            <a:endParaRPr lang="en-US" sz="2400" i="1" dirty="0"/>
          </a:p>
          <a:p>
            <a:pPr>
              <a:buNone/>
            </a:pPr>
            <a:endParaRPr lang="en-US" sz="2400" i="1" dirty="0" smtClean="0"/>
          </a:p>
          <a:p>
            <a:pPr>
              <a:buNone/>
            </a:pPr>
            <a:endParaRPr lang="zh-TW" altLang="en-US" sz="2200" dirty="0"/>
          </a:p>
        </p:txBody>
      </p:sp>
      <p:pic>
        <p:nvPicPr>
          <p:cNvPr id="4" name="圖片 3"/>
          <p:cNvPicPr/>
          <p:nvPr/>
        </p:nvPicPr>
        <p:blipFill>
          <a:blip r:embed="rId2"/>
          <a:srcRect l="42853" t="53316" r="42213" b="34065"/>
          <a:stretch>
            <a:fillRect/>
          </a:stretch>
        </p:blipFill>
        <p:spPr bwMode="auto">
          <a:xfrm>
            <a:off x="2428860" y="2571744"/>
            <a:ext cx="2138374" cy="1071570"/>
          </a:xfrm>
          <a:prstGeom prst="rect">
            <a:avLst/>
          </a:prstGeom>
          <a:noFill/>
          <a:ln w="9525">
            <a:noFill/>
            <a:miter lim="800000"/>
            <a:headEnd/>
            <a:tailEnd/>
          </a:ln>
        </p:spPr>
      </p:pic>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348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4143380"/>
            <a:ext cx="5380382" cy="323851"/>
          </a:xfrm>
          <a:prstGeom prst="rect">
            <a:avLst/>
          </a:prstGeom>
          <a:noFill/>
        </p:spPr>
      </p:pic>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349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3108" y="4714884"/>
            <a:ext cx="3244789" cy="335167"/>
          </a:xfrm>
          <a:prstGeom prst="rect">
            <a:avLst/>
          </a:prstGeom>
          <a:noFill/>
        </p:spPr>
      </p:pic>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3493"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57356" y="5143512"/>
            <a:ext cx="5609763" cy="28575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21.4.2 Linear Programming and Capital Rationing</a:t>
            </a:r>
          </a:p>
          <a:p>
            <a:r>
              <a:rPr lang="en-US" sz="2400" dirty="0"/>
              <a:t>To obtain a solution, we can use either linear or integer (zero-one) programming. Integer programming is a linear program that limits X’s to whole integers. This is especially important in this type of business decision because we might not accept a fraction of a project, which is what the constraint  is likely to produce.</a:t>
            </a:r>
            <a:endParaRPr lang="zh-TW" altLang="en-US" sz="2400" dirty="0"/>
          </a:p>
          <a:p>
            <a:r>
              <a:rPr lang="en-US" sz="2400" dirty="0" smtClean="0"/>
              <a:t>The </a:t>
            </a:r>
            <a:r>
              <a:rPr lang="en-US" sz="2400" dirty="0"/>
              <a:t>best integer solution is to accept projects B and C (X</a:t>
            </a:r>
            <a:r>
              <a:rPr lang="en-US" sz="2400" baseline="-25000" dirty="0"/>
              <a:t>B</a:t>
            </a:r>
            <a:r>
              <a:rPr lang="en-US" sz="2400" dirty="0"/>
              <a:t> = 1 and X</a:t>
            </a:r>
            <a:r>
              <a:rPr lang="en-US" sz="2400" baseline="-25000" dirty="0"/>
              <a:t>C</a:t>
            </a:r>
            <a:r>
              <a:rPr lang="en-US" sz="2400" dirty="0"/>
              <a:t> = 1), which yields the maximum </a:t>
            </a:r>
            <a:r>
              <a:rPr lang="en-US" sz="2400" i="1" dirty="0"/>
              <a:t>NPV</a:t>
            </a:r>
            <a:r>
              <a:rPr lang="en-US" sz="2400" dirty="0"/>
              <a:t> of $69.15.</a:t>
            </a:r>
            <a:endParaRPr lang="zh-TW" altLang="en-US" sz="2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lnSpcReduction="10000"/>
          </a:bodyPr>
          <a:lstStyle/>
          <a:p>
            <a:pPr>
              <a:buNone/>
            </a:pPr>
            <a:r>
              <a:rPr lang="en-US" altLang="zh-TW" sz="2200" dirty="0" smtClean="0"/>
              <a:t>21.4.3 Linear Programming Approach to Financial Planning</a:t>
            </a:r>
          </a:p>
          <a:p>
            <a:r>
              <a:rPr lang="en-US" sz="2400" dirty="0"/>
              <a:t>Carleton (1970) and Carleton, Dick, and </a:t>
            </a:r>
            <a:r>
              <a:rPr lang="en-US" sz="2400" dirty="0" err="1"/>
              <a:t>Downes</a:t>
            </a:r>
            <a:r>
              <a:rPr lang="en-US" sz="2400" dirty="0"/>
              <a:t> (CDD, 1973) have formulated a financial planning model within a linear programming framework. Their objective function is based on the dividend stream model as expressed in Equation 21-9</a:t>
            </a:r>
            <a:r>
              <a:rPr lang="en-US" sz="2400" dirty="0" smtClean="0"/>
              <a:t>:</a:t>
            </a:r>
          </a:p>
          <a:p>
            <a:endParaRPr lang="en-US" altLang="zh-TW" sz="2400" dirty="0"/>
          </a:p>
          <a:p>
            <a:pPr>
              <a:buNone/>
            </a:pPr>
            <a:endParaRPr lang="en-US" altLang="zh-TW" sz="2400" dirty="0" smtClean="0"/>
          </a:p>
          <a:p>
            <a:pPr>
              <a:buNone/>
            </a:pPr>
            <a:r>
              <a:rPr lang="en-US" sz="2400" dirty="0"/>
              <a:t>where </a:t>
            </a:r>
            <a:r>
              <a:rPr lang="en-US" sz="2400" i="1" dirty="0"/>
              <a:t>N</a:t>
            </a:r>
            <a:r>
              <a:rPr lang="en-US" sz="2400" i="1" baseline="-25000" dirty="0"/>
              <a:t>0</a:t>
            </a:r>
            <a:r>
              <a:rPr lang="en-US" sz="2400" dirty="0"/>
              <a:t> = total common shares in period 0; </a:t>
            </a:r>
            <a:r>
              <a:rPr lang="en-US" sz="2400" i="1" dirty="0"/>
              <a:t>P</a:t>
            </a:r>
            <a:r>
              <a:rPr lang="en-US" sz="2400" i="1" baseline="-25000" dirty="0"/>
              <a:t>0</a:t>
            </a:r>
            <a:r>
              <a:rPr lang="en-US" sz="2400" dirty="0"/>
              <a:t> = total equity value in period 0; </a:t>
            </a:r>
            <a:r>
              <a:rPr lang="en-US" sz="2400" i="1" dirty="0"/>
              <a:t>P</a:t>
            </a:r>
            <a:r>
              <a:rPr lang="en-US" sz="2400" i="1" baseline="-25000" dirty="0"/>
              <a:t>T</a:t>
            </a:r>
            <a:r>
              <a:rPr lang="en-US" sz="2400" dirty="0"/>
              <a:t> = aggregate market value of the firm’s equity at the end of period T; </a:t>
            </a:r>
            <a:r>
              <a:rPr lang="en-US" sz="2400" i="1" dirty="0" err="1"/>
              <a:t>N</a:t>
            </a:r>
            <a:r>
              <a:rPr lang="en-US" sz="2400" i="1" baseline="-25000" dirty="0" err="1"/>
              <a:t>t</a:t>
            </a:r>
            <a:r>
              <a:rPr lang="en-US" sz="2400" dirty="0"/>
              <a:t> = number of common shares outstanding at the beginning of period </a:t>
            </a:r>
            <a:r>
              <a:rPr lang="en-US" sz="2400" i="1" dirty="0"/>
              <a:t>t</a:t>
            </a:r>
            <a:r>
              <a:rPr lang="en-US" sz="2400" dirty="0"/>
              <a:t>; </a:t>
            </a:r>
            <a:r>
              <a:rPr lang="en-US" sz="2400" i="1" dirty="0" err="1"/>
              <a:t>D</a:t>
            </a:r>
            <a:r>
              <a:rPr lang="en-US" sz="2400" i="1" baseline="-25000" dirty="0" err="1"/>
              <a:t>t</a:t>
            </a:r>
            <a:r>
              <a:rPr lang="en-US" sz="2400" dirty="0"/>
              <a:t> = total dividends paid by the firm in period </a:t>
            </a:r>
            <a:r>
              <a:rPr lang="en-US" sz="2400" i="1" dirty="0"/>
              <a:t>t</a:t>
            </a:r>
            <a:r>
              <a:rPr lang="en-US" sz="2400" dirty="0"/>
              <a:t>; </a:t>
            </a:r>
            <a:r>
              <a:rPr lang="en-US" sz="2400" i="1" dirty="0"/>
              <a:t>k</a:t>
            </a:r>
            <a:r>
              <a:rPr lang="en-US" sz="2400" dirty="0"/>
              <a:t> = cost of equity capital, assuming constant risk and a constant </a:t>
            </a:r>
            <a:r>
              <a:rPr lang="en-US" sz="2400" i="1" dirty="0"/>
              <a:t>k</a:t>
            </a:r>
            <a:r>
              <a:rPr lang="en-US" sz="2400" dirty="0"/>
              <a:t>; and </a:t>
            </a:r>
            <a:r>
              <a:rPr lang="en-US" sz="2400" i="1" dirty="0"/>
              <a:t>N</a:t>
            </a:r>
            <a:r>
              <a:rPr lang="en-US" sz="2400" i="1" baseline="-25000" dirty="0"/>
              <a:t>T</a:t>
            </a:r>
            <a:r>
              <a:rPr lang="en-US" sz="2400" dirty="0"/>
              <a:t> = number of common shares outstanding in period T.</a:t>
            </a:r>
            <a:endParaRPr lang="en-US" altLang="zh-TW" sz="2400" dirty="0" smtClean="0"/>
          </a:p>
          <a:p>
            <a:endParaRPr lang="zh-TW" altLang="en-US" sz="2200" dirty="0"/>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475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3357562"/>
            <a:ext cx="5063074" cy="657226"/>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21.4.3 Linear Programming Approach to Financial Planning</a:t>
            </a:r>
          </a:p>
          <a:p>
            <a:r>
              <a:rPr lang="en-US" sz="2000" dirty="0"/>
              <a:t>This objective function attempts to maximize the present value of the owners’ equity, which includes all future dividends and long-term growth opportunities. (This model formulation is simply a rearranged version of the Gordon theory discussed in Chapter 4.)</a:t>
            </a:r>
            <a:endParaRPr lang="zh-TW" altLang="en-US" sz="2000" dirty="0"/>
          </a:p>
          <a:p>
            <a:r>
              <a:rPr lang="en-US" sz="2000" dirty="0" smtClean="0"/>
              <a:t>Equation </a:t>
            </a:r>
            <a:r>
              <a:rPr lang="en-US" sz="2000" dirty="0"/>
              <a:t>21-9 is a nonlinear function in terms of </a:t>
            </a:r>
            <a:r>
              <a:rPr lang="en-US" sz="2000" i="1" dirty="0"/>
              <a:t>N</a:t>
            </a:r>
            <a:r>
              <a:rPr lang="en-US" sz="2000" i="1" baseline="-25000" dirty="0"/>
              <a:t>t</a:t>
            </a:r>
            <a:r>
              <a:rPr lang="en-US" sz="2000" dirty="0"/>
              <a:t>. To apply the linear programming method to this objective function, the function should be </a:t>
            </a:r>
            <a:r>
              <a:rPr lang="en-US" sz="2000" dirty="0" err="1"/>
              <a:t>linearized</a:t>
            </a:r>
            <a:r>
              <a:rPr lang="en-US" sz="2000" dirty="0"/>
              <a:t>. Following Lee (1985), a three-period </a:t>
            </a:r>
            <a:r>
              <a:rPr lang="en-US" sz="2000" dirty="0" err="1"/>
              <a:t>linearized</a:t>
            </a:r>
            <a:r>
              <a:rPr lang="en-US" sz="2000" dirty="0"/>
              <a:t> objective function for Equation 21-9 can be defined as</a:t>
            </a:r>
            <a:endParaRPr lang="zh-TW" altLang="en-US" sz="2000" dirty="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37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4500570"/>
            <a:ext cx="6498243" cy="137636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21.4.3 Linear Programming Approach to Financial Planning</a:t>
            </a:r>
          </a:p>
          <a:p>
            <a:pPr>
              <a:buNone/>
            </a:pPr>
            <a:r>
              <a:rPr lang="en-US" sz="2000" dirty="0"/>
              <a:t>where </a:t>
            </a:r>
            <a:r>
              <a:rPr lang="en-US" sz="2000" i="1" dirty="0"/>
              <a:t>D</a:t>
            </a:r>
            <a:r>
              <a:rPr lang="en-US" sz="2000" i="1" baseline="-25000" dirty="0"/>
              <a:t>0</a:t>
            </a:r>
            <a:r>
              <a:rPr lang="en-US" sz="2000" i="1" dirty="0"/>
              <a:t>, P</a:t>
            </a:r>
            <a:r>
              <a:rPr lang="en-US" sz="2000" i="1" baseline="-25000" dirty="0"/>
              <a:t>0</a:t>
            </a:r>
            <a:r>
              <a:rPr lang="en-US" sz="2000" i="1" dirty="0"/>
              <a:t>, N</a:t>
            </a:r>
            <a:r>
              <a:rPr lang="en-US" sz="2000" i="1" baseline="-25000" dirty="0"/>
              <a:t>0</a:t>
            </a:r>
            <a:r>
              <a:rPr lang="en-US" sz="2000" i="1" dirty="0"/>
              <a:t>, </a:t>
            </a:r>
            <a:r>
              <a:rPr lang="en-US" sz="2000" dirty="0"/>
              <a:t>and </a:t>
            </a:r>
            <a:r>
              <a:rPr lang="en-US" sz="2000" i="1" dirty="0"/>
              <a:t>k</a:t>
            </a:r>
            <a:r>
              <a:rPr lang="en-US" sz="2000" dirty="0"/>
              <a:t> are as defined in Equation 21-9; , ,  represent the new equity issued in periods 1, 2, and 3; </a:t>
            </a:r>
            <a:r>
              <a:rPr lang="en-US" sz="2000" i="1" dirty="0"/>
              <a:t>D</a:t>
            </a:r>
            <a:r>
              <a:rPr lang="en-US" sz="2000" i="1" baseline="-25000" dirty="0"/>
              <a:t>1</a:t>
            </a:r>
            <a:r>
              <a:rPr lang="en-US" sz="2000" dirty="0"/>
              <a:t> and </a:t>
            </a:r>
            <a:r>
              <a:rPr lang="en-US" sz="2000" i="1" dirty="0"/>
              <a:t>D</a:t>
            </a:r>
            <a:r>
              <a:rPr lang="en-US" sz="2000" i="1" baseline="-25000" dirty="0"/>
              <a:t>2</a:t>
            </a:r>
            <a:r>
              <a:rPr lang="en-US" sz="2000" dirty="0"/>
              <a:t> represent dividend payments in periods 1 and 2; </a:t>
            </a:r>
            <a:r>
              <a:rPr lang="en-US" sz="2000" i="1" dirty="0"/>
              <a:t>c</a:t>
            </a:r>
            <a:r>
              <a:rPr lang="en-US" sz="2000" dirty="0"/>
              <a:t> is an estimate of the portion of equity lost to </a:t>
            </a:r>
            <a:r>
              <a:rPr lang="en-US" sz="2000" dirty="0" err="1"/>
              <a:t>underpricing</a:t>
            </a:r>
            <a:r>
              <a:rPr lang="en-US" sz="2000" dirty="0"/>
              <a:t> and transaction costs; and </a:t>
            </a:r>
            <a:r>
              <a:rPr lang="en-US" sz="2000" i="1" dirty="0"/>
              <a:t>P</a:t>
            </a:r>
            <a:r>
              <a:rPr lang="en-US" sz="2000" i="1" baseline="-25000" dirty="0"/>
              <a:t>3</a:t>
            </a:r>
            <a:r>
              <a:rPr lang="en-US" sz="2000" dirty="0"/>
              <a:t> is the total market value of equity in the third period. To use this model, </a:t>
            </a:r>
            <a:r>
              <a:rPr lang="en-US" sz="2000" i="1" dirty="0"/>
              <a:t>P</a:t>
            </a:r>
            <a:r>
              <a:rPr lang="en-US" sz="2000" i="1" baseline="-25000" dirty="0"/>
              <a:t>3</a:t>
            </a:r>
            <a:r>
              <a:rPr lang="en-US" sz="2000" dirty="0"/>
              <a:t> should be forecast first. Since both </a:t>
            </a:r>
            <a:r>
              <a:rPr lang="en-US" sz="2000" i="1" dirty="0"/>
              <a:t>D</a:t>
            </a:r>
            <a:r>
              <a:rPr lang="en-US" sz="2000" i="1" baseline="-25000" dirty="0"/>
              <a:t>0</a:t>
            </a:r>
            <a:r>
              <a:rPr lang="en-US" sz="2000" dirty="0"/>
              <a:t>/</a:t>
            </a:r>
            <a:r>
              <a:rPr lang="en-US" sz="2000" i="1" dirty="0"/>
              <a:t>N</a:t>
            </a:r>
            <a:r>
              <a:rPr lang="en-US" sz="2000" i="1" baseline="-25000" dirty="0"/>
              <a:t>0</a:t>
            </a:r>
            <a:r>
              <a:rPr lang="en-US" sz="2000" dirty="0"/>
              <a:t> and </a:t>
            </a:r>
            <a:r>
              <a:rPr lang="en-US" sz="2000" i="1" dirty="0"/>
              <a:t>P</a:t>
            </a:r>
            <a:r>
              <a:rPr lang="en-US" sz="2000" i="1" baseline="-25000" dirty="0"/>
              <a:t>3</a:t>
            </a:r>
            <a:r>
              <a:rPr lang="en-US" sz="2000" dirty="0"/>
              <a:t> are predetermined, they can be omitted from the objective function without affecting the optimization results. If </a:t>
            </a:r>
            <a:r>
              <a:rPr lang="en-US" sz="2000" i="1" dirty="0"/>
              <a:t>N</a:t>
            </a:r>
            <a:r>
              <a:rPr lang="en-US" sz="2000" i="1" baseline="-25000" dirty="0"/>
              <a:t>0</a:t>
            </a:r>
            <a:r>
              <a:rPr lang="en-US" sz="2000" dirty="0"/>
              <a:t> = 49.69, </a:t>
            </a:r>
            <a:r>
              <a:rPr lang="en-US" sz="2000" i="1" dirty="0"/>
              <a:t>c</a:t>
            </a:r>
            <a:r>
              <a:rPr lang="en-US" sz="2000" dirty="0"/>
              <a:t> = .10, and </a:t>
            </a:r>
            <a:r>
              <a:rPr lang="en-US" sz="2000" i="1" dirty="0"/>
              <a:t>k</a:t>
            </a:r>
            <a:r>
              <a:rPr lang="en-US" sz="2000" dirty="0"/>
              <a:t> = 16.5 percent, then the objective function without </a:t>
            </a:r>
            <a:r>
              <a:rPr lang="en-US" sz="2000" i="1" dirty="0"/>
              <a:t>D</a:t>
            </a:r>
            <a:r>
              <a:rPr lang="en-US" sz="2000" i="1" baseline="-25000" dirty="0"/>
              <a:t>0</a:t>
            </a:r>
            <a:r>
              <a:rPr lang="en-US" sz="2000" dirty="0"/>
              <a:t>//</a:t>
            </a:r>
            <a:r>
              <a:rPr lang="en-US" sz="2000" i="1" dirty="0"/>
              <a:t>N</a:t>
            </a:r>
            <a:r>
              <a:rPr lang="en-US" sz="2000" i="1" baseline="-25000" dirty="0"/>
              <a:t>0</a:t>
            </a:r>
            <a:r>
              <a:rPr lang="en-US" sz="2000" dirty="0"/>
              <a:t> and </a:t>
            </a:r>
            <a:r>
              <a:rPr lang="en-US" sz="2000" i="1" dirty="0"/>
              <a:t>P</a:t>
            </a:r>
            <a:r>
              <a:rPr lang="en-US" sz="2000" i="1" baseline="-25000" dirty="0"/>
              <a:t>3</a:t>
            </a:r>
            <a:r>
              <a:rPr lang="en-US" sz="2000" dirty="0"/>
              <a:t> can be written </a:t>
            </a:r>
            <a:r>
              <a:rPr lang="en-US" sz="2000" dirty="0" smtClean="0"/>
              <a:t>as</a:t>
            </a:r>
          </a:p>
          <a:p>
            <a:pPr>
              <a:buNone/>
            </a:pPr>
            <a:endParaRPr lang="zh-TW" altLang="en-US" sz="2000" dirty="0"/>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27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66" y="4714884"/>
            <a:ext cx="5313958" cy="35719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a:t>21.2 PROCEDURES FOR FINANCIAL PLANNING AND ANALYSIS</a:t>
            </a:r>
            <a:endParaRPr lang="zh-TW" altLang="en-US" dirty="0"/>
          </a:p>
        </p:txBody>
      </p:sp>
      <p:sp>
        <p:nvSpPr>
          <p:cNvPr id="3" name="內容版面配置區 2"/>
          <p:cNvSpPr>
            <a:spLocks noGrp="1"/>
          </p:cNvSpPr>
          <p:nvPr>
            <p:ph idx="1"/>
          </p:nvPr>
        </p:nvSpPr>
        <p:spPr>
          <a:xfrm>
            <a:off x="457200" y="1600200"/>
            <a:ext cx="8229600" cy="4972072"/>
          </a:xfrm>
        </p:spPr>
        <p:txBody>
          <a:bodyPr>
            <a:normAutofit fontScale="55000" lnSpcReduction="20000"/>
          </a:bodyPr>
          <a:lstStyle/>
          <a:p>
            <a:r>
              <a:rPr lang="en-US" sz="3600" dirty="0"/>
              <a:t>So where does the financial planning model come in? To clarify its role in this process, look at Figure 21-1, which presents a flowchart of a financial planning model. The inputs to the model are economic and accounting information (discussed in Chapter 2) and market and policy information (discussed in Chapters 3-20). Three alternative financial planning, analysis, and forecasting models are (1) the algebraic simultaneous equations model, (2) the linear programming model, and (3) the econometric model. The outputs of the financial planning and forecasting model are pro forma financial statements, forecasted PPS, EPS, and DPS, new equity issued, and new debt issued. Essentially, the benefit of the model is to efficiently and effectively handle the analysis of information and its interactions with the forecasting of future consequences within the planning process.</a:t>
            </a:r>
            <a:r>
              <a:rPr lang="zh-TW" sz="3600" dirty="0" smtClean="0"/>
              <a:t> </a:t>
            </a:r>
            <a:r>
              <a:rPr lang="en-US" sz="3600" dirty="0"/>
              <a:t>This chapter discusses three alternative financial planning models. The simultaneous equation model can be found in Lee and Lee's (2017) Chapter 24. The linear programming model can be found in chapters 22 and 23. Finally, the econometric type of financial planning model can be found in Chapter 26. This chapter has discussed the simultaneous equation model in detail; however, the other two models have only been briefly discussed. For further information on these two models, see Lee and Lee (2017).</a:t>
            </a:r>
            <a:endParaRPr lang="zh-TW" altLang="en-US" sz="3600" dirty="0"/>
          </a:p>
          <a:p>
            <a:endParaRPr lang="zh-TW"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pPr>
              <a:buNone/>
            </a:pPr>
            <a:r>
              <a:rPr lang="en-US" altLang="zh-TW" sz="2200" dirty="0" smtClean="0"/>
              <a:t>21.4.3 Linear Programming Approach to Financial Planning</a:t>
            </a:r>
          </a:p>
          <a:p>
            <a:pPr>
              <a:buNone/>
            </a:pPr>
            <a:r>
              <a:rPr lang="en-US" sz="2400" dirty="0"/>
              <a:t>Using this objective function and the constraints listed in Table 21-11, this model can be used to forecast important variables related to key pro forma financial statements. In Table 21-11, the constraint of available earnings for the common equity holders pertains to the amount of net income available to common equity holders. The constraint of sources and uses of funds involves the relationship among the investments, dividend payments, new equity issued, and new debt issued</a:t>
            </a:r>
            <a:r>
              <a:rPr lang="en-US" sz="2400" dirty="0" smtClean="0"/>
              <a:t>.</a:t>
            </a:r>
          </a:p>
          <a:p>
            <a:r>
              <a:rPr lang="en-US" sz="2400" dirty="0"/>
              <a:t>Policy constraints pertain to financing policy and dividend policy as described in Chapters 3, 9, 12, and 13. Financing policy can be classified into interest coverage and maximum leverage limitation. The dividend-related constraints can be classified into </a:t>
            </a:r>
            <a:r>
              <a:rPr lang="en-US" sz="2400" dirty="0" err="1"/>
              <a:t>prefinancing</a:t>
            </a:r>
            <a:r>
              <a:rPr lang="en-US" sz="2400" dirty="0"/>
              <a:t> limitations to avoid accumulating excess cash, minimum dividend growth, and payout restrictions. (More detailed discussion of these constraints can be found in Lee (1985, Chapter 16).</a:t>
            </a:r>
            <a:endParaRPr lang="zh-TW" altLang="en-US" sz="2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20000"/>
          </a:bodyPr>
          <a:lstStyle/>
          <a:p>
            <a:pPr>
              <a:buNone/>
            </a:pPr>
            <a:r>
              <a:rPr lang="en-US" altLang="zh-TW" sz="2200" dirty="0" smtClean="0"/>
              <a:t>21.4.3 Linear Programming Approach to Financial Planning</a:t>
            </a:r>
          </a:p>
          <a:p>
            <a:pPr>
              <a:buNone/>
            </a:pPr>
            <a:endParaRPr lang="en-US" altLang="zh-TW" sz="2200" dirty="0"/>
          </a:p>
          <a:p>
            <a:pPr>
              <a:buNone/>
            </a:pPr>
            <a:endParaRPr lang="en-US" altLang="zh-TW" sz="2200" dirty="0" smtClean="0"/>
          </a:p>
          <a:p>
            <a:pPr>
              <a:buNone/>
            </a:pPr>
            <a:endParaRPr lang="en-US" altLang="zh-TW" sz="2200" dirty="0"/>
          </a:p>
          <a:p>
            <a:pPr>
              <a:buNone/>
            </a:pPr>
            <a:endParaRPr lang="en-US" altLang="zh-TW" sz="2200" dirty="0" smtClean="0"/>
          </a:p>
          <a:p>
            <a:pPr>
              <a:buNone/>
            </a:pPr>
            <a:endParaRPr lang="en-US" altLang="zh-TW" sz="2200" dirty="0"/>
          </a:p>
          <a:p>
            <a:endParaRPr lang="en-US" sz="2400" dirty="0" smtClean="0"/>
          </a:p>
          <a:p>
            <a:endParaRPr lang="en-US" sz="2400" dirty="0"/>
          </a:p>
          <a:p>
            <a:r>
              <a:rPr lang="en-US" sz="2400" dirty="0" smtClean="0"/>
              <a:t>The </a:t>
            </a:r>
            <a:r>
              <a:rPr lang="en-US" sz="2400" dirty="0"/>
              <a:t>maximization of the Carleton or CDD objective function of the linear programming planning model is subject to legal, economic, and policy constraints. Thus, the LP approach blends financial theory with the idiosyncrasies of market imperfections and company preferences. The objective function and the constraints are inputs to the planning model. The rest of the input information for the CDD financial planning model includes base information and forecasts of the economic environment. </a:t>
            </a:r>
            <a:r>
              <a:rPr lang="en-US" sz="2400" i="1" dirty="0"/>
              <a:t>Base information</a:t>
            </a:r>
            <a:r>
              <a:rPr lang="en-US" sz="2400" dirty="0"/>
              <a:t> is simply the most recent fiscal-year results.</a:t>
            </a:r>
            <a:endParaRPr lang="en-US" altLang="zh-TW" sz="2200" dirty="0" smtClean="0"/>
          </a:p>
          <a:p>
            <a:pPr>
              <a:buNone/>
            </a:pPr>
            <a:endParaRPr lang="zh-TW" altLang="en-US" sz="2200" dirty="0"/>
          </a:p>
        </p:txBody>
      </p:sp>
      <p:pic>
        <p:nvPicPr>
          <p:cNvPr id="4" name="圖片 3"/>
          <p:cNvPicPr/>
          <p:nvPr/>
        </p:nvPicPr>
        <p:blipFill>
          <a:blip r:embed="rId2"/>
          <a:srcRect l="24651" t="28571" r="34789" b="50510"/>
          <a:stretch>
            <a:fillRect/>
          </a:stretch>
        </p:blipFill>
        <p:spPr bwMode="auto">
          <a:xfrm>
            <a:off x="857224" y="1857364"/>
            <a:ext cx="5357850" cy="2000264"/>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21.4.3 Linear Programming Approach to Financial Planning</a:t>
            </a:r>
          </a:p>
          <a:p>
            <a:r>
              <a:rPr lang="en-US" sz="2000" dirty="0"/>
              <a:t>Figure 21-3 is a flowchart of Carleton’s long-term financial planning model. This flowchart implies that the results of financial plans should be carefully evaluated before they are implemented. If the outputs are not satisfactory, both the </a:t>
            </a:r>
            <a:r>
              <a:rPr lang="en-US" sz="2000" dirty="0" smtClean="0"/>
              <a:t>inputs </a:t>
            </a:r>
            <a:r>
              <a:rPr lang="en-US" sz="2000" dirty="0"/>
              <a:t>and the model should be reconsidered and modified.</a:t>
            </a:r>
            <a:endParaRPr lang="zh-TW" altLang="en-US" sz="2000" dirty="0"/>
          </a:p>
        </p:txBody>
      </p:sp>
      <p:pic>
        <p:nvPicPr>
          <p:cNvPr id="4" name="圖片 3"/>
          <p:cNvPicPr/>
          <p:nvPr/>
        </p:nvPicPr>
        <p:blipFill>
          <a:blip r:embed="rId2"/>
          <a:srcRect l="23505" t="24490" r="29056" b="41326"/>
          <a:stretch>
            <a:fillRect/>
          </a:stretch>
        </p:blipFill>
        <p:spPr bwMode="auto">
          <a:xfrm>
            <a:off x="1714480" y="3429000"/>
            <a:ext cx="6000792" cy="292895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21.4 THE LINEAR PROGRAMMING APPROACH TO FINANCIAL PLANNING AND ANALYSIS</a:t>
            </a:r>
            <a:endParaRPr lang="zh-TW" altLang="en-US" sz="2800" dirty="0"/>
          </a:p>
        </p:txBody>
      </p:sp>
      <p:sp>
        <p:nvSpPr>
          <p:cNvPr id="3" name="內容版面配置區 2"/>
          <p:cNvSpPr>
            <a:spLocks noGrp="1"/>
          </p:cNvSpPr>
          <p:nvPr>
            <p:ph idx="1"/>
          </p:nvPr>
        </p:nvSpPr>
        <p:spPr>
          <a:xfrm>
            <a:off x="457200" y="1428736"/>
            <a:ext cx="8229600" cy="5286412"/>
          </a:xfrm>
        </p:spPr>
        <p:txBody>
          <a:bodyPr>
            <a:normAutofit fontScale="85000" lnSpcReduction="10000"/>
          </a:bodyPr>
          <a:lstStyle/>
          <a:p>
            <a:pPr>
              <a:buNone/>
            </a:pPr>
            <a:r>
              <a:rPr lang="en-US" altLang="zh-TW" sz="2200" dirty="0" smtClean="0"/>
              <a:t>21.4.3 Linear Programming Approach to Financial Planning</a:t>
            </a:r>
          </a:p>
          <a:p>
            <a:r>
              <a:rPr lang="en-US" sz="2400" dirty="0"/>
              <a:t>Output from the LP model consists of the firm’s major financial planning decisions (dividends, working capital, financing). The use of linear programming techniques allows these decisions to be determined simultaneously.</a:t>
            </a:r>
            <a:endParaRPr lang="zh-TW" altLang="en-US" sz="2400" dirty="0"/>
          </a:p>
          <a:p>
            <a:r>
              <a:rPr lang="en-US" sz="2400" dirty="0" smtClean="0"/>
              <a:t>Carleton </a:t>
            </a:r>
            <a:r>
              <a:rPr lang="en-US" sz="2400" dirty="0"/>
              <a:t>and CDD emphasize the importance of the degree of detail included in their model’s forecasted balance sheets and income and funds-flow statements. That is, these statements are broken down into the minimum number of accounts consistent with making meaningful financial decisions: capital investment, working capital, capital structure, and dividends. Complicating the interpretations of the results with myriad details can diminish the effectiveness of any financial planning model.</a:t>
            </a:r>
            <a:endParaRPr lang="zh-TW" altLang="en-US" sz="2400" dirty="0"/>
          </a:p>
          <a:p>
            <a:r>
              <a:rPr lang="en-US" sz="2400" dirty="0" smtClean="0"/>
              <a:t>In </a:t>
            </a:r>
            <a:r>
              <a:rPr lang="en-US" sz="2400" dirty="0"/>
              <a:t>comparing the LP and simultaneous equations approaches to financial planning, the main difference between the two is that the linear programming method optimizes the plan based on classical finance theory while the simultaneous equations approach does not. However, in terms of ease of use, particularly for doing sensitivity analysis, the simultaneous equations model has the upper hand.</a:t>
            </a:r>
            <a:endParaRPr lang="zh-TW" altLang="en-US" sz="2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r>
              <a:rPr lang="en-US" sz="2400" dirty="0"/>
              <a:t>The econometric approach to financial planning and analysis combines the simultaneous equations technique with regression analysis. The econometric approach models the firm in terms of a series of predictive regression equations and then proceeds to estimate the model parameters simultaneously, thereby taking account of the interactions among various policies and decisions.</a:t>
            </a:r>
            <a:endParaRPr lang="zh-TW" altLang="en-US" sz="2400" dirty="0"/>
          </a:p>
          <a:p>
            <a:r>
              <a:rPr lang="en-US" sz="2400" dirty="0" smtClean="0"/>
              <a:t>To </a:t>
            </a:r>
            <a:r>
              <a:rPr lang="en-US" sz="2400" dirty="0"/>
              <a:t>investigate the interrelationship between investment, financing, and dividend decisions, Spies (1974) developed five multiple regressions to describe the behavior of five alternative financial management decisions. Spies used a simultaneous equations technique to estimate all the equations at once. He then used this model to demonstrate that investment, financing, and dividend policies generally are jointly determined within an individual industry.</a:t>
            </a:r>
            <a:r>
              <a:rPr lang="zh-TW" sz="2400" dirty="0" smtClean="0"/>
              <a:t> </a:t>
            </a:r>
            <a:r>
              <a:rPr lang="en-US" sz="2400" dirty="0"/>
              <a:t>This technique takes into account the interaction relationship among investment, financing, and dividend policies (discussed in Chapter 13).</a:t>
            </a:r>
            <a:endParaRPr lang="zh-TW" altLang="en-US" sz="2400" dirty="0"/>
          </a:p>
          <a:p>
            <a:endParaRPr lang="zh-TW" altLang="en-US" sz="2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r>
              <a:rPr lang="en-US" sz="2400" dirty="0"/>
              <a:t>Through the partial-adjustment model, the five endogenous variables (dividend payments, net short-term investment, gross long-term investment, new debt issued, and new equity issued), as defined in Table 21-12, are determined simultaneously through the use of the “uses equals sources” accounting identity. This identity ensures that the adjustment of each component of the budgeting process (the endogenous variables) depends not only on the component’s distance from its target, but also on the simultaneous adjustment of the other four decision variables.</a:t>
            </a:r>
            <a:endParaRPr lang="zh-TW" altLang="en-US" sz="2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pic>
        <p:nvPicPr>
          <p:cNvPr id="4" name="內容版面配置區 3"/>
          <p:cNvPicPr>
            <a:picLocks noGrp="1"/>
          </p:cNvPicPr>
          <p:nvPr>
            <p:ph idx="1"/>
          </p:nvPr>
        </p:nvPicPr>
        <p:blipFill>
          <a:blip r:embed="rId2"/>
          <a:srcRect l="23218" t="26531" r="24900" b="21939"/>
          <a:stretch>
            <a:fillRect/>
          </a:stretch>
        </p:blipFill>
        <p:spPr bwMode="auto">
          <a:xfrm>
            <a:off x="500034" y="1357298"/>
            <a:ext cx="8186766" cy="494207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pPr>
              <a:buNone/>
            </a:pPr>
            <a:r>
              <a:rPr lang="en-US" altLang="zh-TW" sz="2200" dirty="0" smtClean="0"/>
              <a:t>21.5.1 A Dynamic Adjustment of the Capital Budgeting Model</a:t>
            </a:r>
          </a:p>
          <a:p>
            <a:r>
              <a:rPr lang="en-US" sz="2400" dirty="0"/>
              <a:t>The capital budgeting decision affects the entire structure of the corporation. By its nature, the capital budgeting decision determines the firm’s very essence and thus has been discussed at great length in both finance literature in general and in this book. In Chapter 13, we recognized that the components of the capital budget are determined jointly. The investment, dividend, and financing decisions are tied together by the “uses equals sources” identity, a simple accounting identity that requires all capital invested or distributed to stockholders be accounted for. However, despite the obviousness of this relationship, few attempts have been made to incorporate it into an econometric model. In this section, we describe Spies’ (1974) econometric capital budgeting model, which explicitly recognizes the “uses equals sources” identity.</a:t>
            </a:r>
            <a:r>
              <a:rPr lang="zh-TW" sz="2400" dirty="0" smtClean="0"/>
              <a:t> </a:t>
            </a:r>
            <a:r>
              <a:rPr lang="en-US" sz="2400" dirty="0"/>
              <a:t>This constraint also plays an important role in both Warren and Shelton’s model and Carleton’s model, as discussed previously.</a:t>
            </a:r>
            <a:endParaRPr lang="zh-TW" altLang="en-US" sz="2400" dirty="0"/>
          </a:p>
          <a:p>
            <a:endParaRPr lang="zh-TW" altLang="en-US" sz="2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pPr>
              <a:buNone/>
            </a:pPr>
            <a:r>
              <a:rPr lang="en-US" altLang="zh-TW" sz="2200" dirty="0" smtClean="0"/>
              <a:t>21.5.1 A Dynamic Adjustment of the Capital Budgeting Model</a:t>
            </a:r>
          </a:p>
          <a:p>
            <a:r>
              <a:rPr lang="en-US" sz="2400" dirty="0"/>
              <a:t>In his empirical work, Spies divided the capital budgeting decision into five basic components: dividends, net short-term investment, gross long-term investment, new debt financing, and new equity financing. The first three components are uses of funds, while the latter two components are sources of funds. The dividends component includes all cash payments to stockholders and must be nonnegative. Net short-term investment is the net change in the corporation’s holdings of short-term financial assets, such as cash, government securities, and accounts receivable. This component of the capital budget can be either positive or negative. Gross long-term investment is the change in gross long-term assets during the period. For example, the replacement of old equipment is considered a positive long-term investment. Long-term investment can be negative, but only if the sale of long-term assets exceeds replacement plus new investment.</a:t>
            </a:r>
            <a:endParaRPr lang="zh-TW" altLang="en-US" sz="2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21.5.1 A Dynamic Adjustment of the Capital Budgeting Model</a:t>
            </a:r>
          </a:p>
          <a:p>
            <a:r>
              <a:rPr lang="en-US" sz="2400" dirty="0"/>
              <a:t>As for sources of funds, the debt-financing component is simply the net change in the corporation’s liabilities, such as corporate bonds, bank loans, taxes owed, and other accounts payable. Since a corporation can either increase its liabilities or retire existing liabilities, this variable can be either positive or negative. Finally, new equity financing is the change in stockholder equity minus the amount due to retained earnings. This should represent the capital raised by the sale of new shares of common stock. Although corporations frequently repurchase stock already sold, this variable is almost always positive when aggregated.</a:t>
            </a:r>
            <a:endParaRPr lang="zh-TW" alt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a:t>21.2 PROCEDURES FOR FINANCIAL PLANNING AND ANALYSIS</a:t>
            </a:r>
            <a:endParaRPr lang="zh-TW" altLang="en-US" dirty="0"/>
          </a:p>
        </p:txBody>
      </p:sp>
      <p:sp>
        <p:nvSpPr>
          <p:cNvPr id="3" name="內容版面配置區 2"/>
          <p:cNvSpPr>
            <a:spLocks noGrp="1"/>
          </p:cNvSpPr>
          <p:nvPr>
            <p:ph idx="1"/>
          </p:nvPr>
        </p:nvSpPr>
        <p:spPr/>
        <p:txBody>
          <a:bodyPr/>
          <a:lstStyle/>
          <a:p>
            <a:r>
              <a:rPr lang="en-US" sz="2000" b="1" dirty="0"/>
              <a:t>Figure 21-1 Inputs, Models, and Outputs for Financial Planning and Forecasting Models</a:t>
            </a:r>
            <a:endParaRPr lang="zh-TW" altLang="en-US" sz="2000" dirty="0"/>
          </a:p>
          <a:p>
            <a:endParaRPr lang="zh-TW" altLang="en-US" dirty="0"/>
          </a:p>
        </p:txBody>
      </p:sp>
      <p:pic>
        <p:nvPicPr>
          <p:cNvPr id="4" name="圖片 3"/>
          <p:cNvPicPr/>
          <p:nvPr/>
        </p:nvPicPr>
        <p:blipFill>
          <a:blip r:embed="rId2"/>
          <a:srcRect l="28714" t="21543" r="27041" b="15113"/>
          <a:stretch>
            <a:fillRect/>
          </a:stretch>
        </p:blipFill>
        <p:spPr bwMode="auto">
          <a:xfrm>
            <a:off x="714348" y="2490787"/>
            <a:ext cx="7643866" cy="3938609"/>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lstStyle/>
          <a:p>
            <a:pPr>
              <a:buNone/>
            </a:pPr>
            <a:r>
              <a:rPr lang="en-US" altLang="zh-TW" sz="2200" dirty="0" smtClean="0"/>
              <a:t>21.5.1 A Dynamic Adjustment of the Capital Budgeting Model</a:t>
            </a:r>
          </a:p>
          <a:p>
            <a:r>
              <a:rPr lang="en-US" sz="2400" dirty="0" smtClean="0"/>
              <a:t>The first step is to develop a theoretical model that describes the optimal capital budget as a set of predetermined economic and financial variables. The first of these variables is a measure of cash flow: net profits plus depreciation allowances. This variable, denoted by </a:t>
            </a:r>
            <a:r>
              <a:rPr lang="en-US" sz="2400" i="1" dirty="0" smtClean="0"/>
              <a:t>Y</a:t>
            </a:r>
            <a:r>
              <a:rPr lang="en-US" sz="2400" dirty="0" smtClean="0"/>
              <a:t>, is exogenous as long as the policies determining production, pricing, advertising, taxes, and the like cannot be changed quickly enough to affect the current period’s earnings. Since quarterly data are used in this work, this seems a reasonable assumption. It should also be noted that the “uses equals sources” identity ensures the following:</a:t>
            </a:r>
            <a:endParaRPr lang="zh-TW" altLang="en-US" sz="2200"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71670" y="5643578"/>
            <a:ext cx="4788752" cy="78581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85000" lnSpcReduction="10000"/>
          </a:bodyPr>
          <a:lstStyle/>
          <a:p>
            <a:pPr>
              <a:buNone/>
            </a:pPr>
            <a:r>
              <a:rPr lang="en-US" altLang="zh-TW" sz="2200" dirty="0" smtClean="0"/>
              <a:t>21.5.1 A Dynamic Adjustment of the Capital Budgeting Model</a:t>
            </a:r>
          </a:p>
          <a:p>
            <a:pPr>
              <a:buNone/>
            </a:pPr>
            <a:r>
              <a:rPr lang="en-US" sz="2400" dirty="0" smtClean="0"/>
              <a:t>where X</a:t>
            </a:r>
            <a:r>
              <a:rPr lang="en-US" sz="2400" baseline="-25000" dirty="0" smtClean="0"/>
              <a:t>1,t</a:t>
            </a:r>
            <a:r>
              <a:rPr lang="en-US" sz="2400" dirty="0" smtClean="0"/>
              <a:t>, X</a:t>
            </a:r>
            <a:r>
              <a:rPr lang="en-US" sz="2400" baseline="-25000" dirty="0" smtClean="0"/>
              <a:t>2,t</a:t>
            </a:r>
            <a:r>
              <a:rPr lang="en-US" sz="2400" dirty="0" smtClean="0"/>
              <a:t>, X</a:t>
            </a:r>
            <a:r>
              <a:rPr lang="en-US" sz="2400" baseline="-25000" dirty="0" smtClean="0"/>
              <a:t>3,t</a:t>
            </a:r>
            <a:r>
              <a:rPr lang="en-US" sz="2400" dirty="0" smtClean="0"/>
              <a:t>, X</a:t>
            </a:r>
            <a:r>
              <a:rPr lang="en-US" sz="2400" baseline="-25000" dirty="0" smtClean="0"/>
              <a:t>4,t</a:t>
            </a:r>
            <a:r>
              <a:rPr lang="en-US" sz="2400" dirty="0" smtClean="0"/>
              <a:t>, X</a:t>
            </a:r>
            <a:r>
              <a:rPr lang="en-US" sz="2400" baseline="-25000" dirty="0" smtClean="0"/>
              <a:t>5,t</a:t>
            </a:r>
            <a:r>
              <a:rPr lang="en-US" sz="2400" dirty="0" smtClean="0"/>
              <a:t>, X*</a:t>
            </a:r>
            <a:r>
              <a:rPr lang="en-US" sz="2400" baseline="-25000" dirty="0" smtClean="0"/>
              <a:t>1,t</a:t>
            </a:r>
            <a:r>
              <a:rPr lang="en-US" sz="2400" dirty="0" smtClean="0"/>
              <a:t>, and </a:t>
            </a:r>
            <a:r>
              <a:rPr lang="en-US" sz="2400" i="1" dirty="0" err="1" smtClean="0"/>
              <a:t>Y</a:t>
            </a:r>
            <a:r>
              <a:rPr lang="en-US" sz="2400" i="1" baseline="-25000" dirty="0" err="1" smtClean="0"/>
              <a:t>t</a:t>
            </a:r>
            <a:r>
              <a:rPr lang="en-US" sz="2400" dirty="0" smtClean="0"/>
              <a:t> are defined in Table 21-12.</a:t>
            </a:r>
          </a:p>
          <a:p>
            <a:r>
              <a:rPr lang="en-US" sz="2400" dirty="0" smtClean="0"/>
              <a:t>The second exogenous variable in the model is the corporate bond rate, </a:t>
            </a:r>
            <a:r>
              <a:rPr lang="en-US" sz="2400" i="1" dirty="0" err="1" smtClean="0"/>
              <a:t>RCD</a:t>
            </a:r>
            <a:r>
              <a:rPr lang="en-US" sz="2400" i="1" baseline="-25000" dirty="0" err="1" smtClean="0"/>
              <a:t>t</a:t>
            </a:r>
            <a:r>
              <a:rPr lang="en-US" sz="2400" dirty="0" smtClean="0"/>
              <a:t>, which was used as a measure of the corporations’ borrowing rate. In addition, the debt-equity ratio at the start of the period, </a:t>
            </a:r>
            <a:r>
              <a:rPr lang="en-US" sz="2400" i="1" dirty="0" err="1" smtClean="0"/>
              <a:t>DEL</a:t>
            </a:r>
            <a:r>
              <a:rPr lang="en-US" sz="2400" i="1" baseline="-25000" dirty="0" err="1" smtClean="0"/>
              <a:t>t</a:t>
            </a:r>
            <a:r>
              <a:rPr lang="en-US" sz="2400" dirty="0" smtClean="0"/>
              <a:t>, was included to allow for the increase in the cost of financing due to leverage. The average dividend-price ratio for all stocks, </a:t>
            </a:r>
            <a:r>
              <a:rPr lang="en-US" sz="2400" i="1" dirty="0" err="1" smtClean="0"/>
              <a:t>RDP</a:t>
            </a:r>
            <a:r>
              <a:rPr lang="en-US" sz="2400" i="1" baseline="-25000" dirty="0" err="1" smtClean="0"/>
              <a:t>t</a:t>
            </a:r>
            <a:r>
              <a:rPr lang="en-US" sz="2400" dirty="0" smtClean="0"/>
              <a:t>, was used as a measure of the rate of return demanded by investors in a no-growth, unlevered corporation for the average-risk class. The last two exogenous variables, </a:t>
            </a:r>
            <a:r>
              <a:rPr lang="en-US" sz="2400" i="1" dirty="0" smtClean="0"/>
              <a:t>R</a:t>
            </a:r>
            <a:r>
              <a:rPr lang="en-US" sz="2400" dirty="0" smtClean="0"/>
              <a:t> and </a:t>
            </a:r>
            <a:r>
              <a:rPr lang="en-US" sz="2400" i="1" dirty="0" err="1" smtClean="0"/>
              <a:t>CU</a:t>
            </a:r>
            <a:r>
              <a:rPr lang="en-US" sz="2400" i="1" baseline="-25000" dirty="0" err="1" smtClean="0"/>
              <a:t>t</a:t>
            </a:r>
            <a:r>
              <a:rPr lang="en-US" sz="2400" dirty="0" smtClean="0"/>
              <a:t>, describe the rate of return the corporation could expect to earn on its future long-term investment. The ratio of the change in earnings to investment in the previous quarter should provide a rough measure of the rate of return to that investment. Spies used a four-quarter average of that ratio, </a:t>
            </a:r>
            <a:r>
              <a:rPr lang="en-US" sz="2400" i="1" dirty="0" err="1" smtClean="0"/>
              <a:t>R</a:t>
            </a:r>
            <a:r>
              <a:rPr lang="en-US" sz="2400" i="1" baseline="-25000" dirty="0" err="1" smtClean="0"/>
              <a:t>t</a:t>
            </a:r>
            <a:r>
              <a:rPr lang="en-US" sz="2400" dirty="0" smtClean="0"/>
              <a:t>, to smooth out the normal fluctuations in earnings. The rate of capacity utilization, </a:t>
            </a:r>
            <a:r>
              <a:rPr lang="en-US" sz="2400" i="1" dirty="0" err="1" smtClean="0"/>
              <a:t>CU</a:t>
            </a:r>
            <a:r>
              <a:rPr lang="en-US" sz="2400" i="1" baseline="-25000" dirty="0" err="1" smtClean="0"/>
              <a:t>t</a:t>
            </a:r>
            <a:r>
              <a:rPr lang="en-US" sz="2400" dirty="0" smtClean="0"/>
              <a:t>, was also included to improve this measure of expected rate of return. Finally, a constant and three seasonal dummy variables were included. The exogenous variables are summarized in Table 21-12</a:t>
            </a:r>
            <a:endParaRPr lang="zh-TW" altLang="en-US" sz="2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b="1" dirty="0"/>
              <a:t>21.5 THE ECONOMETRIC APPROACH TO FINANCIAL PLANNING AND ANALYSIS</a:t>
            </a:r>
            <a:endParaRPr lang="zh-TW" altLang="en-US" sz="2800" dirty="0"/>
          </a:p>
        </p:txBody>
      </p:sp>
      <p:sp>
        <p:nvSpPr>
          <p:cNvPr id="3" name="內容版面配置區 2"/>
          <p:cNvSpPr>
            <a:spLocks noGrp="1"/>
          </p:cNvSpPr>
          <p:nvPr>
            <p:ph idx="1"/>
          </p:nvPr>
        </p:nvSpPr>
        <p:spPr>
          <a:xfrm>
            <a:off x="457200" y="1428736"/>
            <a:ext cx="8229600" cy="5143536"/>
          </a:xfrm>
        </p:spPr>
        <p:txBody>
          <a:bodyPr>
            <a:normAutofit fontScale="92500" lnSpcReduction="20000"/>
          </a:bodyPr>
          <a:lstStyle/>
          <a:p>
            <a:pPr>
              <a:buNone/>
            </a:pPr>
            <a:r>
              <a:rPr lang="en-US" altLang="zh-TW" sz="2200" dirty="0" smtClean="0"/>
              <a:t>21.5.2 Simplified Spies Model</a:t>
            </a:r>
          </a:p>
          <a:p>
            <a:r>
              <a:rPr lang="en-US" sz="2400" dirty="0" smtClean="0"/>
              <a:t>The simplified Spies model for dividend payments (</a:t>
            </a:r>
            <a:r>
              <a:rPr lang="en-US" sz="2400" i="1" dirty="0" smtClean="0"/>
              <a:t>X</a:t>
            </a:r>
            <a:r>
              <a:rPr lang="en-US" sz="2400" i="1" baseline="-25000" dirty="0" smtClean="0"/>
              <a:t>1, t</a:t>
            </a:r>
            <a:r>
              <a:rPr lang="en-US" sz="2400" dirty="0" smtClean="0"/>
              <a:t>), net short-term investments (</a:t>
            </a:r>
            <a:r>
              <a:rPr lang="en-US" sz="2400" i="1" dirty="0" smtClean="0"/>
              <a:t>X</a:t>
            </a:r>
            <a:r>
              <a:rPr lang="en-US" sz="2400" i="1" baseline="-25000" dirty="0" smtClean="0"/>
              <a:t>2, t</a:t>
            </a:r>
            <a:r>
              <a:rPr lang="en-US" sz="2400" dirty="0" smtClean="0"/>
              <a:t>), gross long-term investments (</a:t>
            </a:r>
            <a:r>
              <a:rPr lang="en-US" sz="2400" i="1" dirty="0" smtClean="0"/>
              <a:t>X</a:t>
            </a:r>
            <a:r>
              <a:rPr lang="en-US" sz="2400" i="1" baseline="-25000" dirty="0" smtClean="0"/>
              <a:t>3, t</a:t>
            </a:r>
            <a:r>
              <a:rPr lang="en-US" sz="2400" dirty="0" smtClean="0"/>
              <a:t>), new debt issues (</a:t>
            </a:r>
            <a:r>
              <a:rPr lang="en-US" sz="2400" i="1" dirty="0" smtClean="0"/>
              <a:t>X</a:t>
            </a:r>
            <a:r>
              <a:rPr lang="en-US" sz="2400" i="1" baseline="-25000" dirty="0" smtClean="0"/>
              <a:t>4, t</a:t>
            </a:r>
            <a:r>
              <a:rPr lang="en-US" sz="2400" dirty="0" smtClean="0"/>
              <a:t>) and new equity issues (</a:t>
            </a:r>
            <a:r>
              <a:rPr lang="en-US" sz="2400" i="1" dirty="0" smtClean="0"/>
              <a:t>X</a:t>
            </a:r>
            <a:r>
              <a:rPr lang="en-US" sz="2400" i="1" baseline="-25000" dirty="0" smtClean="0"/>
              <a:t>5, t</a:t>
            </a:r>
            <a:r>
              <a:rPr lang="en-US" sz="2400" dirty="0" smtClean="0"/>
              <a:t>) is defined as</a:t>
            </a:r>
          </a:p>
          <a:p>
            <a:endParaRPr lang="en-US" altLang="zh-TW" sz="2400" dirty="0" smtClean="0"/>
          </a:p>
          <a:p>
            <a:endParaRPr lang="en-US" altLang="zh-TW" sz="2400" dirty="0" smtClean="0"/>
          </a:p>
          <a:p>
            <a:pPr>
              <a:buNone/>
            </a:pPr>
            <a:r>
              <a:rPr lang="en-US" sz="2400" dirty="0" smtClean="0"/>
              <a:t>where </a:t>
            </a:r>
            <a:r>
              <a:rPr lang="en-US" sz="2400" i="1" dirty="0" err="1" smtClean="0"/>
              <a:t>i</a:t>
            </a:r>
            <a:r>
              <a:rPr lang="en-US" sz="2400" dirty="0" smtClean="0"/>
              <a:t> = 1, 2, 3, 4, 5, etc. Equation 21-12 implies that dividend payments, net short-term investments, gross long-term investments, new debt issues, and new equity issues all can be affected by new cash inflow (</a:t>
            </a:r>
            <a:r>
              <a:rPr lang="en-US" sz="2400" i="1" dirty="0" err="1" smtClean="0"/>
              <a:t>Y</a:t>
            </a:r>
            <a:r>
              <a:rPr lang="en-US" sz="2400" i="1" baseline="-25000" dirty="0" err="1" smtClean="0"/>
              <a:t>t</a:t>
            </a:r>
            <a:r>
              <a:rPr lang="en-US" sz="2400" dirty="0" smtClean="0"/>
              <a:t>), the corporate bond rate (</a:t>
            </a:r>
            <a:r>
              <a:rPr lang="en-US" sz="2400" i="1" dirty="0" err="1" smtClean="0"/>
              <a:t>RCB</a:t>
            </a:r>
            <a:r>
              <a:rPr lang="en-US" sz="2400" i="1" baseline="-25000" dirty="0" err="1" smtClean="0"/>
              <a:t>t</a:t>
            </a:r>
            <a:r>
              <a:rPr lang="en-US" sz="2400" i="1" dirty="0" smtClean="0"/>
              <a:t>)</a:t>
            </a:r>
            <a:r>
              <a:rPr lang="en-US" sz="2400" dirty="0" smtClean="0"/>
              <a:t>, average dividend yield (</a:t>
            </a:r>
            <a:r>
              <a:rPr lang="en-US" sz="2400" i="1" dirty="0" err="1" smtClean="0"/>
              <a:t>RDP</a:t>
            </a:r>
            <a:r>
              <a:rPr lang="en-US" sz="2400" i="1" baseline="-25000" dirty="0" err="1" smtClean="0"/>
              <a:t>t</a:t>
            </a:r>
            <a:r>
              <a:rPr lang="en-US" sz="2400" i="1" dirty="0" smtClean="0"/>
              <a:t>)</a:t>
            </a:r>
            <a:r>
              <a:rPr lang="en-US" sz="2400" dirty="0" smtClean="0"/>
              <a:t>, debt-equity ratio (</a:t>
            </a:r>
            <a:r>
              <a:rPr lang="en-US" sz="2400" i="1" dirty="0" err="1" smtClean="0"/>
              <a:t>DEL</a:t>
            </a:r>
            <a:r>
              <a:rPr lang="en-US" sz="2400" i="1" baseline="-25000" dirty="0" err="1" smtClean="0"/>
              <a:t>t</a:t>
            </a:r>
            <a:r>
              <a:rPr lang="en-US" sz="2400" i="1" dirty="0" smtClean="0"/>
              <a:t>)</a:t>
            </a:r>
            <a:r>
              <a:rPr lang="en-US" sz="2400" dirty="0" smtClean="0"/>
              <a:t>, rates of return on long-term investment (</a:t>
            </a:r>
            <a:r>
              <a:rPr lang="en-US" sz="2400" i="1" dirty="0" err="1" smtClean="0"/>
              <a:t>R</a:t>
            </a:r>
            <a:r>
              <a:rPr lang="en-US" sz="2400" i="1" baseline="-25000" dirty="0" err="1" smtClean="0"/>
              <a:t>t</a:t>
            </a:r>
            <a:r>
              <a:rPr lang="en-US" sz="2400" i="1" dirty="0" smtClean="0"/>
              <a:t>)</a:t>
            </a:r>
            <a:r>
              <a:rPr lang="en-US" sz="2400" dirty="0" smtClean="0"/>
              <a:t>, rates of capacity utilization (</a:t>
            </a:r>
            <a:r>
              <a:rPr lang="en-US" sz="2400" i="1" dirty="0" err="1" smtClean="0"/>
              <a:t>CU</a:t>
            </a:r>
            <a:r>
              <a:rPr lang="en-US" sz="2400" i="1" baseline="-25000" dirty="0" err="1" smtClean="0"/>
              <a:t>t</a:t>
            </a:r>
            <a:r>
              <a:rPr lang="en-US" sz="2400" i="1" dirty="0" smtClean="0"/>
              <a:t>)</a:t>
            </a:r>
            <a:r>
              <a:rPr lang="en-US" sz="2400" dirty="0" smtClean="0"/>
              <a:t>, and </a:t>
            </a:r>
            <a:r>
              <a:rPr lang="en-US" sz="2400" i="1" dirty="0" smtClean="0"/>
              <a:t>X</a:t>
            </a:r>
            <a:r>
              <a:rPr lang="en-US" sz="2400" i="1" baseline="-25000" dirty="0" smtClean="0"/>
              <a:t>i, t-1</a:t>
            </a:r>
            <a:r>
              <a:rPr lang="en-US" sz="2400" dirty="0" smtClean="0"/>
              <a:t> (the last period’s dividend payment, net short-term investment, etc.). These empirical models simultaneously take into account theory, information, and methodologies, and they can be used to forecast cash payments, net short-term investment, gross long-term investment, new debt issues, and new equity issues.</a:t>
            </a:r>
            <a:endParaRPr lang="zh-TW" altLang="en-US" sz="2400" dirty="0" smtClean="0"/>
          </a:p>
          <a:p>
            <a:pPr>
              <a:buNone/>
            </a:pPr>
            <a:endParaRPr lang="zh-TW" altLang="en-US"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85852" y="2643182"/>
            <a:ext cx="7543814" cy="642942"/>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21.6 SENSITIVITY ANALYSIS</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r>
              <a:rPr lang="en-US" sz="2400" dirty="0" smtClean="0"/>
              <a:t>So far, we have covered three types of financial planning models and discussed their strengths, weaknesses, and functional procedures. The efficiency of these models will depend solely on how they are employed. This section looks at alternative uses of financial planning models to improve their information dissemination. One of the most advantageous ways to use these financial planning models is to perform </a:t>
            </a:r>
            <a:r>
              <a:rPr lang="en-US" sz="2400" i="1" dirty="0" smtClean="0"/>
              <a:t>sensitivity analysis</a:t>
            </a:r>
            <a:r>
              <a:rPr lang="en-US" sz="2400" dirty="0" smtClean="0"/>
              <a:t>. The purpose of sensitivity analysis is to hold all but one or perhaps a couple of variables constant and then analyze the impact of their change on the predicted outcome.</a:t>
            </a:r>
          </a:p>
          <a:p>
            <a:r>
              <a:rPr lang="en-US" sz="2400" dirty="0" smtClean="0"/>
              <a:t>As mentioned earlier, financial planning models are merely forecasting tools to help the financial manager analyze the interactions of important company decisions with uncertain economic elements. Since we can never be precisely sure what the future holds, sensitivity analysis stands out as a desirable manner of examining the impact of the unexpected as well as of the expected.</a:t>
            </a:r>
            <a:endParaRPr lang="zh-TW" altLang="en-US" sz="2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21.6 SENSITIVITY ANALYSIS</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lnSpcReduction="10000"/>
          </a:bodyPr>
          <a:lstStyle/>
          <a:p>
            <a:r>
              <a:rPr lang="en-US" sz="2400" dirty="0" smtClean="0"/>
              <a:t>Of the three types of financial planning models presented in this chapter, the simultaneous equations approach, as embodied in Warren and Shelton’s FINPLAN, offers the best method for performing sensitivity analysis. By changing the parameter values, we can compare new outputs of the financial statements with those such as in Tables 21-4 and 21-5. The difference between the new statement and the statements in Tables 21-4 and 21-5 reflects the impact of potential changes in such areas as </a:t>
            </a:r>
            <a:r>
              <a:rPr lang="en-US" sz="2400" i="1" dirty="0" smtClean="0"/>
              <a:t>economic conditions</a:t>
            </a:r>
            <a:r>
              <a:rPr lang="en-US" sz="2400" dirty="0" smtClean="0"/>
              <a:t> (reflected in the interest rate, tax rate, and sales growth estimates) and </a:t>
            </a:r>
            <a:r>
              <a:rPr lang="en-US" sz="2400" i="1" dirty="0" smtClean="0"/>
              <a:t>company policy decisions </a:t>
            </a:r>
            <a:r>
              <a:rPr lang="en-US" sz="2400" dirty="0" smtClean="0"/>
              <a:t>(reflected in the maximum and minimum limits specified for the maturity and amount of debt and in the dividend policy as reflected in the specified payout ratio).</a:t>
            </a:r>
            <a:endParaRPr lang="zh-TW" altLang="en-US" sz="2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21.6 SENSITIVITY ANALYSIS</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To perform sensitivity analysis, we change growth in sales (variable 3), operating income as a percentage of sales (variable 17), the P/E ratio (variable 22), the expected interest rate on new debt (variable 16), and long-term debt-to-equity ratio (variable 20). The new parameters are listed in Table 21-13. Summary results of the alternative sensitivity analyses for EPS, DPS and price per share </a:t>
            </a:r>
            <a:r>
              <a:rPr lang="en-US" sz="2400" i="1" dirty="0" smtClean="0"/>
              <a:t>(PPS)</a:t>
            </a:r>
            <a:r>
              <a:rPr lang="en-US" sz="2400" dirty="0" smtClean="0"/>
              <a:t> are listed in Table 21-14. The results indicate that changes of key financial decision variables will generally affect </a:t>
            </a:r>
            <a:r>
              <a:rPr lang="en-US" sz="2400" i="1" dirty="0" smtClean="0"/>
              <a:t>EPS, DPS, </a:t>
            </a:r>
            <a:r>
              <a:rPr lang="en-US" sz="2400" dirty="0" smtClean="0"/>
              <a:t>and </a:t>
            </a:r>
            <a:r>
              <a:rPr lang="en-US" sz="2400" i="1" dirty="0" smtClean="0"/>
              <a:t>PPS.</a:t>
            </a:r>
            <a:endParaRPr lang="zh-TW" altLang="en-US" sz="2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21.6 SENSITIVITY ANALYSIS</a:t>
            </a:r>
            <a:endParaRPr lang="zh-TW" altLang="en-US" sz="3200" dirty="0"/>
          </a:p>
        </p:txBody>
      </p:sp>
      <p:pic>
        <p:nvPicPr>
          <p:cNvPr id="4" name="內容版面配置區 3"/>
          <p:cNvPicPr>
            <a:picLocks noGrp="1"/>
          </p:cNvPicPr>
          <p:nvPr>
            <p:ph idx="1"/>
          </p:nvPr>
        </p:nvPicPr>
        <p:blipFill>
          <a:blip r:embed="rId2"/>
          <a:srcRect l="21211" t="19864" r="25951" b="41256"/>
          <a:stretch>
            <a:fillRect/>
          </a:stretch>
        </p:blipFill>
        <p:spPr bwMode="auto">
          <a:xfrm>
            <a:off x="428596" y="1571612"/>
            <a:ext cx="8229600" cy="340628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21.6 SENSITIVITY ANALYSIS</a:t>
            </a:r>
            <a:endParaRPr lang="zh-TW" altLang="en-US" sz="3200" dirty="0"/>
          </a:p>
        </p:txBody>
      </p:sp>
      <p:pic>
        <p:nvPicPr>
          <p:cNvPr id="4" name="內容版面配置區 3"/>
          <p:cNvPicPr>
            <a:picLocks noGrp="1"/>
          </p:cNvPicPr>
          <p:nvPr>
            <p:ph idx="1"/>
          </p:nvPr>
        </p:nvPicPr>
        <p:blipFill>
          <a:blip r:embed="rId2"/>
          <a:srcRect l="22549" t="19525" r="24792" b="18845"/>
          <a:stretch>
            <a:fillRect/>
          </a:stretch>
        </p:blipFill>
        <p:spPr bwMode="auto">
          <a:xfrm>
            <a:off x="642910" y="1071546"/>
            <a:ext cx="7812979" cy="51435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21.6 SENSITIVITY ANALYSIS</a:t>
            </a:r>
            <a:endParaRPr lang="zh-TW" altLang="en-US" sz="3200" dirty="0"/>
          </a:p>
        </p:txBody>
      </p:sp>
      <p:pic>
        <p:nvPicPr>
          <p:cNvPr id="4" name="內容版面配置區 3"/>
          <p:cNvPicPr>
            <a:picLocks noGrp="1"/>
          </p:cNvPicPr>
          <p:nvPr>
            <p:ph idx="1"/>
          </p:nvPr>
        </p:nvPicPr>
        <p:blipFill>
          <a:blip r:embed="rId2"/>
          <a:srcRect l="23505" t="31070" r="26046" b="14431"/>
          <a:stretch>
            <a:fillRect/>
          </a:stretch>
        </p:blipFill>
        <p:spPr bwMode="auto">
          <a:xfrm>
            <a:off x="457200" y="1500113"/>
            <a:ext cx="8229600" cy="5000774"/>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21.6 SENSITIVITY ANALYSIS</a:t>
            </a:r>
            <a:endParaRPr lang="zh-TW" altLang="en-US" sz="3200" dirty="0"/>
          </a:p>
        </p:txBody>
      </p:sp>
      <p:pic>
        <p:nvPicPr>
          <p:cNvPr id="4" name="內容版面配置區 3"/>
          <p:cNvPicPr>
            <a:picLocks noGrp="1"/>
          </p:cNvPicPr>
          <p:nvPr>
            <p:ph idx="1"/>
          </p:nvPr>
        </p:nvPicPr>
        <p:blipFill>
          <a:blip r:embed="rId2"/>
          <a:srcRect l="23505" t="18676" r="26046" b="35314"/>
          <a:stretch>
            <a:fillRect/>
          </a:stretch>
        </p:blipFill>
        <p:spPr bwMode="auto">
          <a:xfrm>
            <a:off x="500034" y="1571612"/>
            <a:ext cx="8229600" cy="422183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a:t>21.2 PROCEDURES FOR FINANCIAL PLANNING AND ANALYSIS</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dirty="0"/>
              <a:t>Hence, the financial planning model efficiently improves the depth and breadth of the information the financial manager uses in the decision-making process. Moreover, before the finalized plan is implemented, an evaluation of how well subsequent performance stands up to the financial plan provides additional input for future planning actions.</a:t>
            </a:r>
            <a:endParaRPr lang="zh-TW" altLang="en-US" dirty="0"/>
          </a:p>
          <a:p>
            <a:r>
              <a:rPr lang="en-US" dirty="0"/>
              <a:t>A key to the value of any financial planning model is how it is formulated and constructed. That is, the credibility of the model’s output depends on the underlying assumptions and particular financial theory the model is based on, as well as its ease of use for the financial planner. Because of its potentially great impact on the financial planning process and, consequently, on the firm’s future, the particular financial planning model to be used must be chosen carefully. </a:t>
            </a:r>
            <a:endParaRPr lang="zh-TW"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b="1" dirty="0" smtClean="0"/>
              <a:t>21.7 SUMMARY</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fontScale="85000" lnSpcReduction="20000"/>
          </a:bodyPr>
          <a:lstStyle/>
          <a:p>
            <a:r>
              <a:rPr lang="en-US" sz="2400" dirty="0" smtClean="0"/>
              <a:t>Chapter 21 has examined three types of financial planning models available to the financial manager for use in analyzing the interactions of company decisions: the algebraic simultaneous equations model, the linear programming model, and the econometric model. We also have discussed the benefits of sensitivity analysis for determining the impact on the company from changes (expected and unexpected) in economic conditions.</a:t>
            </a:r>
            <a:endParaRPr lang="zh-TW" altLang="en-US" sz="2400" dirty="0" smtClean="0"/>
          </a:p>
          <a:p>
            <a:r>
              <a:rPr lang="en-US" sz="2400" dirty="0" smtClean="0"/>
              <a:t>The </a:t>
            </a:r>
            <a:r>
              <a:rPr lang="en-US" sz="2400" dirty="0" smtClean="0"/>
              <a:t>student should understand the basic functioning of all three models, along with the underlying financial theory. Moreover, it is essential to understand that a financial planning model is an aid or tool to be used in the decision-making process and is not an end in and of itself.</a:t>
            </a:r>
            <a:endParaRPr lang="zh-TW" altLang="en-US" sz="2400" dirty="0" smtClean="0"/>
          </a:p>
          <a:p>
            <a:r>
              <a:rPr lang="en-US" sz="2400" dirty="0" smtClean="0"/>
              <a:t>The </a:t>
            </a:r>
            <a:r>
              <a:rPr lang="en-US" sz="2400" dirty="0" smtClean="0"/>
              <a:t>computer-based financial modeling discussed in this chapter can be performed on either a mainframe computer or a PC. An additional dimension is the development of electronic spreadsheets. These programs simulate the matrix or spreadsheet format used in accounting and financial statements. Their growing acceptance and popularity is due to the ease with which users can make changes in the spreadsheet. This flexibility greatly facilitates the use of these programs for sensitivity analysis.</a:t>
            </a:r>
            <a:endParaRPr lang="zh-TW" altLang="en-US" sz="2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dirty="0" smtClean="0"/>
              <a:t>APPENDIX 21A – THE SIMPLEX ALGORITHM FOR CAPITAL RATIONING</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fontScale="92500" lnSpcReduction="20000"/>
          </a:bodyPr>
          <a:lstStyle/>
          <a:p>
            <a:r>
              <a:rPr lang="en-US" sz="2400" dirty="0" smtClean="0"/>
              <a:t>The procedure of using the simplex method in capital rationing to solve Equation 21-8 is as follows:</a:t>
            </a:r>
            <a:endParaRPr lang="zh-TW" altLang="en-US" sz="2400" dirty="0" smtClean="0"/>
          </a:p>
          <a:p>
            <a:r>
              <a:rPr lang="en-US" sz="2400" i="1" dirty="0" smtClean="0"/>
              <a:t>Step 1: </a:t>
            </a:r>
            <a:r>
              <a:rPr lang="en-US" sz="2400" dirty="0" smtClean="0"/>
              <a:t>Convert equality constraints into a system of equalities through the introduction of slack variables </a:t>
            </a:r>
            <a:r>
              <a:rPr lang="en-US" sz="2400" i="1" dirty="0" smtClean="0"/>
              <a:t>S</a:t>
            </a:r>
            <a:r>
              <a:rPr lang="en-US" sz="2400" i="1" baseline="-25000" dirty="0" smtClean="0"/>
              <a:t>1</a:t>
            </a:r>
            <a:r>
              <a:rPr lang="en-US" sz="2400" dirty="0" smtClean="0"/>
              <a:t> and </a:t>
            </a:r>
            <a:r>
              <a:rPr lang="en-US" sz="2400" i="1" dirty="0" smtClean="0"/>
              <a:t>S</a:t>
            </a:r>
            <a:r>
              <a:rPr lang="en-US" sz="2400" i="1" baseline="-25000" dirty="0" smtClean="0"/>
              <a:t>2</a:t>
            </a:r>
            <a:r>
              <a:rPr lang="en-US" sz="2400" dirty="0" smtClean="0"/>
              <a:t>, as follows</a:t>
            </a:r>
            <a:r>
              <a:rPr lang="en-US" sz="2400" dirty="0" smtClean="0"/>
              <a:t>:</a:t>
            </a:r>
          </a:p>
          <a:p>
            <a:endParaRPr lang="en-US" altLang="zh-TW" sz="2400" dirty="0" smtClean="0"/>
          </a:p>
          <a:p>
            <a:endParaRPr lang="en-US" altLang="zh-TW" sz="2400" dirty="0" smtClean="0"/>
          </a:p>
          <a:p>
            <a:pPr>
              <a:buNone/>
            </a:pPr>
            <a:r>
              <a:rPr lang="en-US" sz="2400" dirty="0" smtClean="0"/>
              <a:t>where </a:t>
            </a:r>
            <a:r>
              <a:rPr lang="en-US" sz="2400" i="1" dirty="0" smtClean="0"/>
              <a:t>X</a:t>
            </a:r>
            <a:r>
              <a:rPr lang="en-US" sz="2400" i="1" baseline="-25000" dirty="0" smtClean="0"/>
              <a:t>1</a:t>
            </a:r>
            <a:r>
              <a:rPr lang="en-US" sz="2400" dirty="0" smtClean="0"/>
              <a:t> = </a:t>
            </a:r>
            <a:r>
              <a:rPr lang="en-US" sz="2400" i="1" dirty="0" smtClean="0"/>
              <a:t>X</a:t>
            </a:r>
            <a:r>
              <a:rPr lang="en-US" sz="2400" i="1" baseline="-25000" dirty="0" smtClean="0"/>
              <a:t>A</a:t>
            </a:r>
            <a:r>
              <a:rPr lang="en-US" sz="2400" dirty="0" smtClean="0"/>
              <a:t>; </a:t>
            </a:r>
            <a:r>
              <a:rPr lang="en-US" sz="2400" i="1" dirty="0" smtClean="0"/>
              <a:t>X</a:t>
            </a:r>
            <a:r>
              <a:rPr lang="en-US" sz="2400" i="1" baseline="-25000" dirty="0" smtClean="0"/>
              <a:t>2</a:t>
            </a:r>
            <a:r>
              <a:rPr lang="en-US" sz="2400" i="1" dirty="0" smtClean="0"/>
              <a:t> = X</a:t>
            </a:r>
            <a:r>
              <a:rPr lang="en-US" sz="2400" i="1" baseline="-25000" dirty="0" smtClean="0"/>
              <a:t>B</a:t>
            </a:r>
            <a:r>
              <a:rPr lang="en-US" sz="2400" i="1" dirty="0" smtClean="0"/>
              <a:t>; X</a:t>
            </a:r>
            <a:r>
              <a:rPr lang="en-US" sz="2400" i="1" baseline="-25000" dirty="0" smtClean="0"/>
              <a:t>3</a:t>
            </a:r>
            <a:r>
              <a:rPr lang="en-US" sz="2400" i="1" dirty="0" smtClean="0"/>
              <a:t> = X</a:t>
            </a:r>
            <a:r>
              <a:rPr lang="en-US" sz="2400" i="1" baseline="-25000" dirty="0" smtClean="0"/>
              <a:t>C</a:t>
            </a:r>
            <a:r>
              <a:rPr lang="en-US" sz="2400" i="1" dirty="0" smtClean="0"/>
              <a:t>; </a:t>
            </a:r>
            <a:r>
              <a:rPr lang="en-US" sz="2400" dirty="0" smtClean="0"/>
              <a:t>and </a:t>
            </a:r>
            <a:r>
              <a:rPr lang="en-US" sz="2400" i="1" dirty="0" smtClean="0"/>
              <a:t>X</a:t>
            </a:r>
            <a:r>
              <a:rPr lang="en-US" sz="2400" i="1" baseline="-25000" dirty="0" smtClean="0"/>
              <a:t>4</a:t>
            </a:r>
            <a:r>
              <a:rPr lang="en-US" sz="2400" i="1" dirty="0" smtClean="0"/>
              <a:t> = X</a:t>
            </a:r>
            <a:r>
              <a:rPr lang="en-US" sz="2400" i="1" baseline="-25000" dirty="0" smtClean="0"/>
              <a:t>D</a:t>
            </a:r>
            <a:r>
              <a:rPr lang="en-US" sz="2400" i="1" dirty="0" smtClean="0"/>
              <a:t> </a:t>
            </a:r>
            <a:r>
              <a:rPr lang="en-US" sz="2400" dirty="0" smtClean="0"/>
              <a:t>(each of these is a separate investment project</a:t>
            </a:r>
            <a:r>
              <a:rPr lang="en-US" sz="2400" dirty="0" smtClean="0"/>
              <a:t>)</a:t>
            </a:r>
          </a:p>
          <a:p>
            <a:r>
              <a:rPr lang="en-US" sz="2400" i="1" dirty="0" smtClean="0"/>
              <a:t>Step 2:</a:t>
            </a:r>
            <a:r>
              <a:rPr lang="en-US" sz="2400" dirty="0" smtClean="0"/>
              <a:t> Construct a tableau or tableaus for representing the objective function and equality constraints. This has been done for four tableaus in Table 21A-1. In tableau 1, the figures in columns 2 through 6 are the coefficients of </a:t>
            </a:r>
            <a:r>
              <a:rPr lang="en-US" sz="2400" i="1" dirty="0" smtClean="0"/>
              <a:t>X</a:t>
            </a:r>
            <a:r>
              <a:rPr lang="en-US" sz="2400" i="1" baseline="-25000" dirty="0" smtClean="0"/>
              <a:t>1</a:t>
            </a:r>
            <a:r>
              <a:rPr lang="en-US" sz="2400" i="1" dirty="0" smtClean="0"/>
              <a:t>, X</a:t>
            </a:r>
            <a:r>
              <a:rPr lang="en-US" sz="2400" i="1" baseline="-25000" dirty="0" smtClean="0"/>
              <a:t>2</a:t>
            </a:r>
            <a:r>
              <a:rPr lang="en-US" sz="2400" i="1" dirty="0" smtClean="0"/>
              <a:t>, X</a:t>
            </a:r>
            <a:r>
              <a:rPr lang="en-US" sz="2400" i="1" baseline="-25000" dirty="0" smtClean="0"/>
              <a:t>3</a:t>
            </a:r>
            <a:r>
              <a:rPr lang="en-US" sz="2400" i="1" dirty="0" smtClean="0"/>
              <a:t>, X</a:t>
            </a:r>
            <a:r>
              <a:rPr lang="en-US" sz="2400" i="1" baseline="-25000" dirty="0" smtClean="0"/>
              <a:t>4</a:t>
            </a:r>
            <a:r>
              <a:rPr lang="en-US" sz="2400" i="1" dirty="0" smtClean="0"/>
              <a:t>, S</a:t>
            </a:r>
            <a:r>
              <a:rPr lang="en-US" sz="2400" i="1" baseline="-25000" dirty="0" smtClean="0"/>
              <a:t>1</a:t>
            </a:r>
            <a:r>
              <a:rPr lang="en-US" sz="2400" i="1" dirty="0" smtClean="0"/>
              <a:t>, </a:t>
            </a:r>
            <a:r>
              <a:rPr lang="en-US" sz="2400" dirty="0" smtClean="0"/>
              <a:t>and </a:t>
            </a:r>
            <a:r>
              <a:rPr lang="en-US" sz="2400" i="1" dirty="0" smtClean="0"/>
              <a:t>S</a:t>
            </a:r>
            <a:r>
              <a:rPr lang="en-US" sz="2400" i="1" baseline="-25000" dirty="0" smtClean="0"/>
              <a:t>2</a:t>
            </a:r>
            <a:r>
              <a:rPr lang="en-US" sz="2400" dirty="0" smtClean="0"/>
              <a:t>, as specified in the two equalities in Equation 21A-1. Below these figures are the objective function coefficients. Note that only </a:t>
            </a:r>
            <a:r>
              <a:rPr lang="en-US" sz="2400" i="1" dirty="0" smtClean="0"/>
              <a:t>S</a:t>
            </a:r>
            <a:r>
              <a:rPr lang="en-US" sz="2400" i="1" baseline="-25000" dirty="0" smtClean="0"/>
              <a:t>1</a:t>
            </a:r>
            <a:r>
              <a:rPr lang="en-US" sz="2400" dirty="0" smtClean="0"/>
              <a:t> and </a:t>
            </a:r>
            <a:r>
              <a:rPr lang="en-US" sz="2400" i="1" dirty="0" smtClean="0"/>
              <a:t>S</a:t>
            </a:r>
            <a:r>
              <a:rPr lang="en-US" sz="2400" i="1" baseline="-25000" dirty="0" smtClean="0"/>
              <a:t>2</a:t>
            </a:r>
            <a:r>
              <a:rPr lang="en-US" sz="2400" dirty="0" smtClean="0"/>
              <a:t> are listed in the first column of tableau 1. This indicates that </a:t>
            </a:r>
            <a:r>
              <a:rPr lang="en-US" sz="2400" i="1" dirty="0" smtClean="0"/>
              <a:t>S</a:t>
            </a:r>
            <a:r>
              <a:rPr lang="en-US" sz="2400" i="1" baseline="-25000" dirty="0" smtClean="0"/>
              <a:t>1</a:t>
            </a:r>
            <a:r>
              <a:rPr lang="en-US" sz="2400" dirty="0" smtClean="0"/>
              <a:t> and </a:t>
            </a:r>
            <a:r>
              <a:rPr lang="en-US" sz="2400" i="1" dirty="0" smtClean="0"/>
              <a:t>S</a:t>
            </a:r>
            <a:r>
              <a:rPr lang="en-US" sz="2400" i="1" baseline="-25000" dirty="0" smtClean="0"/>
              <a:t>2</a:t>
            </a:r>
            <a:r>
              <a:rPr lang="en-US" sz="2400" dirty="0" smtClean="0"/>
              <a:t> are basic variables in tableau 1 and that remaining variables </a:t>
            </a:r>
            <a:r>
              <a:rPr lang="en-US" sz="2400" i="1" dirty="0" smtClean="0"/>
              <a:t>X</a:t>
            </a:r>
            <a:r>
              <a:rPr lang="en-US" sz="2400" i="1" baseline="-25000" dirty="0" smtClean="0"/>
              <a:t>1</a:t>
            </a:r>
            <a:r>
              <a:rPr lang="en-US" sz="2400" i="1" dirty="0" smtClean="0"/>
              <a:t>, X</a:t>
            </a:r>
            <a:r>
              <a:rPr lang="en-US" sz="2400" i="1" baseline="-25000" dirty="0" smtClean="0"/>
              <a:t>2</a:t>
            </a:r>
            <a:r>
              <a:rPr lang="en-US" sz="2400" i="1" dirty="0" smtClean="0"/>
              <a:t>, X</a:t>
            </a:r>
            <a:r>
              <a:rPr lang="en-US" sz="2400" i="1" baseline="-25000" dirty="0" smtClean="0"/>
              <a:t>3</a:t>
            </a:r>
            <a:r>
              <a:rPr lang="en-US" sz="2400" i="1" dirty="0" smtClean="0"/>
              <a:t>, </a:t>
            </a:r>
            <a:r>
              <a:rPr lang="en-US" sz="2400" dirty="0" smtClean="0"/>
              <a:t>and </a:t>
            </a:r>
            <a:r>
              <a:rPr lang="en-US" sz="2400" i="1" dirty="0" smtClean="0"/>
              <a:t>X</a:t>
            </a:r>
            <a:r>
              <a:rPr lang="en-US" sz="2400" i="1" baseline="-25000" dirty="0" smtClean="0"/>
              <a:t>4</a:t>
            </a:r>
            <a:r>
              <a:rPr lang="en-US" sz="2400" dirty="0" smtClean="0"/>
              <a:t> have been arbitrarily set equal to 0.</a:t>
            </a:r>
            <a:endParaRPr lang="en-US" altLang="zh-TW" sz="2400" dirty="0" smtClean="0"/>
          </a:p>
          <a:p>
            <a:endParaRPr lang="zh-TW" altLang="en-US" sz="2400" dirty="0" smtClean="0"/>
          </a:p>
          <a:p>
            <a:endParaRPr lang="zh-TW" altLang="en-US"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00232" y="2643182"/>
            <a:ext cx="6241425" cy="285752"/>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3000372"/>
            <a:ext cx="4301320" cy="285752"/>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dirty="0" smtClean="0"/>
              <a:t>APPENDIX 21A – THE SIMPLEX ALGORITHM FOR CAPITAL RATIONING</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fontScale="92500"/>
          </a:bodyPr>
          <a:lstStyle/>
          <a:p>
            <a:r>
              <a:rPr lang="en-US" sz="2400" dirty="0" smtClean="0"/>
              <a:t>With </a:t>
            </a:r>
            <a:r>
              <a:rPr lang="en-US" sz="2400" i="1" dirty="0" smtClean="0"/>
              <a:t>X</a:t>
            </a:r>
            <a:r>
              <a:rPr lang="en-US" sz="2400" i="1" baseline="-25000" dirty="0" smtClean="0"/>
              <a:t>1</a:t>
            </a:r>
            <a:r>
              <a:rPr lang="en-US" sz="2400" i="1" dirty="0" smtClean="0"/>
              <a:t>, X</a:t>
            </a:r>
            <a:r>
              <a:rPr lang="en-US" sz="2400" i="1" baseline="-25000" dirty="0" smtClean="0"/>
              <a:t>2</a:t>
            </a:r>
            <a:r>
              <a:rPr lang="en-US" sz="2400" i="1" dirty="0" smtClean="0"/>
              <a:t>, X</a:t>
            </a:r>
            <a:r>
              <a:rPr lang="en-US" sz="2400" i="1" baseline="-25000" dirty="0" smtClean="0"/>
              <a:t>3</a:t>
            </a:r>
            <a:r>
              <a:rPr lang="en-US" sz="2400" i="1" dirty="0" smtClean="0"/>
              <a:t>, </a:t>
            </a:r>
            <a:r>
              <a:rPr lang="en-US" sz="2400" dirty="0" smtClean="0"/>
              <a:t>and </a:t>
            </a:r>
            <a:r>
              <a:rPr lang="en-US" sz="2400" i="1" dirty="0" smtClean="0"/>
              <a:t>X</a:t>
            </a:r>
            <a:r>
              <a:rPr lang="en-US" sz="2400" i="1" baseline="-25000" dirty="0" smtClean="0"/>
              <a:t>4</a:t>
            </a:r>
            <a:r>
              <a:rPr lang="en-US" sz="2400" dirty="0" smtClean="0"/>
              <a:t> all equal to 0, the remaining variables assume the values in the last column of the tableau; that is, </a:t>
            </a:r>
            <a:r>
              <a:rPr lang="en-US" sz="2400" i="1" dirty="0" smtClean="0"/>
              <a:t>S</a:t>
            </a:r>
            <a:r>
              <a:rPr lang="en-US" sz="2400" i="1" baseline="-25000" dirty="0" smtClean="0"/>
              <a:t>1</a:t>
            </a:r>
            <a:r>
              <a:rPr lang="en-US" sz="2400" dirty="0" smtClean="0"/>
              <a:t> = 15 and </a:t>
            </a:r>
            <a:r>
              <a:rPr lang="en-US" sz="2400" i="1" dirty="0" smtClean="0"/>
              <a:t>S</a:t>
            </a:r>
            <a:r>
              <a:rPr lang="en-US" sz="2400" i="1" baseline="-25000" dirty="0" smtClean="0"/>
              <a:t>2</a:t>
            </a:r>
            <a:r>
              <a:rPr lang="en-US" sz="2400" dirty="0" smtClean="0"/>
              <a:t> = 20. The numbers in the last column represent the values of basic variables in a particular basic-feasible solution.</a:t>
            </a:r>
            <a:endParaRPr lang="zh-TW" altLang="en-US" sz="2400" dirty="0" smtClean="0"/>
          </a:p>
          <a:p>
            <a:r>
              <a:rPr lang="en-US" sz="2400" i="1" dirty="0" smtClean="0"/>
              <a:t>Step </a:t>
            </a:r>
            <a:r>
              <a:rPr lang="en-US" sz="2400" i="1" dirty="0" smtClean="0"/>
              <a:t>3</a:t>
            </a:r>
            <a:r>
              <a:rPr lang="en-US" sz="2400" dirty="0" smtClean="0"/>
              <a:t>: Obtain a new feasible solution. The basic-feasible solution of tableau 1 indicates zero profits for the firm. Clearly, this basic-feasible solution can be bettered because it shows no profit, and profit should be expected from the adoption of any project.</a:t>
            </a:r>
            <a:endParaRPr lang="zh-TW" altLang="en-US" sz="2400" dirty="0" smtClean="0"/>
          </a:p>
          <a:p>
            <a:r>
              <a:rPr lang="en-US" sz="2400" dirty="0" smtClean="0"/>
              <a:t>The </a:t>
            </a:r>
            <a:r>
              <a:rPr lang="en-US" sz="2400" dirty="0" smtClean="0"/>
              <a:t>fact that </a:t>
            </a:r>
            <a:r>
              <a:rPr lang="en-US" sz="2400" i="1" dirty="0" smtClean="0"/>
              <a:t>X</a:t>
            </a:r>
            <a:r>
              <a:rPr lang="en-US" sz="2400" i="1" baseline="-25000" dirty="0" smtClean="0"/>
              <a:t>4</a:t>
            </a:r>
            <a:r>
              <a:rPr lang="en-US" sz="2400" dirty="0" smtClean="0"/>
              <a:t> has the largest incremental NPV indicates that the value of </a:t>
            </a:r>
            <a:r>
              <a:rPr lang="en-US" sz="2400" i="1" dirty="0" smtClean="0"/>
              <a:t>X</a:t>
            </a:r>
            <a:r>
              <a:rPr lang="en-US" sz="2400" i="1" baseline="-25000" dirty="0" smtClean="0"/>
              <a:t>4</a:t>
            </a:r>
            <a:r>
              <a:rPr lang="en-US" sz="2400" dirty="0" smtClean="0"/>
              <a:t> should be increased from its present level of 0. If we divide the column of figures under </a:t>
            </a:r>
            <a:r>
              <a:rPr lang="en-US" sz="2400" i="1" dirty="0" smtClean="0"/>
              <a:t>X</a:t>
            </a:r>
            <a:r>
              <a:rPr lang="en-US" sz="2400" i="1" baseline="-25000" dirty="0" smtClean="0"/>
              <a:t>4</a:t>
            </a:r>
            <a:r>
              <a:rPr lang="en-US" sz="2400" dirty="0" smtClean="0"/>
              <a:t> into the corresponding figures in the last column, we obtain quotients  and 1/3. Since the smallest positive quotient is associated with </a:t>
            </a:r>
            <a:r>
              <a:rPr lang="en-US" sz="2400" i="1" dirty="0" smtClean="0"/>
              <a:t>S</a:t>
            </a:r>
            <a:r>
              <a:rPr lang="en-US" sz="2400" i="1" baseline="-25000" dirty="0" smtClean="0"/>
              <a:t>2</a:t>
            </a:r>
            <a:r>
              <a:rPr lang="en-US" sz="2400" dirty="0" smtClean="0"/>
              <a:t>, then </a:t>
            </a:r>
            <a:r>
              <a:rPr lang="en-US" sz="2400" i="1" dirty="0" smtClean="0"/>
              <a:t>S</a:t>
            </a:r>
            <a:r>
              <a:rPr lang="en-US" sz="2400" i="1" baseline="-25000" dirty="0" smtClean="0"/>
              <a:t>2</a:t>
            </a:r>
            <a:r>
              <a:rPr lang="en-US" sz="2400" dirty="0" smtClean="0"/>
              <a:t> should be replaced by </a:t>
            </a:r>
            <a:r>
              <a:rPr lang="en-US" sz="2400" i="1" dirty="0" smtClean="0"/>
              <a:t>X</a:t>
            </a:r>
            <a:r>
              <a:rPr lang="en-US" sz="2400" i="1" baseline="-25000" dirty="0" smtClean="0"/>
              <a:t>4</a:t>
            </a:r>
            <a:r>
              <a:rPr lang="en-US" sz="2400" dirty="0" smtClean="0"/>
              <a:t> in tableau 2.</a:t>
            </a:r>
            <a:endParaRPr lang="zh-TW" altLang="en-US" sz="2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dirty="0" smtClean="0"/>
              <a:t>APPENDIX 21A – THE SIMPLEX ALGORITHM FOR CAPITAL RATIONING</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The figures in tableau 2 are computed by setting the value of </a:t>
            </a:r>
            <a:r>
              <a:rPr lang="en-US" sz="2400" i="1" dirty="0" smtClean="0"/>
              <a:t>S</a:t>
            </a:r>
            <a:r>
              <a:rPr lang="en-US" sz="2400" i="1" baseline="-25000" dirty="0" smtClean="0"/>
              <a:t>1</a:t>
            </a:r>
            <a:r>
              <a:rPr lang="en-US" sz="2400" dirty="0" smtClean="0"/>
              <a:t> to 0, </a:t>
            </a:r>
            <a:r>
              <a:rPr lang="en-US" sz="2400" i="1" dirty="0" smtClean="0"/>
              <a:t>S</a:t>
            </a:r>
            <a:r>
              <a:rPr lang="en-US" sz="2400" i="1" baseline="-25000" dirty="0" smtClean="0"/>
              <a:t>2</a:t>
            </a:r>
            <a:r>
              <a:rPr lang="en-US" sz="2400" dirty="0" smtClean="0"/>
              <a:t> to 1, and </a:t>
            </a:r>
            <a:r>
              <a:rPr lang="en-US" sz="2400" i="1" dirty="0" smtClean="0"/>
              <a:t>NPV</a:t>
            </a:r>
            <a:r>
              <a:rPr lang="en-US" sz="2400" dirty="0" smtClean="0"/>
              <a:t> to 0. The steps in the derivation are as follows: To eliminate the nonzero terms, we first divide the second row in tableau 1 by 60 and thus obtain the coefficients indicated in the second row of tableau 2. We then multiply this row by -60.88 and combine this result with the third row, as follows</a:t>
            </a:r>
            <a:r>
              <a:rPr lang="en-US" sz="2400" dirty="0" smtClean="0"/>
              <a:t>:</a:t>
            </a:r>
          </a:p>
          <a:p>
            <a:endParaRPr lang="zh-TW" altLang="en-US" sz="2200" dirty="0"/>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035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1538" y="4214818"/>
            <a:ext cx="7316792" cy="1571636"/>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dirty="0" smtClean="0"/>
              <a:t>APPENDIX 21A – THE SIMPLEX ALGORITHM FOR CAPITAL RATIONING</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fontScale="92500" lnSpcReduction="10000"/>
          </a:bodyPr>
          <a:lstStyle/>
          <a:p>
            <a:r>
              <a:rPr lang="en-US" sz="2400" dirty="0" smtClean="0"/>
              <a:t>The objective function coefficients of Equation 21A-2 are listed in the third row of tableau 2. Tableau 2 implies that the company will undertake 1/3 units of project 4 (</a:t>
            </a:r>
            <a:r>
              <a:rPr lang="en-US" sz="2400" i="1" dirty="0" smtClean="0"/>
              <a:t>X</a:t>
            </a:r>
            <a:r>
              <a:rPr lang="en-US" sz="2400" i="1" baseline="-25000" dirty="0" smtClean="0"/>
              <a:t>4</a:t>
            </a:r>
            <a:r>
              <a:rPr lang="en-US" sz="2400" dirty="0" smtClean="0"/>
              <a:t>) and that the total NPV of </a:t>
            </a:r>
            <a:r>
              <a:rPr lang="en-US" sz="2400" i="1" dirty="0" smtClean="0"/>
              <a:t>X</a:t>
            </a:r>
            <a:r>
              <a:rPr lang="en-US" sz="2400" i="1" baseline="-25000" dirty="0" smtClean="0"/>
              <a:t>4</a:t>
            </a:r>
            <a:r>
              <a:rPr lang="en-US" sz="2400" dirty="0" smtClean="0"/>
              <a:t> is $20.2933. All coefficients associated with objective function are positive, which implies that the NPV can be improved by replacing </a:t>
            </a:r>
            <a:r>
              <a:rPr lang="en-US" sz="2400" i="1" dirty="0" smtClean="0"/>
              <a:t>S</a:t>
            </a:r>
            <a:r>
              <a:rPr lang="en-US" sz="2400" i="1" baseline="-25000" dirty="0" smtClean="0"/>
              <a:t>1</a:t>
            </a:r>
            <a:r>
              <a:rPr lang="en-US" sz="2400" dirty="0" smtClean="0"/>
              <a:t> with either </a:t>
            </a:r>
            <a:r>
              <a:rPr lang="en-US" sz="2400" i="1" dirty="0" smtClean="0"/>
              <a:t>X</a:t>
            </a:r>
            <a:r>
              <a:rPr lang="en-US" sz="2400" i="1" baseline="-25000" dirty="0" smtClean="0"/>
              <a:t>1</a:t>
            </a:r>
            <a:r>
              <a:rPr lang="en-US" sz="2400" i="1" dirty="0" smtClean="0"/>
              <a:t>, X</a:t>
            </a:r>
            <a:r>
              <a:rPr lang="en-US" sz="2400" i="1" baseline="-25000" dirty="0" smtClean="0"/>
              <a:t>2</a:t>
            </a:r>
            <a:r>
              <a:rPr lang="en-US" sz="2400" i="1" dirty="0" smtClean="0"/>
              <a:t>, X</a:t>
            </a:r>
            <a:r>
              <a:rPr lang="en-US" sz="2400" i="1" baseline="-25000" dirty="0" smtClean="0"/>
              <a:t>3</a:t>
            </a:r>
            <a:r>
              <a:rPr lang="en-US" sz="2400" i="1" dirty="0" smtClean="0"/>
              <a:t>, X</a:t>
            </a:r>
            <a:r>
              <a:rPr lang="en-US" sz="2400" i="1" baseline="-25000" dirty="0" smtClean="0"/>
              <a:t>4</a:t>
            </a:r>
            <a:r>
              <a:rPr lang="en-US" sz="2400" dirty="0" smtClean="0"/>
              <a:t>.</a:t>
            </a:r>
            <a:endParaRPr lang="zh-TW" altLang="en-US" sz="2400" dirty="0" smtClean="0"/>
          </a:p>
          <a:p>
            <a:r>
              <a:rPr lang="en-US" sz="2400" dirty="0" smtClean="0"/>
              <a:t>Using </a:t>
            </a:r>
            <a:r>
              <a:rPr lang="en-US" sz="2400" dirty="0" smtClean="0"/>
              <a:t>the same procedure mentioned above, we can now obtain tableau 3. In tableau 3, the only positive objective function coefficient is </a:t>
            </a:r>
            <a:r>
              <a:rPr lang="en-US" sz="2400" i="1" dirty="0" smtClean="0"/>
              <a:t>X</a:t>
            </a:r>
            <a:r>
              <a:rPr lang="en-US" sz="2400" i="1" baseline="-25000" dirty="0" smtClean="0"/>
              <a:t>2</a:t>
            </a:r>
            <a:r>
              <a:rPr lang="en-US" sz="2400" dirty="0" smtClean="0"/>
              <a:t>. Therefore, </a:t>
            </a:r>
            <a:r>
              <a:rPr lang="en-US" sz="2400" i="1" dirty="0" smtClean="0"/>
              <a:t>X</a:t>
            </a:r>
            <a:r>
              <a:rPr lang="en-US" sz="2400" i="1" baseline="-25000" dirty="0" smtClean="0"/>
              <a:t>2</a:t>
            </a:r>
            <a:r>
              <a:rPr lang="en-US" sz="2400" dirty="0" smtClean="0"/>
              <a:t> can replace either </a:t>
            </a:r>
            <a:r>
              <a:rPr lang="en-US" sz="2400" i="1" dirty="0" smtClean="0"/>
              <a:t>X</a:t>
            </a:r>
            <a:r>
              <a:rPr lang="en-US" sz="2400" i="1" baseline="-25000" dirty="0" smtClean="0"/>
              <a:t>1</a:t>
            </a:r>
            <a:r>
              <a:rPr lang="en-US" sz="2400" dirty="0" smtClean="0"/>
              <a:t> or </a:t>
            </a:r>
            <a:r>
              <a:rPr lang="en-US" sz="2400" i="1" dirty="0" smtClean="0"/>
              <a:t>X</a:t>
            </a:r>
            <a:r>
              <a:rPr lang="en-US" sz="2400" i="1" baseline="-25000" dirty="0" smtClean="0"/>
              <a:t>4</a:t>
            </a:r>
            <a:r>
              <a:rPr lang="en-US" sz="2400" dirty="0" smtClean="0"/>
              <a:t> to increase the NPV.</a:t>
            </a:r>
            <a:endParaRPr lang="zh-TW" altLang="en-US" sz="2400" dirty="0" smtClean="0"/>
          </a:p>
          <a:p>
            <a:r>
              <a:rPr lang="en-US" sz="2400" dirty="0" smtClean="0"/>
              <a:t>Once </a:t>
            </a:r>
            <a:r>
              <a:rPr lang="en-US" sz="2400" dirty="0" smtClean="0"/>
              <a:t>again, using the procedure discussed above, we now obtain tableau 4. In tableau 4, none of the coefficients associated with objective function are positive. Therefore, the solution in this tableau is optimal. Tableau 4 implies that the company will undertake 2 units of project 2 (</a:t>
            </a:r>
            <a:r>
              <a:rPr lang="en-US" sz="2400" i="1" dirty="0" smtClean="0"/>
              <a:t>X</a:t>
            </a:r>
            <a:r>
              <a:rPr lang="en-US" sz="2400" i="1" baseline="-25000" dirty="0" smtClean="0"/>
              <a:t>2</a:t>
            </a:r>
            <a:r>
              <a:rPr lang="en-US" sz="2400" dirty="0" smtClean="0"/>
              <a:t>) and .583 units of project 4 (</a:t>
            </a:r>
            <a:r>
              <a:rPr lang="en-US" sz="2400" i="1" dirty="0" smtClean="0"/>
              <a:t>X</a:t>
            </a:r>
            <a:r>
              <a:rPr lang="en-US" sz="2400" i="1" baseline="-25000" dirty="0" smtClean="0"/>
              <a:t>4</a:t>
            </a:r>
            <a:r>
              <a:rPr lang="en-US" sz="2400" dirty="0" smtClean="0"/>
              <a:t>) to maximize its total NPV.</a:t>
            </a:r>
            <a:endParaRPr lang="zh-TW" altLang="en-US" sz="2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dirty="0" smtClean="0"/>
              <a:t>APPENDIX 21A – THE SIMPLEX ALGORITHM FOR CAPITAL RATIONING</a:t>
            </a:r>
            <a:endParaRPr lang="zh-TW" altLang="en-US" sz="3200" dirty="0"/>
          </a:p>
        </p:txBody>
      </p:sp>
      <p:pic>
        <p:nvPicPr>
          <p:cNvPr id="4" name="內容版面配置區 3"/>
          <p:cNvPicPr>
            <a:picLocks noGrp="1"/>
          </p:cNvPicPr>
          <p:nvPr>
            <p:ph idx="1"/>
          </p:nvPr>
        </p:nvPicPr>
        <p:blipFill>
          <a:blip r:embed="rId2"/>
          <a:srcRect l="23027" t="17657" r="25855" b="31579"/>
          <a:stretch>
            <a:fillRect/>
          </a:stretch>
        </p:blipFill>
        <p:spPr bwMode="auto">
          <a:xfrm>
            <a:off x="457200" y="1701953"/>
            <a:ext cx="8229600" cy="459709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dirty="0" smtClean="0"/>
              <a:t>APPENDIX 21A – THE SIMPLEX ALGORITHM FOR CAPITAL RATIONING</a:t>
            </a:r>
            <a:endParaRPr lang="zh-TW" altLang="en-US" sz="3200" dirty="0"/>
          </a:p>
        </p:txBody>
      </p:sp>
      <p:pic>
        <p:nvPicPr>
          <p:cNvPr id="4" name="內容版面配置區 3"/>
          <p:cNvPicPr>
            <a:picLocks noGrp="1"/>
          </p:cNvPicPr>
          <p:nvPr>
            <p:ph idx="1"/>
          </p:nvPr>
        </p:nvPicPr>
        <p:blipFill>
          <a:blip r:embed="rId2"/>
          <a:srcRect l="22454" t="21222" r="25951" b="31579"/>
          <a:stretch>
            <a:fillRect/>
          </a:stretch>
        </p:blipFill>
        <p:spPr bwMode="auto">
          <a:xfrm>
            <a:off x="357158" y="1428736"/>
            <a:ext cx="8229600" cy="4234737"/>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3200" dirty="0" smtClean="0"/>
              <a:t>APPENDIX 21A – THE SIMPLEX ALGORITHM FOR CAPITAL RATIONING</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pPr>
              <a:buNone/>
            </a:pPr>
            <a:r>
              <a:rPr lang="en-US" sz="2400" dirty="0" smtClean="0"/>
              <a:t>From tableau 4, we obtain the best feasible solution</a:t>
            </a:r>
            <a:r>
              <a:rPr lang="en-US" sz="2400" dirty="0" smtClean="0"/>
              <a:t>:</a:t>
            </a:r>
          </a:p>
          <a:p>
            <a:pPr>
              <a:buNone/>
            </a:pPr>
            <a:endParaRPr lang="en-US" altLang="zh-TW" sz="2400" dirty="0" smtClean="0"/>
          </a:p>
          <a:p>
            <a:pPr>
              <a:buNone/>
            </a:pPr>
            <a:r>
              <a:rPr lang="en-US" sz="2400" dirty="0" smtClean="0"/>
              <a:t>Total NPV is now equal to (2)(41.34) + (60.88)(.583) = $118.193</a:t>
            </a:r>
            <a:r>
              <a:rPr lang="en-US" sz="2400" dirty="0" smtClean="0"/>
              <a:t>.</a:t>
            </a:r>
          </a:p>
          <a:p>
            <a:r>
              <a:rPr lang="en-US" sz="2400" dirty="0" smtClean="0"/>
              <a:t>Although there are computer packages that can be used for linear programming, we can use the simplex method to hand-calculate the optimal number of projects and the maximum NPV in order to understand and appreciate the basic technique of derivation.</a:t>
            </a:r>
            <a:endParaRPr lang="zh-TW" altLang="en-US" sz="2200" dirty="0"/>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34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57356" y="1857364"/>
            <a:ext cx="3985488" cy="285752"/>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sz="3200" dirty="0" smtClean="0"/>
              <a:t>Appendix 21B - Description of Parameter Inputs Used to Forecast Johnson &amp; Johnson’s Financial Statements and Share Price</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In our financial planning plan program, there are 20 equations and 20 unknowns. To use this program, we need to input 21 parameters. These 20 unknowns and 21 parameters can be found in table 21.2.</a:t>
            </a:r>
            <a:endParaRPr lang="zh-TW" altLang="en-US" sz="2400" dirty="0" smtClean="0"/>
          </a:p>
          <a:p>
            <a:r>
              <a:rPr lang="en-US" sz="2400" dirty="0" smtClean="0"/>
              <a:t> </a:t>
            </a:r>
            <a:r>
              <a:rPr lang="en-US" sz="2400" dirty="0" smtClean="0"/>
              <a:t>We </a:t>
            </a:r>
            <a:r>
              <a:rPr lang="en-US" sz="2400" dirty="0" smtClean="0"/>
              <a:t>use 2016 as the initial reference year and input the 21 parameters, the bulk of which can be obtained or derived from the historical financial statements of JNJ. The first input is SALE t-1 ($71,890), defined as fiscal 2016 net sales and can be obtained from the income statement of JNJ. The second input is GCALSt-1. This parameter can be calculated by either the percentage change method</a:t>
            </a:r>
            <a:r>
              <a:rPr lang="en-US" sz="2400" dirty="0" smtClean="0"/>
              <a:t>:</a:t>
            </a:r>
          </a:p>
          <a:p>
            <a:pPr>
              <a:buNone/>
            </a:pPr>
            <a:r>
              <a:rPr lang="en-US" altLang="zh-TW" sz="2400" dirty="0" smtClean="0"/>
              <a:t> </a:t>
            </a:r>
            <a:r>
              <a:rPr lang="en-US" altLang="zh-TW" sz="2400" dirty="0" smtClean="0"/>
              <a:t>     </a:t>
            </a:r>
            <a:r>
              <a:rPr lang="en-US" sz="2400" dirty="0" smtClean="0"/>
              <a:t>or sustainability growth rate:</a:t>
            </a:r>
            <a:r>
              <a:rPr lang="en-US" altLang="zh-TW" sz="2400" dirty="0" smtClean="0"/>
              <a:t> </a:t>
            </a:r>
            <a:endParaRPr lang="zh-TW" altLang="en-US" sz="2200" dirty="0"/>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4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628" y="5286388"/>
            <a:ext cx="2143140" cy="500066"/>
          </a:xfrm>
          <a:prstGeom prst="rect">
            <a:avLst/>
          </a:prstGeom>
          <a:noFill/>
        </p:spPr>
      </p:pic>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40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6314" y="5929330"/>
            <a:ext cx="2333641" cy="50006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sz="3200" dirty="0" smtClean="0"/>
              <a:t>Appendix 21B - Description of Parameter Inputs Used to Forecast Johnson &amp; Johnson’s Financial Statements and Share Price</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lnSpcReduction="10000"/>
          </a:bodyPr>
          <a:lstStyle/>
          <a:p>
            <a:r>
              <a:rPr lang="en-US" sz="2400" dirty="0" smtClean="0"/>
              <a:t>The third input is RCAt-1 (90.46%), defined as current assets divided by total sales, and the fourth input is RLA t-1 (1.0596), defined as total asset minus current asset divided by net sales. The next parameter is RCLt-1 (36.57%), defined as current liabilities as a percentage of net sales. The sixth parameter is preferred stock issued (PKV), with a value of 0, as JNJ does not currently have any preferred stock outstanding. The inputs for the aforementioned three parameters are all obtained from the JNJ’s fiscal 2016 balance sheet. The seventh input is JNJ’s preferred stock dividends, and since there is no preferred stock outstanding, it is correspondingly 0. The eighth input is LR t-1 ($22,442), defined as long-term debt, coming from the balance sheet of JNJ for the fiscal year 2016, and the ninth input is LR t-1 ($-2,223), defined as long-term debt retirement, from the 2016 statement of cash flows.</a:t>
            </a:r>
            <a:endParaRPr lang="zh-TW" alt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b="1" dirty="0"/>
              <a:t>21.2 PROCEDURES FOR FINANCIAL PLANNING AND ANALYSIS</a:t>
            </a:r>
            <a:endParaRPr lang="zh-TW" altLang="en-US" dirty="0"/>
          </a:p>
        </p:txBody>
      </p:sp>
      <p:sp>
        <p:nvSpPr>
          <p:cNvPr id="3" name="內容版面配置區 2"/>
          <p:cNvSpPr>
            <a:spLocks noGrp="1"/>
          </p:cNvSpPr>
          <p:nvPr>
            <p:ph idx="1"/>
          </p:nvPr>
        </p:nvSpPr>
        <p:spPr>
          <a:xfrm>
            <a:off x="457200" y="1600200"/>
            <a:ext cx="8229600" cy="5114948"/>
          </a:xfrm>
        </p:spPr>
        <p:txBody>
          <a:bodyPr>
            <a:normAutofit fontScale="62500" lnSpcReduction="20000"/>
          </a:bodyPr>
          <a:lstStyle/>
          <a:p>
            <a:r>
              <a:rPr lang="en-US" dirty="0"/>
              <a:t>Specifically, we can state that a useful financial planning model should have the following characteristics:</a:t>
            </a:r>
            <a:endParaRPr lang="zh-TW" altLang="en-US" dirty="0"/>
          </a:p>
          <a:p>
            <a:pPr marL="514350" lvl="0" indent="-514350">
              <a:buFont typeface="+mj-lt"/>
              <a:buAutoNum type="arabicPeriod"/>
            </a:pPr>
            <a:r>
              <a:rPr lang="en-US" dirty="0"/>
              <a:t>The model results and assumptions should be credible.</a:t>
            </a:r>
            <a:endParaRPr lang="zh-TW" altLang="en-US" dirty="0"/>
          </a:p>
          <a:p>
            <a:pPr marL="514350" lvl="0" indent="-514350">
              <a:buFont typeface="+mj-lt"/>
              <a:buAutoNum type="arabicPeriod"/>
            </a:pPr>
            <a:r>
              <a:rPr lang="en-US" dirty="0"/>
              <a:t>The model should be flexible so that it can be adapted and expanded to meet a variety of circumstances.</a:t>
            </a:r>
            <a:endParaRPr lang="zh-TW" altLang="en-US" dirty="0"/>
          </a:p>
          <a:p>
            <a:pPr marL="514350" lvl="0" indent="-514350">
              <a:buFont typeface="+mj-lt"/>
              <a:buAutoNum type="arabicPeriod"/>
            </a:pPr>
            <a:r>
              <a:rPr lang="en-US" dirty="0"/>
              <a:t>The model should improve on current practice in a technical or performance sense.</a:t>
            </a:r>
            <a:endParaRPr lang="zh-TW" altLang="en-US" dirty="0"/>
          </a:p>
          <a:p>
            <a:pPr marL="514350" lvl="0" indent="-514350">
              <a:buFont typeface="+mj-lt"/>
              <a:buAutoNum type="arabicPeriod"/>
            </a:pPr>
            <a:r>
              <a:rPr lang="en-US" dirty="0"/>
              <a:t>The model inputs and outputs should be comprehensible to the user without extensive additional knowledge or training.</a:t>
            </a:r>
            <a:endParaRPr lang="zh-TW" altLang="en-US" dirty="0"/>
          </a:p>
          <a:p>
            <a:pPr marL="514350" lvl="0" indent="-514350">
              <a:buFont typeface="+mj-lt"/>
              <a:buAutoNum type="arabicPeriod"/>
            </a:pPr>
            <a:r>
              <a:rPr lang="en-US" dirty="0"/>
              <a:t>The model should take into account the interrelated investment, financing, dividend, and production decisions and their effect on the firm’s market value.</a:t>
            </a:r>
            <a:endParaRPr lang="zh-TW" altLang="en-US" dirty="0"/>
          </a:p>
          <a:p>
            <a:pPr marL="514350" lvl="0" indent="-514350">
              <a:buFont typeface="+mj-lt"/>
              <a:buAutoNum type="arabicPeriod"/>
            </a:pPr>
            <a:r>
              <a:rPr lang="en-US" dirty="0"/>
              <a:t>The model should be fairly simple for the user to operate without extensive intervention of nonfinancial personnel and tedious formulation of the input</a:t>
            </a:r>
            <a:r>
              <a:rPr lang="en-US" dirty="0" smtClean="0"/>
              <a:t>.</a:t>
            </a:r>
          </a:p>
          <a:p>
            <a:pPr marL="514350" indent="-514350"/>
            <a:r>
              <a:rPr lang="en-US" dirty="0"/>
              <a:t>On the basis of these guidelines, we now present and discuss the simultaneous equations, linear programming, and econometric financial planning models, which can be used for financial planning and analysis.</a:t>
            </a:r>
            <a:endParaRPr lang="zh-TW" altLang="en-US" dirty="0"/>
          </a:p>
          <a:p>
            <a:endParaRPr lang="zh-TW"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sz="3200" dirty="0" smtClean="0"/>
              <a:t>Appendix 21B - Description of Parameter Inputs Used to Forecast Johnson &amp; Johnson’s Financial Statements and Share Price</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lnSpcReduction="10000"/>
          </a:bodyPr>
          <a:lstStyle/>
          <a:p>
            <a:r>
              <a:rPr lang="en-US" sz="2400" dirty="0" smtClean="0"/>
              <a:t>The tenth input is St-1 ($3,120), which represents common stock issued, and the eleventh input is retained earnings (Rt-1=$110,551). Both of these two variables can be found in the balance sheet for JNJ’s fiscal year 2016. The twelfth input is the retention rate (bt-1= 47.88%), defined </a:t>
            </a:r>
            <a:r>
              <a:rPr lang="en-US" sz="2400" dirty="0" smtClean="0"/>
              <a:t>as</a:t>
            </a:r>
          </a:p>
          <a:p>
            <a:pPr>
              <a:buNone/>
            </a:pPr>
            <a:r>
              <a:rPr lang="en-US" sz="2400" dirty="0" smtClean="0"/>
              <a:t>      </a:t>
            </a:r>
          </a:p>
          <a:p>
            <a:pPr>
              <a:buNone/>
            </a:pPr>
            <a:r>
              <a:rPr lang="en-US" sz="2400" dirty="0" smtClean="0"/>
              <a:t> </a:t>
            </a:r>
            <a:r>
              <a:rPr lang="en-US" sz="2400" dirty="0" smtClean="0"/>
              <a:t>     </a:t>
            </a:r>
            <a:r>
              <a:rPr lang="en-US" sz="2400" dirty="0" smtClean="0"/>
              <a:t>The thirteenth input, the average tax rate (Tt-1), is assumed to be 15%. The fourteenth input is the weighted average effective interest rate (It-1=3.33%), which JNJ provides in its annual report (page 53 of the respective 10-K filing). The fifteenth input is expected interest on new debt (iet-1=3.68%), calculated as the average of the weighted average interest rates in previous two periods. </a:t>
            </a:r>
          </a:p>
          <a:p>
            <a:pPr>
              <a:buNone/>
            </a:pPr>
            <a:r>
              <a:rPr lang="en-US" sz="2400" dirty="0" smtClean="0"/>
              <a:t> </a:t>
            </a:r>
            <a:endParaRPr lang="zh-TW" altLang="en-US" sz="2200"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44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72264" y="3000372"/>
            <a:ext cx="2112779" cy="571504"/>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sz="3200" dirty="0" smtClean="0"/>
              <a:t>Appendix 21B - Description of Parameter Inputs Used to Forecast Johnson &amp; Johnson’s Financial Statements and Share Price</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The next input is REBITt-1 (28.71%), defined as operating income as a percentage of sales. However, JNJ does not list explicitly list operating income in its income statements. Thus, we defined operating income as JNJ’s earnings before provision for taxes on income, with interest expense added back and interest income subtracted out. We also adjusted for non-recurring expenses and added back other income/losses (related primarily to hedging activities, write-downs, and restructuring charges) to get to an adjusted and normalized operating income figure. </a:t>
            </a:r>
            <a:endParaRPr lang="zh-TW" altLang="en-US" sz="2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sz="3200" dirty="0" smtClean="0"/>
              <a:t>Appendix 21B - Description of Parameter Inputs Used to Forecast Johnson &amp; Johnson’s Financial Statements and Share Price</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The seventeenth input is the underwriting cost of debt (UL) that we assume to be 2%, and the eighteenth parameter is the underwriting cost of equity (UE=1%). The nineteen input is the ratio of long-term debt to equity (K t-1=31.87%), defined as long term debt divided by total equity. The twentieth input is the number of common shares outstanding (NUMCSt-1=2,737.3) listed in the JNJ’s Balance Sheet for fiscal year 2016.The last input is P/E ratio(mt-1=19.075) which is calculated as JNJ’s closing share price on the last trading day of 2016 divided by fiscal 2016 net income. </a:t>
            </a:r>
            <a:endParaRPr lang="zh-TW" altLang="en-US" sz="2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dirty="0" smtClean="0"/>
              <a:t>Appendix 21C - Procedure of Using Excel to Implement the </a:t>
            </a:r>
            <a:r>
              <a:rPr lang="en-US" sz="2800" dirty="0" err="1" smtClean="0"/>
              <a:t>FinPlan</a:t>
            </a:r>
            <a:r>
              <a:rPr lang="en-US" sz="2800" dirty="0" smtClean="0"/>
              <a:t> Program</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This appendix describes the detailed procedure of using Excel to implement the </a:t>
            </a:r>
            <a:r>
              <a:rPr lang="en-US" sz="2400" dirty="0" err="1" smtClean="0"/>
              <a:t>FinPlan</a:t>
            </a:r>
            <a:r>
              <a:rPr lang="en-US" sz="2400" dirty="0" smtClean="0"/>
              <a:t> program. There are four steps to use the </a:t>
            </a:r>
            <a:r>
              <a:rPr lang="en-US" sz="2400" dirty="0" err="1" smtClean="0"/>
              <a:t>FinPlan</a:t>
            </a:r>
            <a:r>
              <a:rPr lang="en-US" sz="2400" dirty="0" smtClean="0"/>
              <a:t> program</a:t>
            </a:r>
            <a:r>
              <a:rPr lang="en-US" sz="2400" dirty="0" smtClean="0"/>
              <a:t>.</a:t>
            </a:r>
          </a:p>
          <a:p>
            <a:r>
              <a:rPr lang="en-US" sz="2400" dirty="0" smtClean="0"/>
              <a:t>Step 1.Open the Excel file of </a:t>
            </a:r>
            <a:r>
              <a:rPr lang="en-US" sz="2400" dirty="0" err="1" smtClean="0"/>
              <a:t>FinPlan</a:t>
            </a:r>
            <a:r>
              <a:rPr lang="en-US" sz="2400" dirty="0" smtClean="0"/>
              <a:t> Example</a:t>
            </a:r>
            <a:r>
              <a:rPr lang="en-US" sz="2400" dirty="0" smtClean="0"/>
              <a:t>.</a:t>
            </a:r>
          </a:p>
          <a:p>
            <a:endParaRPr lang="zh-TW" altLang="en-US" sz="2200" dirty="0"/>
          </a:p>
        </p:txBody>
      </p:sp>
      <p:pic>
        <p:nvPicPr>
          <p:cNvPr id="4" name="Picture 8"/>
          <p:cNvPicPr/>
          <p:nvPr/>
        </p:nvPicPr>
        <p:blipFill>
          <a:blip r:embed="rId2" cstate="print"/>
          <a:stretch>
            <a:fillRect/>
          </a:stretch>
        </p:blipFill>
        <p:spPr>
          <a:xfrm>
            <a:off x="1428728" y="3071810"/>
            <a:ext cx="5443534" cy="3500438"/>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dirty="0" smtClean="0"/>
              <a:t>Appendix 21C - Procedure of Using Excel to Implement the </a:t>
            </a:r>
            <a:r>
              <a:rPr lang="en-US" sz="2800" dirty="0" err="1" smtClean="0"/>
              <a:t>FinPlan</a:t>
            </a:r>
            <a:r>
              <a:rPr lang="en-US" sz="2800" dirty="0" smtClean="0"/>
              <a:t> Program</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Step 2. Click the “View” and see “Macros” in the right hand side</a:t>
            </a:r>
            <a:r>
              <a:rPr lang="en-US" sz="2400" dirty="0" smtClean="0"/>
              <a:t>.</a:t>
            </a:r>
          </a:p>
          <a:p>
            <a:endParaRPr lang="zh-TW" altLang="en-US" sz="2200" dirty="0"/>
          </a:p>
        </p:txBody>
      </p:sp>
      <p:pic>
        <p:nvPicPr>
          <p:cNvPr id="4" name="Picture 7"/>
          <p:cNvPicPr/>
          <p:nvPr/>
        </p:nvPicPr>
        <p:blipFill>
          <a:blip r:embed="rId2" cstate="print"/>
          <a:stretch>
            <a:fillRect/>
          </a:stretch>
        </p:blipFill>
        <p:spPr>
          <a:xfrm>
            <a:off x="1571604" y="2143116"/>
            <a:ext cx="5257816" cy="4600904"/>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dirty="0" smtClean="0"/>
              <a:t>Appendix 21C - Procedure of Using Excel to Implement the </a:t>
            </a:r>
            <a:r>
              <a:rPr lang="en-US" sz="2800" dirty="0" err="1" smtClean="0"/>
              <a:t>FinPlan</a:t>
            </a:r>
            <a:r>
              <a:rPr lang="en-US" sz="2800" dirty="0" smtClean="0"/>
              <a:t> Program</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Step 3. Choose “Macros” and then click “Run</a:t>
            </a:r>
            <a:r>
              <a:rPr lang="en-US" sz="2400" dirty="0" smtClean="0"/>
              <a:t>”.</a:t>
            </a:r>
          </a:p>
          <a:p>
            <a:endParaRPr lang="zh-TW" altLang="en-US" sz="2200" dirty="0"/>
          </a:p>
        </p:txBody>
      </p:sp>
      <p:pic>
        <p:nvPicPr>
          <p:cNvPr id="4" name="Picture 3"/>
          <p:cNvPicPr/>
          <p:nvPr/>
        </p:nvPicPr>
        <p:blipFill>
          <a:blip r:embed="rId2" cstate="print"/>
          <a:stretch>
            <a:fillRect/>
          </a:stretch>
        </p:blipFill>
        <p:spPr>
          <a:xfrm>
            <a:off x="1785918" y="2071678"/>
            <a:ext cx="3009900" cy="289046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dirty="0" smtClean="0"/>
              <a:t>Appendix 21C - Procedure of Using Excel to Implement the </a:t>
            </a:r>
            <a:r>
              <a:rPr lang="en-US" sz="2800" dirty="0" err="1" smtClean="0"/>
              <a:t>FinPlan</a:t>
            </a:r>
            <a:r>
              <a:rPr lang="en-US" sz="2800" dirty="0" smtClean="0"/>
              <a:t> Program</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Step 4. Excel will show the solutions of the simultaneous equations. </a:t>
            </a:r>
            <a:endParaRPr lang="en-US" sz="2400" dirty="0" smtClean="0"/>
          </a:p>
          <a:p>
            <a:endParaRPr lang="zh-TW" altLang="en-US" sz="2200" dirty="0"/>
          </a:p>
        </p:txBody>
      </p:sp>
      <p:pic>
        <p:nvPicPr>
          <p:cNvPr id="4" name="Picture 5"/>
          <p:cNvPicPr/>
          <p:nvPr/>
        </p:nvPicPr>
        <p:blipFill>
          <a:blip r:embed="rId2" cstate="print"/>
          <a:stretch>
            <a:fillRect/>
          </a:stretch>
        </p:blipFill>
        <p:spPr>
          <a:xfrm>
            <a:off x="1214414" y="2285992"/>
            <a:ext cx="5943600" cy="4451985"/>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dirty="0" smtClean="0"/>
              <a:t>Appendix 21C - Procedure of Using Excel to Implement the </a:t>
            </a:r>
            <a:r>
              <a:rPr lang="en-US" sz="2800" dirty="0" err="1" smtClean="0"/>
              <a:t>FinPlan</a:t>
            </a:r>
            <a:r>
              <a:rPr lang="en-US" sz="2800" dirty="0" smtClean="0"/>
              <a:t> Program</a:t>
            </a:r>
            <a:endParaRPr lang="zh-TW" altLang="en-US" sz="3200" dirty="0"/>
          </a:p>
        </p:txBody>
      </p:sp>
      <p:sp>
        <p:nvSpPr>
          <p:cNvPr id="3" name="內容版面配置區 2"/>
          <p:cNvSpPr>
            <a:spLocks noGrp="1"/>
          </p:cNvSpPr>
          <p:nvPr>
            <p:ph idx="1"/>
          </p:nvPr>
        </p:nvSpPr>
        <p:spPr>
          <a:xfrm>
            <a:off x="457200" y="1428736"/>
            <a:ext cx="8229600" cy="5143536"/>
          </a:xfrm>
        </p:spPr>
        <p:txBody>
          <a:bodyPr>
            <a:normAutofit/>
          </a:bodyPr>
          <a:lstStyle/>
          <a:p>
            <a:r>
              <a:rPr lang="en-US" sz="2400" dirty="0" smtClean="0"/>
              <a:t>After we obtain the forecasted values from the model, we compare them with the actual data of JNJ in 2017 via calculating the absolute percentage change of error. The following table shows results.</a:t>
            </a:r>
            <a:endParaRPr lang="zh-TW" altLang="en-US" sz="2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2800" dirty="0" smtClean="0"/>
              <a:t>Appendix 21C - Procedure of Using Excel to Implement the </a:t>
            </a:r>
            <a:r>
              <a:rPr lang="en-US" sz="2800" dirty="0" err="1" smtClean="0"/>
              <a:t>FinPlan</a:t>
            </a:r>
            <a:r>
              <a:rPr lang="en-US" sz="2800" dirty="0" smtClean="0"/>
              <a:t> Program</a:t>
            </a:r>
            <a:endParaRPr lang="zh-TW" altLang="en-US" sz="3200" dirty="0"/>
          </a:p>
        </p:txBody>
      </p:sp>
      <p:pic>
        <p:nvPicPr>
          <p:cNvPr id="4" name="內容版面配置區 3"/>
          <p:cNvPicPr>
            <a:picLocks noGrp="1"/>
          </p:cNvPicPr>
          <p:nvPr>
            <p:ph idx="1"/>
          </p:nvPr>
        </p:nvPicPr>
        <p:blipFill>
          <a:blip r:embed="rId2"/>
          <a:srcRect l="10113" t="20257" r="51421" b="8360"/>
          <a:stretch>
            <a:fillRect/>
          </a:stretch>
        </p:blipFill>
        <p:spPr bwMode="auto">
          <a:xfrm>
            <a:off x="2108296" y="1428750"/>
            <a:ext cx="4927407" cy="5143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9509</Words>
  <Application>Microsoft Office PowerPoint</Application>
  <PresentationFormat>如螢幕大小 (4:3)</PresentationFormat>
  <Paragraphs>477</Paragraphs>
  <Slides>98</Slides>
  <Notes>0</Notes>
  <HiddenSlides>0</HiddenSlides>
  <MMClips>0</MMClips>
  <ScaleCrop>false</ScaleCrop>
  <HeadingPairs>
    <vt:vector size="4" baseType="variant">
      <vt:variant>
        <vt:lpstr>佈景主題</vt:lpstr>
      </vt:variant>
      <vt:variant>
        <vt:i4>1</vt:i4>
      </vt:variant>
      <vt:variant>
        <vt:lpstr>投影片標題</vt:lpstr>
      </vt:variant>
      <vt:variant>
        <vt:i4>98</vt:i4>
      </vt:variant>
    </vt:vector>
  </HeadingPairs>
  <TitlesOfParts>
    <vt:vector size="99" baseType="lpstr">
      <vt:lpstr>Office 佈景主題</vt:lpstr>
      <vt:lpstr>21 – FINANCIAL PLANNING AND STRATEGY</vt:lpstr>
      <vt:lpstr>Chapter Outline</vt:lpstr>
      <vt:lpstr>21.1 Introduction</vt:lpstr>
      <vt:lpstr>21.2 PROCEDURES FOR FINANCIAL PLANNING AND ANALYSIS</vt:lpstr>
      <vt:lpstr>21.2 PROCEDURES FOR FINANCIAL PLANNING AND ANALYSIS</vt:lpstr>
      <vt:lpstr>21.2 PROCEDURES FOR FINANCIAL PLANNING AND ANALYSIS</vt:lpstr>
      <vt:lpstr>21.2 PROCEDURES FOR FINANCIAL PLANNING AND ANALYSIS</vt:lpstr>
      <vt:lpstr>21.2 PROCEDURES FOR FINANCIAL PLANNING AND ANALYSIS</vt:lpstr>
      <vt:lpstr>21.2 PROCEDURES FOR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21.3 THE ALGEBRAIC SIMULTANEOUS EQUATIONS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21.4 THE LINEAR PROGRAMMING APPROACH TO FINANCIAL PLANNING AND ANALYSIS</vt:lpstr>
      <vt:lpstr>21.5 THE ECONOMETRIC APPROACH TO FINANCIAL PLANNING AND ANALYSIS</vt:lpstr>
      <vt:lpstr>21.5 THE ECONOMETRIC APPROACH TO FINANCIAL PLANNING AND ANALYSIS</vt:lpstr>
      <vt:lpstr>21.5 THE ECONOMETRIC APPROACH TO FINANCIAL PLANNING AND ANALYSIS</vt:lpstr>
      <vt:lpstr>21.5 THE ECONOMETRIC APPROACH TO FINANCIAL PLANNING AND ANALYSIS</vt:lpstr>
      <vt:lpstr>21.5 THE ECONOMETRIC APPROACH TO FINANCIAL PLANNING AND ANALYSIS</vt:lpstr>
      <vt:lpstr>21.5 THE ECONOMETRIC APPROACH TO FINANCIAL PLANNING AND ANALYSIS</vt:lpstr>
      <vt:lpstr>21.5 THE ECONOMETRIC APPROACH TO FINANCIAL PLANNING AND ANALYSIS</vt:lpstr>
      <vt:lpstr>21.5 THE ECONOMETRIC APPROACH TO FINANCIAL PLANNING AND ANALYSIS</vt:lpstr>
      <vt:lpstr>21.5 THE ECONOMETRIC APPROACH TO FINANCIAL PLANNING AND ANALYSIS</vt:lpstr>
      <vt:lpstr>21.6 SENSITIVITY ANALYSIS</vt:lpstr>
      <vt:lpstr>21.6 SENSITIVITY ANALYSIS</vt:lpstr>
      <vt:lpstr>21.6 SENSITIVITY ANALYSIS</vt:lpstr>
      <vt:lpstr>21.6 SENSITIVITY ANALYSIS</vt:lpstr>
      <vt:lpstr>21.6 SENSITIVITY ANALYSIS</vt:lpstr>
      <vt:lpstr>21.6 SENSITIVITY ANALYSIS</vt:lpstr>
      <vt:lpstr>21.6 SENSITIVITY ANALYSIS</vt:lpstr>
      <vt:lpstr>21.7 SUMMARY</vt:lpstr>
      <vt:lpstr>APPENDIX 21A – THE SIMPLEX ALGORITHM FOR CAPITAL RATIONING</vt:lpstr>
      <vt:lpstr>APPENDIX 21A – THE SIMPLEX ALGORITHM FOR CAPITAL RATIONING</vt:lpstr>
      <vt:lpstr>APPENDIX 21A – THE SIMPLEX ALGORITHM FOR CAPITAL RATIONING</vt:lpstr>
      <vt:lpstr>APPENDIX 21A – THE SIMPLEX ALGORITHM FOR CAPITAL RATIONING</vt:lpstr>
      <vt:lpstr>APPENDIX 21A – THE SIMPLEX ALGORITHM FOR CAPITAL RATIONING</vt:lpstr>
      <vt:lpstr>APPENDIX 21A – THE SIMPLEX ALGORITHM FOR CAPITAL RATIONING</vt:lpstr>
      <vt:lpstr>APPENDIX 21A – THE SIMPLEX ALGORITHM FOR CAPITAL RATIONING</vt:lpstr>
      <vt:lpstr>Appendix 21B - Description of Parameter Inputs Used to Forecast Johnson &amp; Johnson’s Financial Statements and Share Price</vt:lpstr>
      <vt:lpstr>Appendix 21B - Description of Parameter Inputs Used to Forecast Johnson &amp; Johnson’s Financial Statements and Share Price</vt:lpstr>
      <vt:lpstr>Appendix 21B - Description of Parameter Inputs Used to Forecast Johnson &amp; Johnson’s Financial Statements and Share Price</vt:lpstr>
      <vt:lpstr>Appendix 21B - Description of Parameter Inputs Used to Forecast Johnson &amp; Johnson’s Financial Statements and Share Price</vt:lpstr>
      <vt:lpstr>Appendix 21B - Description of Parameter Inputs Used to Forecast Johnson &amp; Johnson’s Financial Statements and Share Price</vt:lpstr>
      <vt:lpstr>Appendix 21C - Procedure of Using Excel to Implement the FinPlan Program</vt:lpstr>
      <vt:lpstr>Appendix 21C - Procedure of Using Excel to Implement the FinPlan Program</vt:lpstr>
      <vt:lpstr>Appendix 21C - Procedure of Using Excel to Implement the FinPlan Program</vt:lpstr>
      <vt:lpstr>Appendix 21C - Procedure of Using Excel to Implement the FinPlan Program</vt:lpstr>
      <vt:lpstr>Appendix 21C - Procedure of Using Excel to Implement the FinPlan Program</vt:lpstr>
      <vt:lpstr>Appendix 21C - Procedure of Using Excel to Implement the FinPlan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 FINANCIAL PLANNING AND STRATEGY</dc:title>
  <dc:creator>User</dc:creator>
  <cp:lastModifiedBy>User</cp:lastModifiedBy>
  <cp:revision>26</cp:revision>
  <dcterms:created xsi:type="dcterms:W3CDTF">2019-03-15T03:14:07Z</dcterms:created>
  <dcterms:modified xsi:type="dcterms:W3CDTF">2019-03-19T03:00:14Z</dcterms:modified>
</cp:coreProperties>
</file>