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9" d="100"/>
          <a:sy n="109" d="100"/>
        </p:scale>
        <p:origin x="-1674"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08BA886-FB53-4A13-83DE-9E49E29E0730}" type="datetimeFigureOut">
              <a:rPr lang="zh-TW" altLang="en-US" smtClean="0"/>
              <a:pPr/>
              <a:t>2018/4/12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58710F2-181B-4DA6-8459-44CBFE4C2329}"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08BA886-FB53-4A13-83DE-9E49E29E0730}" type="datetimeFigureOut">
              <a:rPr lang="zh-TW" altLang="en-US" smtClean="0"/>
              <a:pPr/>
              <a:t>2018/4/12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58710F2-181B-4DA6-8459-44CBFE4C2329}"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08BA886-FB53-4A13-83DE-9E49E29E0730}" type="datetimeFigureOut">
              <a:rPr lang="zh-TW" altLang="en-US" smtClean="0"/>
              <a:pPr/>
              <a:t>2018/4/12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58710F2-181B-4DA6-8459-44CBFE4C2329}"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08BA886-FB53-4A13-83DE-9E49E29E0730}" type="datetimeFigureOut">
              <a:rPr lang="zh-TW" altLang="en-US" smtClean="0"/>
              <a:pPr/>
              <a:t>2018/4/12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58710F2-181B-4DA6-8459-44CBFE4C2329}"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08BA886-FB53-4A13-83DE-9E49E29E0730}" type="datetimeFigureOut">
              <a:rPr lang="zh-TW" altLang="en-US" smtClean="0"/>
              <a:pPr/>
              <a:t>2018/4/12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58710F2-181B-4DA6-8459-44CBFE4C2329}"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08BA886-FB53-4A13-83DE-9E49E29E0730}" type="datetimeFigureOut">
              <a:rPr lang="zh-TW" altLang="en-US" smtClean="0"/>
              <a:pPr/>
              <a:t>2018/4/12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58710F2-181B-4DA6-8459-44CBFE4C2329}"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08BA886-FB53-4A13-83DE-9E49E29E0730}" type="datetimeFigureOut">
              <a:rPr lang="zh-TW" altLang="en-US" smtClean="0"/>
              <a:pPr/>
              <a:t>2018/4/12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458710F2-181B-4DA6-8459-44CBFE4C2329}"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08BA886-FB53-4A13-83DE-9E49E29E0730}" type="datetimeFigureOut">
              <a:rPr lang="zh-TW" altLang="en-US" smtClean="0"/>
              <a:pPr/>
              <a:t>2018/4/12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458710F2-181B-4DA6-8459-44CBFE4C2329}"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08BA886-FB53-4A13-83DE-9E49E29E0730}" type="datetimeFigureOut">
              <a:rPr lang="zh-TW" altLang="en-US" smtClean="0"/>
              <a:pPr/>
              <a:t>2018/4/12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458710F2-181B-4DA6-8459-44CBFE4C2329}"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08BA886-FB53-4A13-83DE-9E49E29E0730}" type="datetimeFigureOut">
              <a:rPr lang="zh-TW" altLang="en-US" smtClean="0"/>
              <a:pPr/>
              <a:t>2018/4/12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58710F2-181B-4DA6-8459-44CBFE4C2329}"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08BA886-FB53-4A13-83DE-9E49E29E0730}" type="datetimeFigureOut">
              <a:rPr lang="zh-TW" altLang="en-US" smtClean="0"/>
              <a:pPr/>
              <a:t>2018/4/12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58710F2-181B-4DA6-8459-44CBFE4C2329}"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BA886-FB53-4A13-83DE-9E49E29E0730}" type="datetimeFigureOut">
              <a:rPr lang="zh-TW" altLang="en-US" smtClean="0"/>
              <a:pPr/>
              <a:t>2018/4/12</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8710F2-181B-4DA6-8459-44CBFE4C2329}"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en-US" dirty="0"/>
              <a:t>Chapter </a:t>
            </a:r>
            <a:r>
              <a:rPr lang="en-US" dirty="0" smtClean="0"/>
              <a:t>1</a:t>
            </a:r>
            <a:r>
              <a:rPr lang="en-US" dirty="0" smtClean="0"/>
              <a:t>8</a:t>
            </a:r>
            <a:r>
              <a:rPr lang="en-US" dirty="0"/>
              <a:t/>
            </a:r>
            <a:br>
              <a:rPr lang="en-US" dirty="0"/>
            </a:br>
            <a:r>
              <a:rPr lang="en-US" altLang="zh-TW" dirty="0" smtClean="0"/>
              <a:t>Accounting for Leases</a:t>
            </a:r>
            <a:endParaRPr lang="zh-TW" altLang="en-US" dirty="0"/>
          </a:p>
        </p:txBody>
      </p:sp>
      <p:sp>
        <p:nvSpPr>
          <p:cNvPr id="3" name="副標題 2"/>
          <p:cNvSpPr>
            <a:spLocks noGrp="1"/>
          </p:cNvSpPr>
          <p:nvPr>
            <p:ph type="subTitle" idx="1"/>
          </p:nvPr>
        </p:nvSpPr>
        <p:spPr/>
        <p:txBody>
          <a:bodyPr/>
          <a:lstStyle/>
          <a:p>
            <a:endParaRPr lang="zh-TW"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5720" y="214290"/>
            <a:ext cx="8286808" cy="5324535"/>
          </a:xfrm>
          <a:prstGeom prst="rect">
            <a:avLst/>
          </a:prstGeom>
        </p:spPr>
        <p:txBody>
          <a:bodyPr wrap="square">
            <a:spAutoFit/>
          </a:bodyPr>
          <a:lstStyle/>
          <a:p>
            <a:pPr algn="just"/>
            <a:r>
              <a:rPr lang="en-US" altLang="zh-TW" sz="2000" b="1" dirty="0" smtClean="0">
                <a:solidFill>
                  <a:schemeClr val="tx2"/>
                </a:solidFill>
              </a:rPr>
              <a:t>2016 Lease Standards. </a:t>
            </a:r>
            <a:r>
              <a:rPr lang="en-US" altLang="zh-TW" sz="2000" dirty="0" smtClean="0"/>
              <a:t>This chapter is based on the lease standards issued by FASB </a:t>
            </a:r>
            <a:r>
              <a:rPr lang="en-US" altLang="zh-TW" sz="2000" dirty="0" smtClean="0"/>
              <a:t>and the </a:t>
            </a:r>
            <a:r>
              <a:rPr lang="en-US" altLang="zh-TW" sz="2000" dirty="0" smtClean="0"/>
              <a:t>IASB in 2016, which are effective beginning in 2019. Prior to the release of these standards</a:t>
            </a:r>
            <a:r>
              <a:rPr lang="en-US" altLang="zh-TW" sz="2000" dirty="0" smtClean="0"/>
              <a:t>, lessees </a:t>
            </a:r>
            <a:r>
              <a:rPr lang="en-US" altLang="zh-TW" sz="2000" dirty="0" smtClean="0"/>
              <a:t>did not report all leases on the balance sheet. These new standards accomplish the </a:t>
            </a:r>
            <a:r>
              <a:rPr lang="en-US" altLang="zh-TW" sz="2000" dirty="0" smtClean="0"/>
              <a:t>standard setters</a:t>
            </a:r>
            <a:r>
              <a:rPr lang="en-US" altLang="zh-TW" sz="2000" dirty="0" smtClean="0"/>
              <a:t>’ primary goal of requiring lessees to report the leased asset and lease liability on </a:t>
            </a:r>
            <a:r>
              <a:rPr lang="en-US" altLang="zh-TW" sz="2000" dirty="0" smtClean="0"/>
              <a:t>their balance </a:t>
            </a:r>
            <a:r>
              <a:rPr lang="en-US" altLang="zh-TW" sz="2000" dirty="0" smtClean="0"/>
              <a:t>sheets</a:t>
            </a:r>
            <a:r>
              <a:rPr lang="en-US" altLang="zh-TW" sz="2000" dirty="0" smtClean="0"/>
              <a:t>.</a:t>
            </a:r>
          </a:p>
          <a:p>
            <a:endParaRPr lang="en-US" altLang="zh-TW" sz="2000" dirty="0" smtClean="0"/>
          </a:p>
          <a:p>
            <a:r>
              <a:rPr lang="en-US" altLang="zh-TW" sz="2000" b="1" dirty="0" smtClean="0">
                <a:solidFill>
                  <a:schemeClr val="tx2"/>
                </a:solidFill>
              </a:rPr>
              <a:t>Key Steps in Lease Transactions. </a:t>
            </a:r>
            <a:r>
              <a:rPr lang="en-US" altLang="zh-TW" sz="2000" dirty="0" smtClean="0"/>
              <a:t>This chapter addresses the key steps in the flow </a:t>
            </a:r>
            <a:r>
              <a:rPr lang="en-US" altLang="zh-TW" sz="2000" dirty="0" smtClean="0"/>
              <a:t>of a </a:t>
            </a:r>
            <a:r>
              <a:rPr lang="en-US" altLang="zh-TW" sz="2000" dirty="0" smtClean="0"/>
              <a:t>lease transaction.</a:t>
            </a:r>
          </a:p>
          <a:p>
            <a:r>
              <a:rPr lang="en-US" altLang="zh-TW" sz="2000" b="1" dirty="0" smtClean="0"/>
              <a:t>Step 1.</a:t>
            </a:r>
            <a:r>
              <a:rPr lang="en-US" altLang="zh-TW" sz="2000" dirty="0" smtClean="0"/>
              <a:t> Identify a lease contract.</a:t>
            </a:r>
          </a:p>
          <a:p>
            <a:r>
              <a:rPr lang="en-US" altLang="zh-TW" sz="2000" b="1" dirty="0" smtClean="0"/>
              <a:t>Step 2.</a:t>
            </a:r>
            <a:r>
              <a:rPr lang="en-US" altLang="zh-TW" sz="2000" dirty="0" smtClean="0"/>
              <a:t> Identify lease and </a:t>
            </a:r>
            <a:r>
              <a:rPr lang="en-US" altLang="zh-TW" sz="2000" dirty="0" err="1" smtClean="0"/>
              <a:t>nonlease</a:t>
            </a:r>
            <a:r>
              <a:rPr lang="en-US" altLang="zh-TW" sz="2000" dirty="0" smtClean="0"/>
              <a:t> components and allocate costs to each component.</a:t>
            </a:r>
          </a:p>
          <a:p>
            <a:r>
              <a:rPr lang="en-US" altLang="zh-TW" sz="2000" b="1" dirty="0" smtClean="0"/>
              <a:t>Step 3.</a:t>
            </a:r>
            <a:r>
              <a:rPr lang="en-US" altLang="zh-TW" sz="2000" dirty="0" smtClean="0"/>
              <a:t> Classify the lease.</a:t>
            </a:r>
          </a:p>
          <a:p>
            <a:r>
              <a:rPr lang="en-US" altLang="zh-TW" sz="2000" b="1" dirty="0" smtClean="0"/>
              <a:t>Step 4.</a:t>
            </a:r>
            <a:r>
              <a:rPr lang="en-US" altLang="zh-TW" sz="2000" dirty="0" smtClean="0"/>
              <a:t> Recognize and initially measure the lease transaction.</a:t>
            </a:r>
          </a:p>
          <a:p>
            <a:r>
              <a:rPr lang="en-US" altLang="zh-TW" sz="2000" b="1" dirty="0" smtClean="0"/>
              <a:t>Step 5.</a:t>
            </a:r>
            <a:r>
              <a:rPr lang="en-US" altLang="zh-TW" sz="2000" dirty="0" smtClean="0"/>
              <a:t> Determine subsequent measurement of the lease transaction.</a:t>
            </a:r>
          </a:p>
          <a:p>
            <a:r>
              <a:rPr lang="en-US" altLang="zh-TW" sz="2000" dirty="0" smtClean="0"/>
              <a:t>    Within </a:t>
            </a:r>
            <a:r>
              <a:rPr lang="en-US" altLang="zh-TW" sz="2000" dirty="0" smtClean="0"/>
              <a:t>each step, lessees and </a:t>
            </a:r>
            <a:r>
              <a:rPr lang="en-US" altLang="zh-TW" sz="2000" dirty="0" err="1" smtClean="0"/>
              <a:t>lessors</a:t>
            </a:r>
            <a:r>
              <a:rPr lang="en-US" altLang="zh-TW" sz="2000" dirty="0" smtClean="0"/>
              <a:t> make many judgments in applying lease accounting</a:t>
            </a:r>
            <a:r>
              <a:rPr lang="en-US" altLang="zh-TW" sz="2000" dirty="0" smtClean="0"/>
              <a:t>. </a:t>
            </a:r>
            <a:r>
              <a:rPr lang="en-US" altLang="zh-TW" sz="2000" dirty="0" smtClean="0"/>
              <a:t>Exhibit 18.1 presents these steps.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p:nvPr/>
        </p:nvPicPr>
        <p:blipFill>
          <a:blip r:embed="rId2"/>
          <a:srcRect l="8248" t="32581" r="22166" b="30968"/>
          <a:stretch>
            <a:fillRect/>
          </a:stretch>
        </p:blipFill>
        <p:spPr bwMode="auto">
          <a:xfrm>
            <a:off x="285720" y="285728"/>
            <a:ext cx="7143800" cy="259978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4282" y="142853"/>
            <a:ext cx="8715436" cy="6709529"/>
          </a:xfrm>
          <a:prstGeom prst="rect">
            <a:avLst/>
          </a:prstGeom>
        </p:spPr>
        <p:txBody>
          <a:bodyPr wrap="square">
            <a:spAutoFit/>
          </a:bodyPr>
          <a:lstStyle/>
          <a:p>
            <a:r>
              <a:rPr lang="en-US" altLang="zh-TW" sz="3600" b="1" dirty="0" smtClean="0">
                <a:solidFill>
                  <a:srgbClr val="FF0000"/>
                </a:solidFill>
              </a:rPr>
              <a:t>Lease Contracts, Lease Components, and </a:t>
            </a:r>
            <a:r>
              <a:rPr lang="en-US" altLang="zh-TW" sz="3600" b="1" dirty="0" smtClean="0">
                <a:solidFill>
                  <a:srgbClr val="FF0000"/>
                </a:solidFill>
              </a:rPr>
              <a:t>Contract Consideration</a:t>
            </a:r>
            <a:endParaRPr lang="en-US" altLang="zh-TW" sz="3600" b="1" dirty="0" smtClean="0">
              <a:solidFill>
                <a:srgbClr val="FF0000"/>
              </a:solidFill>
            </a:endParaRPr>
          </a:p>
          <a:p>
            <a:pPr algn="just"/>
            <a:r>
              <a:rPr lang="en-US" altLang="zh-TW" sz="2000" dirty="0" smtClean="0"/>
              <a:t>The first step in lease accounting for both the lessee and the </a:t>
            </a:r>
            <a:r>
              <a:rPr lang="en-US" altLang="zh-TW" sz="2000" dirty="0" err="1" smtClean="0"/>
              <a:t>lessor</a:t>
            </a:r>
            <a:r>
              <a:rPr lang="en-US" altLang="zh-TW" sz="2000" dirty="0" smtClean="0"/>
              <a:t> is to determine whether </a:t>
            </a:r>
            <a:r>
              <a:rPr lang="en-US" altLang="zh-TW" sz="2000" dirty="0" smtClean="0"/>
              <a:t>a contract </a:t>
            </a:r>
            <a:r>
              <a:rPr lang="en-US" altLang="zh-TW" sz="2000" dirty="0" smtClean="0"/>
              <a:t>contains a lease. A company makes this determination at the inception of a contract. </a:t>
            </a:r>
            <a:r>
              <a:rPr lang="en-US" altLang="zh-TW" sz="2000" dirty="0" smtClean="0"/>
              <a:t>An agreement </a:t>
            </a:r>
            <a:r>
              <a:rPr lang="en-US" altLang="zh-TW" sz="2000" dirty="0" smtClean="0"/>
              <a:t>could be a separate lease contract, or a lease contract could be embedded in </a:t>
            </a:r>
            <a:r>
              <a:rPr lang="en-US" altLang="zh-TW" sz="2000" dirty="0" smtClean="0"/>
              <a:t>another agreement</a:t>
            </a:r>
            <a:r>
              <a:rPr lang="en-US" altLang="zh-TW" sz="2000" dirty="0" smtClean="0"/>
              <a:t>, such as a contract for services. The determination of whether a contract contains </a:t>
            </a:r>
            <a:r>
              <a:rPr lang="en-US" altLang="zh-TW" sz="2000" dirty="0" smtClean="0"/>
              <a:t>a lease </a:t>
            </a:r>
            <a:r>
              <a:rPr lang="en-US" altLang="zh-TW" sz="2000" dirty="0" smtClean="0"/>
              <a:t>is generally clear, but there can be cases in which it is much more </a:t>
            </a:r>
            <a:r>
              <a:rPr lang="en-US" altLang="zh-TW" sz="2000" dirty="0" smtClean="0"/>
              <a:t>complex.</a:t>
            </a:r>
            <a:r>
              <a:rPr lang="en-US" altLang="zh-TW" sz="2000" baseline="30000" dirty="0" smtClean="0"/>
              <a:t>3 </a:t>
            </a:r>
          </a:p>
          <a:p>
            <a:pPr algn="just"/>
            <a:r>
              <a:rPr lang="en-US" altLang="zh-TW" sz="2000" baseline="30000" dirty="0" smtClean="0"/>
              <a:t> </a:t>
            </a:r>
            <a:r>
              <a:rPr lang="en-US" altLang="zh-TW" sz="2000" baseline="30000" dirty="0" smtClean="0"/>
              <a:t>   </a:t>
            </a:r>
            <a:r>
              <a:rPr lang="en-US" altLang="zh-TW" sz="2000" dirty="0" smtClean="0"/>
              <a:t>Lease </a:t>
            </a:r>
            <a:r>
              <a:rPr lang="en-US" altLang="zh-TW" sz="2000" dirty="0" smtClean="0"/>
              <a:t>contracts often contain multiple components that may be lease or </a:t>
            </a:r>
            <a:r>
              <a:rPr lang="en-US" altLang="zh-TW" sz="2000" dirty="0" err="1" smtClean="0"/>
              <a:t>nonlease</a:t>
            </a:r>
            <a:r>
              <a:rPr lang="en-US" altLang="zh-TW" sz="2000" dirty="0" smtClean="0"/>
              <a:t> components</a:t>
            </a:r>
            <a:r>
              <a:rPr lang="en-US" altLang="zh-TW" sz="2000" dirty="0" smtClean="0"/>
              <a:t>. A </a:t>
            </a:r>
            <a:r>
              <a:rPr lang="en-US" altLang="zh-TW" sz="2000" dirty="0" smtClean="0"/>
              <a:t>component of a contract is an item or activity that transfers a good or service to the lessee</a:t>
            </a:r>
            <a:r>
              <a:rPr lang="en-US" altLang="zh-TW" sz="2000" dirty="0" smtClean="0"/>
              <a:t>. Both </a:t>
            </a:r>
            <a:r>
              <a:rPr lang="en-US" altLang="zh-TW" sz="2000" dirty="0" smtClean="0"/>
              <a:t>the lessee and </a:t>
            </a:r>
            <a:r>
              <a:rPr lang="en-US" altLang="zh-TW" sz="2000" dirty="0" err="1" smtClean="0"/>
              <a:t>lessor</a:t>
            </a:r>
            <a:r>
              <a:rPr lang="en-US" altLang="zh-TW" sz="2000" dirty="0" smtClean="0"/>
              <a:t> are required to identify and separate the various lease and </a:t>
            </a:r>
            <a:r>
              <a:rPr lang="en-US" altLang="zh-TW" sz="2000" dirty="0" err="1" smtClean="0"/>
              <a:t>nonlease</a:t>
            </a:r>
            <a:r>
              <a:rPr lang="en-US" altLang="zh-TW" sz="2000" dirty="0" smtClean="0"/>
              <a:t> components</a:t>
            </a:r>
            <a:r>
              <a:rPr lang="en-US" altLang="zh-TW" sz="2000" dirty="0" smtClean="0"/>
              <a:t>. After identifying the lease and </a:t>
            </a:r>
            <a:r>
              <a:rPr lang="en-US" altLang="zh-TW" sz="2000" dirty="0" err="1" smtClean="0"/>
              <a:t>nonlease</a:t>
            </a:r>
            <a:r>
              <a:rPr lang="en-US" altLang="zh-TW" sz="2000" dirty="0" smtClean="0"/>
              <a:t> components, the </a:t>
            </a:r>
            <a:r>
              <a:rPr lang="en-US" altLang="zh-TW" sz="2000" dirty="0" err="1" smtClean="0"/>
              <a:t>lessor</a:t>
            </a:r>
            <a:r>
              <a:rPr lang="en-US" altLang="zh-TW" sz="2000" dirty="0" smtClean="0"/>
              <a:t> and lessee will be</a:t>
            </a:r>
          </a:p>
          <a:p>
            <a:pPr algn="just"/>
            <a:r>
              <a:rPr lang="en-US" altLang="zh-TW" sz="2000" dirty="0" smtClean="0"/>
              <a:t>able to allocate consideration to these components.</a:t>
            </a:r>
          </a:p>
          <a:p>
            <a:pPr algn="just"/>
            <a:r>
              <a:rPr lang="en-US" altLang="zh-TW" sz="2000" dirty="0" smtClean="0"/>
              <a:t>    Companies </a:t>
            </a:r>
            <a:r>
              <a:rPr lang="en-US" altLang="zh-TW" sz="2000" dirty="0" smtClean="0"/>
              <a:t>include only lease components when accounting for the lease transaction. </a:t>
            </a:r>
            <a:r>
              <a:rPr lang="en-US" altLang="zh-TW" sz="2000" dirty="0" smtClean="0"/>
              <a:t>Any </a:t>
            </a:r>
            <a:r>
              <a:rPr lang="en-US" altLang="zh-TW" sz="2000" dirty="0" err="1" smtClean="0"/>
              <a:t>nonlease</a:t>
            </a:r>
            <a:r>
              <a:rPr lang="en-US" altLang="zh-TW" sz="2000" dirty="0" smtClean="0"/>
              <a:t> </a:t>
            </a:r>
            <a:r>
              <a:rPr lang="en-US" altLang="zh-TW" sz="2000" dirty="0" smtClean="0"/>
              <a:t>components are accounted for under other areas of the authoritative literature as appropriate</a:t>
            </a:r>
            <a:r>
              <a:rPr lang="en-US" altLang="zh-TW" sz="2000" dirty="0" smtClean="0"/>
              <a:t>. Examples </a:t>
            </a:r>
            <a:r>
              <a:rPr lang="en-US" altLang="zh-TW" sz="2000" dirty="0" smtClean="0"/>
              <a:t>of </a:t>
            </a:r>
            <a:r>
              <a:rPr lang="en-US" altLang="zh-TW" sz="2000" dirty="0" err="1" smtClean="0"/>
              <a:t>nonlease</a:t>
            </a:r>
            <a:r>
              <a:rPr lang="en-US" altLang="zh-TW" sz="2000" dirty="0" smtClean="0"/>
              <a:t> components in a lease agreement include goods or services such </a:t>
            </a:r>
            <a:r>
              <a:rPr lang="en-US" altLang="zh-TW" sz="2000" dirty="0" smtClean="0"/>
              <a:t>as maintenance </a:t>
            </a:r>
            <a:r>
              <a:rPr lang="en-US" altLang="zh-TW" sz="2000" dirty="0" smtClean="0"/>
              <a:t>services or supplies.</a:t>
            </a:r>
            <a:endParaRPr lang="en-US" altLang="zh-TW" sz="2000" dirty="0" smtClean="0"/>
          </a:p>
          <a:p>
            <a:endParaRPr lang="zh-TW"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4282" y="214290"/>
            <a:ext cx="8786874" cy="6247864"/>
          </a:xfrm>
          <a:prstGeom prst="rect">
            <a:avLst/>
          </a:prstGeom>
        </p:spPr>
        <p:txBody>
          <a:bodyPr wrap="square">
            <a:spAutoFit/>
          </a:bodyPr>
          <a:lstStyle/>
          <a:p>
            <a:r>
              <a:rPr lang="en-US" altLang="zh-TW" sz="2000" b="1" dirty="0" smtClean="0">
                <a:solidFill>
                  <a:schemeClr val="tx2"/>
                </a:solidFill>
              </a:rPr>
              <a:t>Separating Components in a Lease Contract</a:t>
            </a:r>
          </a:p>
          <a:p>
            <a:r>
              <a:rPr lang="en-US" altLang="zh-TW" sz="2000" dirty="0" smtClean="0"/>
              <a:t>Prior to allocating any consideration, a company has to identify the components in the contract</a:t>
            </a:r>
            <a:r>
              <a:rPr lang="en-US" altLang="zh-TW" sz="2000" dirty="0" smtClean="0"/>
              <a:t>. </a:t>
            </a:r>
            <a:endParaRPr lang="en-US" altLang="zh-TW" sz="2000" dirty="0" smtClean="0"/>
          </a:p>
          <a:p>
            <a:pPr algn="just"/>
            <a:r>
              <a:rPr lang="en-US" altLang="zh-TW" sz="2000" b="1" dirty="0" smtClean="0">
                <a:solidFill>
                  <a:schemeClr val="tx2"/>
                </a:solidFill>
              </a:rPr>
              <a:t>Lease </a:t>
            </a:r>
            <a:r>
              <a:rPr lang="en-US" altLang="zh-TW" sz="2000" b="1" dirty="0" smtClean="0">
                <a:solidFill>
                  <a:schemeClr val="tx2"/>
                </a:solidFill>
              </a:rPr>
              <a:t>Components. </a:t>
            </a:r>
            <a:r>
              <a:rPr lang="en-US" altLang="zh-TW" sz="2000" dirty="0" smtClean="0"/>
              <a:t>When lease contracts contain the right to use several assets, the </a:t>
            </a:r>
            <a:r>
              <a:rPr lang="en-US" altLang="zh-TW" sz="2000" dirty="0" smtClean="0"/>
              <a:t>company must </a:t>
            </a:r>
            <a:r>
              <a:rPr lang="en-US" altLang="zh-TW" sz="2000" dirty="0" smtClean="0"/>
              <a:t>identify each right-of-use asset. For example, a company that leases a building can </a:t>
            </a:r>
            <a:r>
              <a:rPr lang="en-US" altLang="zh-TW" sz="2000" dirty="0" smtClean="0"/>
              <a:t>also have </a:t>
            </a:r>
            <a:r>
              <a:rPr lang="en-US" altLang="zh-TW" sz="2000" dirty="0" smtClean="0"/>
              <a:t>the right to use the building’s adjacent parking lot. Typically, the right to use these </a:t>
            </a:r>
            <a:r>
              <a:rPr lang="en-US" altLang="zh-TW" sz="2000" dirty="0" smtClean="0"/>
              <a:t>multiple assets </a:t>
            </a:r>
            <a:r>
              <a:rPr lang="en-US" altLang="zh-TW" sz="2000" dirty="0" smtClean="0"/>
              <a:t>is considered a single lease component. However, if both of the following criteria are met</a:t>
            </a:r>
            <a:r>
              <a:rPr lang="en-US" altLang="zh-TW" sz="2000" dirty="0" smtClean="0"/>
              <a:t>, the </a:t>
            </a:r>
            <a:r>
              <a:rPr lang="en-US" altLang="zh-TW" sz="2000" dirty="0" smtClean="0"/>
              <a:t>right to use an asset is considered a separate lease component</a:t>
            </a:r>
            <a:r>
              <a:rPr lang="en-US" altLang="zh-TW" sz="2000" dirty="0" smtClean="0"/>
              <a:t>:</a:t>
            </a:r>
          </a:p>
          <a:p>
            <a:pPr algn="just"/>
            <a:r>
              <a:rPr lang="en-US" altLang="zh-TW" sz="2000" dirty="0" smtClean="0"/>
              <a:t>1</a:t>
            </a:r>
            <a:r>
              <a:rPr lang="en-US" altLang="zh-TW" sz="2000" dirty="0" smtClean="0"/>
              <a:t>. The lessee can benefit from the right of use of the asset either on its own or together </a:t>
            </a:r>
            <a:r>
              <a:rPr lang="en-US" altLang="zh-TW" sz="2000" dirty="0" smtClean="0"/>
              <a:t>with other </a:t>
            </a:r>
            <a:r>
              <a:rPr lang="en-US" altLang="zh-TW" sz="2000" dirty="0" smtClean="0"/>
              <a:t>resources that are readily available to the lessee.</a:t>
            </a:r>
          </a:p>
          <a:p>
            <a:pPr algn="just"/>
            <a:r>
              <a:rPr lang="en-US" altLang="zh-TW" sz="2000" dirty="0" smtClean="0"/>
              <a:t>2. The right of use is neither highly dependent on nor highly interrelated with the other </a:t>
            </a:r>
            <a:r>
              <a:rPr lang="en-US" altLang="zh-TW" sz="2000" dirty="0" smtClean="0"/>
              <a:t>rights underlying </a:t>
            </a:r>
            <a:r>
              <a:rPr lang="en-US" altLang="zh-TW" sz="2000" dirty="0" smtClean="0"/>
              <a:t>assets in the contract.</a:t>
            </a:r>
          </a:p>
          <a:p>
            <a:pPr algn="just"/>
            <a:r>
              <a:rPr lang="en-US" altLang="zh-TW" sz="2000" dirty="0" smtClean="0"/>
              <a:t>    In </a:t>
            </a:r>
            <a:r>
              <a:rPr lang="en-US" altLang="zh-TW" sz="2000" dirty="0" smtClean="0"/>
              <a:t>the case of the building and parking lot, the parking lot is highly interrelated to the building</a:t>
            </a:r>
            <a:r>
              <a:rPr lang="en-US" altLang="zh-TW" sz="2000" dirty="0" smtClean="0"/>
              <a:t>. The </a:t>
            </a:r>
            <a:r>
              <a:rPr lang="en-US" altLang="zh-TW" sz="2000" dirty="0" smtClean="0"/>
              <a:t>lessee would have no use for the parking lot if it were not also leasing the building</a:t>
            </a:r>
            <a:r>
              <a:rPr lang="en-US" altLang="zh-TW" sz="2000" dirty="0" smtClean="0"/>
              <a:t>.</a:t>
            </a:r>
          </a:p>
          <a:p>
            <a:pPr algn="just"/>
            <a:r>
              <a:rPr lang="en-US" altLang="zh-TW" sz="2000" b="1" dirty="0" smtClean="0">
                <a:solidFill>
                  <a:schemeClr val="tx2"/>
                </a:solidFill>
              </a:rPr>
              <a:t>Land.</a:t>
            </a:r>
            <a:r>
              <a:rPr lang="en-US" altLang="zh-TW" sz="2000" dirty="0" smtClean="0"/>
              <a:t> The right to use land is considered a separate lease component unless the impact on </a:t>
            </a:r>
            <a:r>
              <a:rPr lang="en-US" altLang="zh-TW" sz="2000" dirty="0" smtClean="0"/>
              <a:t>the financial </a:t>
            </a:r>
            <a:r>
              <a:rPr lang="en-US" altLang="zh-TW" sz="2000" dirty="0" smtClean="0"/>
              <a:t>statements of not separating the land from the other asset(s) is insignificant.</a:t>
            </a:r>
          </a:p>
          <a:p>
            <a:pPr algn="just"/>
            <a:r>
              <a:rPr lang="en-US" altLang="zh-TW" sz="2000" dirty="0" smtClean="0"/>
              <a:t>Example 18.1 illustrates identifying lease and </a:t>
            </a:r>
            <a:r>
              <a:rPr lang="en-US" altLang="zh-TW" sz="2000" dirty="0" err="1" smtClean="0"/>
              <a:t>nonlease</a:t>
            </a:r>
            <a:r>
              <a:rPr lang="en-US" altLang="zh-TW" sz="2000" dirty="0" smtClean="0"/>
              <a:t> components.</a:t>
            </a:r>
            <a:endParaRPr lang="zh-TW" alt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7158" y="214290"/>
            <a:ext cx="8001056" cy="5663089"/>
          </a:xfrm>
          <a:prstGeom prst="rect">
            <a:avLst/>
          </a:prstGeom>
        </p:spPr>
        <p:txBody>
          <a:bodyPr wrap="square">
            <a:spAutoFit/>
          </a:bodyPr>
          <a:lstStyle/>
          <a:p>
            <a:r>
              <a:rPr lang="en-US" altLang="zh-TW" sz="2800" b="1" dirty="0" smtClean="0">
                <a:solidFill>
                  <a:srgbClr val="FF0000"/>
                </a:solidFill>
              </a:rPr>
              <a:t>EXAMPLE 18.1 Identification of Lease and </a:t>
            </a:r>
            <a:r>
              <a:rPr lang="en-US" altLang="zh-TW" sz="2800" b="1" dirty="0" err="1" smtClean="0">
                <a:solidFill>
                  <a:srgbClr val="FF0000"/>
                </a:solidFill>
              </a:rPr>
              <a:t>Nonlease</a:t>
            </a:r>
            <a:r>
              <a:rPr lang="en-US" altLang="zh-TW" sz="2800" b="1" dirty="0" smtClean="0">
                <a:solidFill>
                  <a:srgbClr val="FF0000"/>
                </a:solidFill>
              </a:rPr>
              <a:t> </a:t>
            </a:r>
            <a:r>
              <a:rPr lang="en-US" altLang="zh-TW" sz="2800" b="1" dirty="0" smtClean="0">
                <a:solidFill>
                  <a:srgbClr val="FF0000"/>
                </a:solidFill>
              </a:rPr>
              <a:t>Components</a:t>
            </a:r>
          </a:p>
          <a:p>
            <a:pPr algn="just"/>
            <a:r>
              <a:rPr lang="en-US" altLang="zh-TW" b="1" dirty="0" smtClean="0"/>
              <a:t>PROBLEM:</a:t>
            </a:r>
            <a:r>
              <a:rPr lang="en-US" altLang="zh-TW" dirty="0" smtClean="0"/>
              <a:t> </a:t>
            </a:r>
            <a:r>
              <a:rPr lang="en-US" altLang="zh-TW" dirty="0" err="1" smtClean="0"/>
              <a:t>Bassey</a:t>
            </a:r>
            <a:r>
              <a:rPr lang="en-US" altLang="zh-TW" dirty="0" smtClean="0"/>
              <a:t> Seafood Company leased a warehouse from the </a:t>
            </a:r>
            <a:r>
              <a:rPr lang="en-US" altLang="zh-TW" dirty="0" err="1" smtClean="0"/>
              <a:t>Gilli</a:t>
            </a:r>
            <a:r>
              <a:rPr lang="en-US" altLang="zh-TW" dirty="0" smtClean="0"/>
              <a:t> Group for a term </a:t>
            </a:r>
            <a:r>
              <a:rPr lang="en-US" altLang="zh-TW" dirty="0" smtClean="0"/>
              <a:t>of 10 </a:t>
            </a:r>
            <a:r>
              <a:rPr lang="en-US" altLang="zh-TW" dirty="0" smtClean="0"/>
              <a:t>years to store its products. The warehouse includes refrigeration units. The warehouse </a:t>
            </a:r>
            <a:r>
              <a:rPr lang="en-US" altLang="zh-TW" dirty="0" smtClean="0"/>
              <a:t>lease includes </a:t>
            </a:r>
            <a:r>
              <a:rPr lang="en-US" altLang="zh-TW" dirty="0" smtClean="0"/>
              <a:t>the use of forklifts, pallets, and conveyer belts. In addition, </a:t>
            </a:r>
            <a:r>
              <a:rPr lang="en-US" altLang="zh-TW" dirty="0" err="1" smtClean="0"/>
              <a:t>Gilli</a:t>
            </a:r>
            <a:r>
              <a:rPr lang="en-US" altLang="zh-TW" dirty="0" smtClean="0"/>
              <a:t> provides </a:t>
            </a:r>
            <a:r>
              <a:rPr lang="en-US" altLang="zh-TW" dirty="0" smtClean="0"/>
              <a:t>maintenance of </a:t>
            </a:r>
            <a:r>
              <a:rPr lang="en-US" altLang="zh-TW" dirty="0" smtClean="0"/>
              <a:t>all items of equipment included in the agreement. The maintenance is included </a:t>
            </a:r>
            <a:r>
              <a:rPr lang="en-US" altLang="zh-TW" dirty="0" smtClean="0"/>
              <a:t>in the </a:t>
            </a:r>
            <a:r>
              <a:rPr lang="en-US" altLang="zh-TW" dirty="0" smtClean="0"/>
              <a:t>annual lease payments.</a:t>
            </a:r>
          </a:p>
          <a:p>
            <a:pPr algn="just"/>
            <a:r>
              <a:rPr lang="en-US" altLang="zh-TW" dirty="0" smtClean="0"/>
              <a:t>    What </a:t>
            </a:r>
            <a:r>
              <a:rPr lang="en-US" altLang="zh-TW" dirty="0" smtClean="0"/>
              <a:t>are the lease and </a:t>
            </a:r>
            <a:r>
              <a:rPr lang="en-US" altLang="zh-TW" dirty="0" err="1" smtClean="0"/>
              <a:t>nonlease</a:t>
            </a:r>
            <a:r>
              <a:rPr lang="en-US" altLang="zh-TW" dirty="0" smtClean="0"/>
              <a:t> components of the contract? How many lease and </a:t>
            </a:r>
            <a:r>
              <a:rPr lang="en-US" altLang="zh-TW" dirty="0" err="1" smtClean="0"/>
              <a:t>nonlease</a:t>
            </a:r>
            <a:r>
              <a:rPr lang="en-US" altLang="zh-TW" dirty="0" smtClean="0"/>
              <a:t> components </a:t>
            </a:r>
            <a:r>
              <a:rPr lang="en-US" altLang="zh-TW" dirty="0" smtClean="0"/>
              <a:t>are included in the contract</a:t>
            </a:r>
            <a:r>
              <a:rPr lang="en-US" altLang="zh-TW" dirty="0" smtClean="0"/>
              <a:t>?</a:t>
            </a:r>
          </a:p>
          <a:p>
            <a:pPr algn="just"/>
            <a:r>
              <a:rPr lang="en-US" altLang="zh-TW" b="1" dirty="0" smtClean="0"/>
              <a:t>SOLUTION:</a:t>
            </a:r>
            <a:r>
              <a:rPr lang="en-US" altLang="zh-TW" dirty="0" smtClean="0"/>
              <a:t> </a:t>
            </a:r>
            <a:r>
              <a:rPr lang="en-US" altLang="zh-TW" dirty="0" err="1" smtClean="0"/>
              <a:t>Bassey</a:t>
            </a:r>
            <a:r>
              <a:rPr lang="en-US" altLang="zh-TW" dirty="0" smtClean="0"/>
              <a:t> receives the use of warehouse storage, refrigeration units, and </a:t>
            </a:r>
            <a:r>
              <a:rPr lang="en-US" altLang="zh-TW" dirty="0" smtClean="0"/>
              <a:t>warehouse equipment</a:t>
            </a:r>
            <a:r>
              <a:rPr lang="en-US" altLang="zh-TW" dirty="0" smtClean="0"/>
              <a:t>. It also gets the use of maintenance services. The warehouse and the </a:t>
            </a:r>
            <a:r>
              <a:rPr lang="en-US" altLang="zh-TW" dirty="0" smtClean="0"/>
              <a:t>refrigeration units </a:t>
            </a:r>
            <a:r>
              <a:rPr lang="en-US" altLang="zh-TW" dirty="0" smtClean="0"/>
              <a:t>cannot be separated because they are interdependent. That is, the warehouse cannot be used to store seafood without proper refrigeration. However, the warehouse equipment (forklifts</a:t>
            </a:r>
            <a:r>
              <a:rPr lang="en-US" altLang="zh-TW" dirty="0" smtClean="0"/>
              <a:t>, pallets</a:t>
            </a:r>
            <a:r>
              <a:rPr lang="en-US" altLang="zh-TW" dirty="0" smtClean="0"/>
              <a:t>, and conveyer belts) function independently and can be used separately in </a:t>
            </a:r>
            <a:r>
              <a:rPr lang="en-US" altLang="zh-TW" dirty="0" smtClean="0"/>
              <a:t>any warehouse</a:t>
            </a:r>
            <a:r>
              <a:rPr lang="en-US" altLang="zh-TW" dirty="0" smtClean="0"/>
              <a:t>. Therefore, this contract contains two lease components: the warehouse (with refrigeration</a:t>
            </a:r>
            <a:r>
              <a:rPr lang="en-US" altLang="zh-TW" dirty="0" smtClean="0"/>
              <a:t>) and </a:t>
            </a:r>
            <a:r>
              <a:rPr lang="en-US" altLang="zh-TW" dirty="0" smtClean="0"/>
              <a:t>the equipment. Maintenance is an additional </a:t>
            </a:r>
            <a:r>
              <a:rPr lang="en-US" altLang="zh-TW" dirty="0" err="1" smtClean="0"/>
              <a:t>nonlease</a:t>
            </a:r>
            <a:r>
              <a:rPr lang="en-US" altLang="zh-TW" dirty="0" smtClean="0"/>
              <a:t> component of the contract</a:t>
            </a:r>
            <a:r>
              <a:rPr lang="en-US" altLang="zh-TW" dirty="0" smtClean="0"/>
              <a:t>. </a:t>
            </a:r>
          </a:p>
          <a:p>
            <a:pPr algn="just"/>
            <a:r>
              <a:rPr lang="en-US" altLang="zh-TW" dirty="0" smtClean="0"/>
              <a:t> </a:t>
            </a:r>
            <a:r>
              <a:rPr lang="en-US" altLang="zh-TW" dirty="0" smtClean="0"/>
              <a:t>   In </a:t>
            </a:r>
            <a:r>
              <a:rPr lang="en-US" altLang="zh-TW" dirty="0" smtClean="0"/>
              <a:t>total, the contract contains three components: two lease and one </a:t>
            </a:r>
            <a:r>
              <a:rPr lang="en-US" altLang="zh-TW" dirty="0" err="1" smtClean="0"/>
              <a:t>nonlease</a:t>
            </a:r>
            <a:r>
              <a:rPr lang="en-US" altLang="zh-TW" dirty="0" smtClean="0"/>
              <a:t>.</a:t>
            </a:r>
            <a:endParaRPr lang="zh-TW" altLang="en-US" dirty="0"/>
          </a:p>
        </p:txBody>
      </p:sp>
      <p:pic>
        <p:nvPicPr>
          <p:cNvPr id="3" name="圖片 2"/>
          <p:cNvPicPr/>
          <p:nvPr/>
        </p:nvPicPr>
        <p:blipFill>
          <a:blip r:embed="rId2"/>
          <a:srcRect l="29930" t="40476" r="34164" b="46913"/>
          <a:stretch>
            <a:fillRect/>
          </a:stretch>
        </p:blipFill>
        <p:spPr bwMode="auto">
          <a:xfrm>
            <a:off x="2071670" y="5857892"/>
            <a:ext cx="4143404" cy="808081"/>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2844" y="214290"/>
            <a:ext cx="8858312" cy="5940088"/>
          </a:xfrm>
          <a:prstGeom prst="rect">
            <a:avLst/>
          </a:prstGeom>
        </p:spPr>
        <p:txBody>
          <a:bodyPr wrap="square">
            <a:spAutoFit/>
          </a:bodyPr>
          <a:lstStyle/>
          <a:p>
            <a:pPr algn="just"/>
            <a:r>
              <a:rPr lang="en-US" altLang="zh-TW" sz="2000" b="1" dirty="0" smtClean="0">
                <a:solidFill>
                  <a:schemeClr val="tx2"/>
                </a:solidFill>
              </a:rPr>
              <a:t>Allocating Consideration in a Lease Contract</a:t>
            </a:r>
          </a:p>
          <a:p>
            <a:pPr algn="just"/>
            <a:r>
              <a:rPr lang="en-US" altLang="zh-TW" sz="2000" dirty="0" smtClean="0"/>
              <a:t>After identifying the lease and </a:t>
            </a:r>
            <a:r>
              <a:rPr lang="en-US" altLang="zh-TW" sz="2000" dirty="0" err="1" smtClean="0"/>
              <a:t>nonlease</a:t>
            </a:r>
            <a:r>
              <a:rPr lang="en-US" altLang="zh-TW" sz="2000" dirty="0" smtClean="0"/>
              <a:t> components of the contract, lessees and </a:t>
            </a:r>
            <a:r>
              <a:rPr lang="en-US" altLang="zh-TW" sz="2000" dirty="0" err="1" smtClean="0"/>
              <a:t>lessors</a:t>
            </a:r>
            <a:r>
              <a:rPr lang="en-US" altLang="zh-TW" sz="2000" dirty="0" smtClean="0"/>
              <a:t> must </a:t>
            </a:r>
            <a:r>
              <a:rPr lang="en-US" altLang="zh-TW" sz="2000" dirty="0" smtClean="0"/>
              <a:t>then allocate </a:t>
            </a:r>
            <a:r>
              <a:rPr lang="en-US" altLang="zh-TW" sz="2000" dirty="0" smtClean="0"/>
              <a:t>the total contract consideration to the components. Although the approach to </a:t>
            </a:r>
            <a:r>
              <a:rPr lang="en-US" altLang="zh-TW" sz="2000" dirty="0" smtClean="0"/>
              <a:t>allocating consideration </a:t>
            </a:r>
            <a:r>
              <a:rPr lang="en-US" altLang="zh-TW" sz="2000" dirty="0" smtClean="0"/>
              <a:t>across the components is similar for lessees and </a:t>
            </a:r>
            <a:r>
              <a:rPr lang="en-US" altLang="zh-TW" sz="2000" dirty="0" err="1" smtClean="0"/>
              <a:t>lessors</a:t>
            </a:r>
            <a:r>
              <a:rPr lang="en-US" altLang="zh-TW" sz="2000" dirty="0" smtClean="0"/>
              <a:t>, there are some differences</a:t>
            </a:r>
            <a:r>
              <a:rPr lang="en-US" altLang="zh-TW" sz="2000" dirty="0" smtClean="0"/>
              <a:t>. Let’s </a:t>
            </a:r>
            <a:r>
              <a:rPr lang="en-US" altLang="zh-TW" sz="2000" dirty="0" smtClean="0"/>
              <a:t>examine the lessee and </a:t>
            </a:r>
            <a:r>
              <a:rPr lang="en-US" altLang="zh-TW" sz="2000" dirty="0" err="1" smtClean="0"/>
              <a:t>lessor</a:t>
            </a:r>
            <a:r>
              <a:rPr lang="en-US" altLang="zh-TW" sz="2000" dirty="0" smtClean="0"/>
              <a:t> requirements separately</a:t>
            </a:r>
            <a:r>
              <a:rPr lang="en-US" altLang="zh-TW" sz="2000" dirty="0" smtClean="0"/>
              <a:t>. </a:t>
            </a:r>
          </a:p>
          <a:p>
            <a:pPr algn="just"/>
            <a:endParaRPr lang="en-US" altLang="zh-TW" sz="2000" dirty="0" smtClean="0"/>
          </a:p>
          <a:p>
            <a:pPr algn="just"/>
            <a:r>
              <a:rPr lang="en-US" altLang="zh-TW" sz="2000" b="1" dirty="0" smtClean="0">
                <a:solidFill>
                  <a:schemeClr val="tx2"/>
                </a:solidFill>
              </a:rPr>
              <a:t>Lessee </a:t>
            </a:r>
            <a:r>
              <a:rPr lang="en-US" altLang="zh-TW" sz="2000" b="1" dirty="0" smtClean="0">
                <a:solidFill>
                  <a:schemeClr val="tx2"/>
                </a:solidFill>
              </a:rPr>
              <a:t>Allocation Procedures. </a:t>
            </a:r>
            <a:r>
              <a:rPr lang="en-US" altLang="zh-TW" sz="2000" dirty="0" smtClean="0"/>
              <a:t>To separate the lease and </a:t>
            </a:r>
            <a:r>
              <a:rPr lang="en-US" altLang="zh-TW" sz="2000" dirty="0" err="1" smtClean="0"/>
              <a:t>nonlease</a:t>
            </a:r>
            <a:r>
              <a:rPr lang="en-US" altLang="zh-TW" sz="2000" dirty="0" smtClean="0"/>
              <a:t> components, </a:t>
            </a:r>
            <a:r>
              <a:rPr lang="en-US" altLang="zh-TW" sz="2000" dirty="0" smtClean="0"/>
              <a:t>the lessee </a:t>
            </a:r>
            <a:r>
              <a:rPr lang="en-US" altLang="zh-TW" sz="2000" dirty="0" smtClean="0"/>
              <a:t>allocates the contract consideration on a relative standalone price basis. The lessee </a:t>
            </a:r>
            <a:r>
              <a:rPr lang="en-US" altLang="zh-TW" sz="2000" dirty="0" smtClean="0"/>
              <a:t>first determines </a:t>
            </a:r>
            <a:r>
              <a:rPr lang="en-US" altLang="zh-TW" sz="2000" dirty="0" smtClean="0"/>
              <a:t>the standalone price of each component, which is the price at which it would </a:t>
            </a:r>
            <a:r>
              <a:rPr lang="en-US" altLang="zh-TW" sz="2000" dirty="0" smtClean="0"/>
              <a:t>purchase a </a:t>
            </a:r>
            <a:r>
              <a:rPr lang="en-US" altLang="zh-TW" sz="2000" dirty="0" smtClean="0"/>
              <a:t>component of a contract separately. The lessee then computes for each component the </a:t>
            </a:r>
            <a:r>
              <a:rPr lang="en-US" altLang="zh-TW" sz="2000" dirty="0" smtClean="0"/>
              <a:t>percentage of </a:t>
            </a:r>
            <a:r>
              <a:rPr lang="en-US" altLang="zh-TW" sz="2000" dirty="0" smtClean="0"/>
              <a:t>the component’s standalone price to the sum of the standalone prices for all components</a:t>
            </a:r>
            <a:r>
              <a:rPr lang="en-US" altLang="zh-TW" sz="2000" dirty="0" smtClean="0"/>
              <a:t>. Then</a:t>
            </a:r>
            <a:r>
              <a:rPr lang="en-US" altLang="zh-TW" sz="2000" dirty="0" smtClean="0"/>
              <a:t>, to determine the amount of consideration allocated to a particular component, the </a:t>
            </a:r>
            <a:r>
              <a:rPr lang="en-US" altLang="zh-TW" sz="2000" dirty="0" smtClean="0"/>
              <a:t>lessee multiplies </a:t>
            </a:r>
            <a:r>
              <a:rPr lang="en-US" altLang="zh-TW" sz="2000" dirty="0" smtClean="0"/>
              <a:t>the percentage by the total consideration</a:t>
            </a:r>
            <a:r>
              <a:rPr lang="en-US" altLang="zh-TW" sz="2000" dirty="0" smtClean="0"/>
              <a:t>.</a:t>
            </a:r>
          </a:p>
          <a:p>
            <a:pPr algn="just"/>
            <a:r>
              <a:rPr lang="en-US" altLang="zh-TW" sz="2000" dirty="0" smtClean="0"/>
              <a:t> </a:t>
            </a:r>
            <a:r>
              <a:rPr lang="en-US" altLang="zh-TW" sz="2000" dirty="0" smtClean="0"/>
              <a:t>   Ideally</a:t>
            </a:r>
            <a:r>
              <a:rPr lang="en-US" altLang="zh-TW" sz="2000" dirty="0" smtClean="0"/>
              <a:t>, the lessee uses the observable standalone prices. However, if observable prices </a:t>
            </a:r>
            <a:r>
              <a:rPr lang="en-US" altLang="zh-TW" sz="2000" dirty="0" smtClean="0"/>
              <a:t>are not </a:t>
            </a:r>
            <a:r>
              <a:rPr lang="en-US" altLang="zh-TW" sz="2000" dirty="0" smtClean="0"/>
              <a:t>available, the lessee can estimate the standalone prices. When estimating standalone prices</a:t>
            </a:r>
            <a:r>
              <a:rPr lang="en-US" altLang="zh-TW" sz="2000" dirty="0" smtClean="0"/>
              <a:t>, the </a:t>
            </a:r>
            <a:r>
              <a:rPr lang="en-US" altLang="zh-TW" sz="2000" dirty="0" smtClean="0"/>
              <a:t>lessee should maximize the use of observable inputs.</a:t>
            </a:r>
            <a:endParaRPr lang="zh-TW" alt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4282" y="58847"/>
            <a:ext cx="8786874" cy="3785652"/>
          </a:xfrm>
          <a:prstGeom prst="rect">
            <a:avLst/>
          </a:prstGeom>
        </p:spPr>
        <p:txBody>
          <a:bodyPr wrap="square">
            <a:spAutoFit/>
          </a:bodyPr>
          <a:lstStyle/>
          <a:p>
            <a:pPr algn="just"/>
            <a:r>
              <a:rPr lang="en-US" altLang="zh-TW" sz="2000" dirty="0" smtClean="0"/>
              <a:t>    In </a:t>
            </a:r>
            <a:r>
              <a:rPr lang="en-US" altLang="zh-TW" sz="2000" dirty="0" smtClean="0"/>
              <a:t>cases in which the standalone price is highly variable or uncertain, the lessee may use </a:t>
            </a:r>
            <a:r>
              <a:rPr lang="en-US" altLang="zh-TW" sz="2000" dirty="0" smtClean="0"/>
              <a:t>a residual </a:t>
            </a:r>
            <a:r>
              <a:rPr lang="en-US" altLang="zh-TW" sz="2000" dirty="0" smtClean="0"/>
              <a:t>method of determining the standalone price. The </a:t>
            </a:r>
            <a:r>
              <a:rPr lang="en-US" altLang="zh-TW" sz="2000" b="1" dirty="0" smtClean="0"/>
              <a:t>residual method</a:t>
            </a:r>
            <a:r>
              <a:rPr lang="en-US" altLang="zh-TW" sz="2000" dirty="0" smtClean="0"/>
              <a:t> subtracts the </a:t>
            </a:r>
            <a:r>
              <a:rPr lang="en-US" altLang="zh-TW" sz="2000" dirty="0" smtClean="0"/>
              <a:t>other standalone </a:t>
            </a:r>
            <a:r>
              <a:rPr lang="en-US" altLang="zh-TW" sz="2000" dirty="0" smtClean="0"/>
              <a:t>prices from the total contract consideration and assigns the remaining amount as </a:t>
            </a:r>
            <a:r>
              <a:rPr lang="en-US" altLang="zh-TW" sz="2000" dirty="0" smtClean="0"/>
              <a:t>the estimated </a:t>
            </a:r>
            <a:r>
              <a:rPr lang="en-US" altLang="zh-TW" sz="2000" dirty="0" smtClean="0"/>
              <a:t>standalone price of the remaining component.</a:t>
            </a:r>
            <a:r>
              <a:rPr lang="en-US" altLang="zh-TW" sz="2000" baseline="30000" dirty="0" smtClean="0"/>
              <a:t>4</a:t>
            </a:r>
          </a:p>
          <a:p>
            <a:pPr algn="just"/>
            <a:r>
              <a:rPr lang="en-US" altLang="zh-TW" sz="2000" dirty="0" smtClean="0"/>
              <a:t>    </a:t>
            </a:r>
            <a:r>
              <a:rPr lang="en-US" altLang="zh-TW" sz="2000" b="1" dirty="0" smtClean="0"/>
              <a:t>Initial </a:t>
            </a:r>
            <a:r>
              <a:rPr lang="en-US" altLang="zh-TW" sz="2000" b="1" dirty="0" smtClean="0"/>
              <a:t>direct costs </a:t>
            </a:r>
            <a:r>
              <a:rPr lang="en-US" altLang="zh-TW" sz="2000" dirty="0" smtClean="0"/>
              <a:t>are incremental costs that the lessee would not have incurred if he </a:t>
            </a:r>
            <a:r>
              <a:rPr lang="en-US" altLang="zh-TW" sz="2000" dirty="0" smtClean="0"/>
              <a:t>had not </a:t>
            </a:r>
            <a:r>
              <a:rPr lang="en-US" altLang="zh-TW" sz="2000" dirty="0" smtClean="0"/>
              <a:t>obtained the lease, such as commissions, legal fees resulting from the execution of the lease</a:t>
            </a:r>
            <a:r>
              <a:rPr lang="en-US" altLang="zh-TW" sz="2000" dirty="0" smtClean="0"/>
              <a:t>, costs </a:t>
            </a:r>
            <a:r>
              <a:rPr lang="en-US" altLang="zh-TW" sz="2000" dirty="0" smtClean="0"/>
              <a:t>to prepare documents after the execution of the lease, and payments to existing tenants </a:t>
            </a:r>
            <a:r>
              <a:rPr lang="en-US" altLang="zh-TW" sz="2000" dirty="0" smtClean="0"/>
              <a:t>to move </a:t>
            </a:r>
            <a:r>
              <a:rPr lang="en-US" altLang="zh-TW" sz="2000" dirty="0" smtClean="0"/>
              <a:t>out of a facility. The lessee allocates initial direct costs to the separate lease components </a:t>
            </a:r>
            <a:r>
              <a:rPr lang="en-US" altLang="zh-TW" sz="2000" dirty="0" smtClean="0"/>
              <a:t>on the </a:t>
            </a:r>
            <a:r>
              <a:rPr lang="en-US" altLang="zh-TW" sz="2000" dirty="0" smtClean="0"/>
              <a:t>same basis as the lease payments. We discuss the accounting treatment for initial direct costs</a:t>
            </a:r>
          </a:p>
          <a:p>
            <a:pPr algn="just"/>
            <a:r>
              <a:rPr lang="en-US" altLang="zh-TW" sz="2000" dirty="0" smtClean="0"/>
              <a:t>in more detail later in the chapter.</a:t>
            </a:r>
            <a:endParaRPr lang="zh-TW" alt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2844" y="285728"/>
            <a:ext cx="8643998" cy="4678204"/>
          </a:xfrm>
          <a:prstGeom prst="rect">
            <a:avLst/>
          </a:prstGeom>
        </p:spPr>
        <p:txBody>
          <a:bodyPr wrap="square">
            <a:spAutoFit/>
          </a:bodyPr>
          <a:lstStyle/>
          <a:p>
            <a:pPr algn="just"/>
            <a:r>
              <a:rPr lang="en-US" altLang="zh-TW" sz="2000" b="1" dirty="0" err="1" smtClean="0">
                <a:solidFill>
                  <a:schemeClr val="tx2"/>
                </a:solidFill>
              </a:rPr>
              <a:t>Lessor</a:t>
            </a:r>
            <a:r>
              <a:rPr lang="en-US" altLang="zh-TW" sz="2000" b="1" dirty="0" smtClean="0">
                <a:solidFill>
                  <a:schemeClr val="tx2"/>
                </a:solidFill>
              </a:rPr>
              <a:t> Allocation Procedures. </a:t>
            </a:r>
            <a:r>
              <a:rPr lang="en-US" altLang="zh-TW" sz="2000" dirty="0" smtClean="0"/>
              <a:t>The </a:t>
            </a:r>
            <a:r>
              <a:rPr lang="en-US" altLang="zh-TW" sz="2000" dirty="0" err="1" smtClean="0"/>
              <a:t>lessor</a:t>
            </a:r>
            <a:r>
              <a:rPr lang="en-US" altLang="zh-TW" sz="2000" dirty="0" smtClean="0"/>
              <a:t> allocates the lease transaction price to </a:t>
            </a:r>
            <a:r>
              <a:rPr lang="en-US" altLang="zh-TW" sz="2000" dirty="0" smtClean="0"/>
              <a:t>the separate </a:t>
            </a:r>
            <a:r>
              <a:rPr lang="en-US" altLang="zh-TW" sz="2000" dirty="0" smtClean="0"/>
              <a:t>components in accordance with the revenue recognition guidance discussed in Chapter 8</a:t>
            </a:r>
            <a:r>
              <a:rPr lang="en-US" altLang="zh-TW" sz="2000" dirty="0" smtClean="0"/>
              <a:t>. The </a:t>
            </a:r>
            <a:r>
              <a:rPr lang="en-US" altLang="zh-TW" sz="2000" dirty="0" err="1" smtClean="0"/>
              <a:t>lessor</a:t>
            </a:r>
            <a:r>
              <a:rPr lang="en-US" altLang="zh-TW" sz="2000" dirty="0" smtClean="0"/>
              <a:t> allocates the total consideration in the contract to each individual lease and </a:t>
            </a:r>
            <a:r>
              <a:rPr lang="en-US" altLang="zh-TW" sz="2000" dirty="0" err="1" smtClean="0"/>
              <a:t>nonlease</a:t>
            </a:r>
            <a:r>
              <a:rPr lang="en-US" altLang="zh-TW" sz="2000" dirty="0" smtClean="0"/>
              <a:t> component </a:t>
            </a:r>
            <a:r>
              <a:rPr lang="en-US" altLang="zh-TW" sz="2000" dirty="0" smtClean="0"/>
              <a:t>using the relative standalone selling price allocation. If there is not an </a:t>
            </a:r>
            <a:r>
              <a:rPr lang="en-US" altLang="zh-TW" sz="2000" dirty="0" smtClean="0"/>
              <a:t>observable standalone </a:t>
            </a:r>
            <a:r>
              <a:rPr lang="en-US" altLang="zh-TW" sz="2000" dirty="0" smtClean="0"/>
              <a:t>selling price, the </a:t>
            </a:r>
            <a:r>
              <a:rPr lang="en-US" altLang="zh-TW" sz="2000" dirty="0" err="1" smtClean="0"/>
              <a:t>lessor</a:t>
            </a:r>
            <a:r>
              <a:rPr lang="en-US" altLang="zh-TW" sz="2000" dirty="0" smtClean="0"/>
              <a:t> must use an estimate of the standalone selling price and </a:t>
            </a:r>
            <a:r>
              <a:rPr lang="en-US" altLang="zh-TW" sz="2000" dirty="0" smtClean="0"/>
              <a:t>allocate it </a:t>
            </a:r>
            <a:r>
              <a:rPr lang="en-US" altLang="zh-TW" sz="2000" dirty="0" smtClean="0"/>
              <a:t>based on any of the following methods</a:t>
            </a:r>
            <a:r>
              <a:rPr lang="en-US" altLang="zh-TW" sz="2000" dirty="0" smtClean="0"/>
              <a:t>:</a:t>
            </a:r>
          </a:p>
          <a:p>
            <a:pPr algn="just"/>
            <a:r>
              <a:rPr lang="en-US" altLang="zh-TW" sz="2000" dirty="0" smtClean="0"/>
              <a:t>1. Adjusted market assessment approach</a:t>
            </a:r>
          </a:p>
          <a:p>
            <a:pPr algn="just"/>
            <a:r>
              <a:rPr lang="en-US" altLang="zh-TW" sz="2000" dirty="0" smtClean="0"/>
              <a:t>2. Expected-cost-plus-a-margin approach</a:t>
            </a:r>
          </a:p>
          <a:p>
            <a:pPr algn="just"/>
            <a:r>
              <a:rPr lang="en-US" altLang="zh-TW" sz="2000" dirty="0" smtClean="0"/>
              <a:t>3. Residual </a:t>
            </a:r>
            <a:r>
              <a:rPr lang="en-US" altLang="zh-TW" sz="2000" dirty="0" smtClean="0"/>
              <a:t>approach</a:t>
            </a:r>
            <a:r>
              <a:rPr lang="en-US" altLang="zh-TW" sz="2000" baseline="30000" dirty="0" smtClean="0"/>
              <a:t>5</a:t>
            </a:r>
          </a:p>
          <a:p>
            <a:pPr algn="just"/>
            <a:r>
              <a:rPr lang="en-US" altLang="zh-TW" sz="2000" dirty="0" smtClean="0"/>
              <a:t> </a:t>
            </a:r>
            <a:r>
              <a:rPr lang="en-US" altLang="zh-TW" sz="2000" dirty="0" smtClean="0"/>
              <a:t>   In </a:t>
            </a:r>
            <a:r>
              <a:rPr lang="en-US" altLang="zh-TW" sz="2000" dirty="0" smtClean="0"/>
              <a:t>all cases, the </a:t>
            </a:r>
            <a:r>
              <a:rPr lang="en-US" altLang="zh-TW" sz="2000" dirty="0" err="1" smtClean="0"/>
              <a:t>lessor</a:t>
            </a:r>
            <a:r>
              <a:rPr lang="en-US" altLang="zh-TW" sz="2000" dirty="0" smtClean="0"/>
              <a:t> must use observable data when possible. The </a:t>
            </a:r>
            <a:r>
              <a:rPr lang="en-US" altLang="zh-TW" sz="2000" dirty="0" err="1" smtClean="0"/>
              <a:t>lessor</a:t>
            </a:r>
            <a:r>
              <a:rPr lang="en-US" altLang="zh-TW" sz="2000" dirty="0" smtClean="0"/>
              <a:t> allocates any </a:t>
            </a:r>
            <a:r>
              <a:rPr lang="en-US" altLang="zh-TW" sz="2000" dirty="0" smtClean="0"/>
              <a:t>initial direct </a:t>
            </a:r>
            <a:r>
              <a:rPr lang="en-US" altLang="zh-TW" sz="2000" dirty="0" smtClean="0"/>
              <a:t>costs to the separate lease and </a:t>
            </a:r>
            <a:r>
              <a:rPr lang="en-US" altLang="zh-TW" sz="2000" dirty="0" err="1" smtClean="0"/>
              <a:t>nonlease</a:t>
            </a:r>
            <a:r>
              <a:rPr lang="en-US" altLang="zh-TW" sz="2000" dirty="0" smtClean="0"/>
              <a:t> components to which the costs relate. Example </a:t>
            </a:r>
            <a:r>
              <a:rPr lang="en-US" altLang="zh-TW" sz="2000" dirty="0" smtClean="0"/>
              <a:t>18.2 illustrates </a:t>
            </a:r>
            <a:r>
              <a:rPr lang="en-US" altLang="zh-TW" sz="2000" dirty="0" smtClean="0"/>
              <a:t>the allocation of consideration to separate lease and </a:t>
            </a:r>
            <a:r>
              <a:rPr lang="en-US" altLang="zh-TW" sz="2000" dirty="0" err="1" smtClean="0"/>
              <a:t>nonlease</a:t>
            </a:r>
            <a:r>
              <a:rPr lang="en-US" altLang="zh-TW" sz="2000" dirty="0" smtClean="0"/>
              <a:t> components.</a:t>
            </a:r>
            <a:endParaRPr lang="en-US" altLang="zh-TW" sz="2000" dirty="0" smtClean="0"/>
          </a:p>
          <a:p>
            <a:endParaRPr lang="zh-TW"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4282" y="214290"/>
            <a:ext cx="8786874" cy="2062103"/>
          </a:xfrm>
          <a:prstGeom prst="rect">
            <a:avLst/>
          </a:prstGeom>
        </p:spPr>
        <p:txBody>
          <a:bodyPr wrap="square">
            <a:spAutoFit/>
          </a:bodyPr>
          <a:lstStyle/>
          <a:p>
            <a:r>
              <a:rPr lang="en-US" altLang="zh-TW" sz="2800" dirty="0" smtClean="0"/>
              <a:t>EXAMPLE 18.2 Allocating Consideration to the </a:t>
            </a:r>
            <a:r>
              <a:rPr lang="en-US" altLang="zh-TW" sz="2800" dirty="0" smtClean="0"/>
              <a:t>Components</a:t>
            </a:r>
          </a:p>
          <a:p>
            <a:pPr algn="just"/>
            <a:r>
              <a:rPr lang="en-US" altLang="zh-TW" sz="2000" b="1" dirty="0" smtClean="0"/>
              <a:t>PROBLEM:</a:t>
            </a:r>
            <a:r>
              <a:rPr lang="en-US" altLang="zh-TW" sz="2000" dirty="0" smtClean="0"/>
              <a:t> Consider </a:t>
            </a:r>
            <a:r>
              <a:rPr lang="en-US" altLang="zh-TW" sz="2000" dirty="0" err="1" smtClean="0"/>
              <a:t>Bassey</a:t>
            </a:r>
            <a:r>
              <a:rPr lang="en-US" altLang="zh-TW" sz="2000" dirty="0" smtClean="0"/>
              <a:t> Seafood Company from Example 18.1. We determined three </a:t>
            </a:r>
            <a:r>
              <a:rPr lang="en-US" altLang="zh-TW" sz="2000" dirty="0" smtClean="0"/>
              <a:t>components in </a:t>
            </a:r>
            <a:r>
              <a:rPr lang="en-US" altLang="zh-TW" sz="2000" dirty="0" smtClean="0"/>
              <a:t>the lease agreement: (1) the warehouse and refrigeration, (2) the equipment, </a:t>
            </a:r>
            <a:r>
              <a:rPr lang="en-US" altLang="zh-TW" sz="2000" dirty="0" smtClean="0"/>
              <a:t>and (</a:t>
            </a:r>
            <a:r>
              <a:rPr lang="en-US" altLang="zh-TW" sz="2000" dirty="0" smtClean="0"/>
              <a:t>3) the maintenance services. The total consideration in the contract is a $450,000 </a:t>
            </a:r>
            <a:r>
              <a:rPr lang="en-US" altLang="zh-TW" sz="2000" dirty="0" smtClean="0"/>
              <a:t>lease payment </a:t>
            </a:r>
            <a:r>
              <a:rPr lang="en-US" altLang="zh-TW" sz="2000" dirty="0" smtClean="0"/>
              <a:t>per year. </a:t>
            </a:r>
            <a:r>
              <a:rPr lang="en-US" altLang="zh-TW" sz="2000" dirty="0" err="1" smtClean="0"/>
              <a:t>Bassey</a:t>
            </a:r>
            <a:r>
              <a:rPr lang="en-US" altLang="zh-TW" sz="2000" dirty="0" smtClean="0"/>
              <a:t> identifies the following standalone prices:</a:t>
            </a:r>
            <a:endParaRPr lang="zh-TW" altLang="en-US" sz="2000" dirty="0"/>
          </a:p>
        </p:txBody>
      </p:sp>
      <p:pic>
        <p:nvPicPr>
          <p:cNvPr id="3" name="圖片 2"/>
          <p:cNvPicPr/>
          <p:nvPr/>
        </p:nvPicPr>
        <p:blipFill>
          <a:blip r:embed="rId2"/>
          <a:srcRect l="25241" t="33810" r="45552" b="48571"/>
          <a:stretch>
            <a:fillRect/>
          </a:stretch>
        </p:blipFill>
        <p:spPr bwMode="auto">
          <a:xfrm>
            <a:off x="1571604" y="2357430"/>
            <a:ext cx="3214710" cy="1285884"/>
          </a:xfrm>
          <a:prstGeom prst="rect">
            <a:avLst/>
          </a:prstGeom>
          <a:noFill/>
          <a:ln w="9525">
            <a:noFill/>
            <a:miter lim="800000"/>
            <a:headEnd/>
            <a:tailEnd/>
          </a:ln>
        </p:spPr>
      </p:pic>
      <p:sp>
        <p:nvSpPr>
          <p:cNvPr id="4" name="矩形 3"/>
          <p:cNvSpPr/>
          <p:nvPr/>
        </p:nvSpPr>
        <p:spPr>
          <a:xfrm>
            <a:off x="214282" y="3857628"/>
            <a:ext cx="8786874" cy="1938992"/>
          </a:xfrm>
          <a:prstGeom prst="rect">
            <a:avLst/>
          </a:prstGeom>
        </p:spPr>
        <p:txBody>
          <a:bodyPr wrap="square">
            <a:spAutoFit/>
          </a:bodyPr>
          <a:lstStyle/>
          <a:p>
            <a:r>
              <a:rPr lang="en-US" altLang="zh-TW" sz="2000" dirty="0" smtClean="0"/>
              <a:t>How should </a:t>
            </a:r>
            <a:r>
              <a:rPr lang="en-US" altLang="zh-TW" sz="2000" dirty="0" err="1" smtClean="0"/>
              <a:t>Bassey</a:t>
            </a:r>
            <a:r>
              <a:rPr lang="en-US" altLang="zh-TW" sz="2000" dirty="0" smtClean="0"/>
              <a:t> allocate the consideration</a:t>
            </a:r>
            <a:r>
              <a:rPr lang="en-US" altLang="zh-TW" sz="2000" dirty="0" smtClean="0"/>
              <a:t>?</a:t>
            </a:r>
          </a:p>
          <a:p>
            <a:endParaRPr lang="en-US" altLang="zh-TW" sz="2000" dirty="0" smtClean="0"/>
          </a:p>
          <a:p>
            <a:r>
              <a:rPr lang="en-US" altLang="zh-TW" sz="2000" b="1" dirty="0" smtClean="0"/>
              <a:t>SOLUTION: </a:t>
            </a:r>
            <a:r>
              <a:rPr lang="en-US" altLang="zh-TW" sz="2000" dirty="0" smtClean="0"/>
              <a:t>Because the total consideration in the contract is not equal to the sum of the </a:t>
            </a:r>
            <a:r>
              <a:rPr lang="en-US" altLang="zh-TW" sz="2000" dirty="0" smtClean="0"/>
              <a:t>standalone prices</a:t>
            </a:r>
            <a:r>
              <a:rPr lang="en-US" altLang="zh-TW" sz="2000" dirty="0" smtClean="0"/>
              <a:t>, </a:t>
            </a:r>
            <a:r>
              <a:rPr lang="en-US" altLang="zh-TW" sz="2000" dirty="0" err="1" smtClean="0"/>
              <a:t>Bassey</a:t>
            </a:r>
            <a:r>
              <a:rPr lang="en-US" altLang="zh-TW" sz="2000" dirty="0" smtClean="0"/>
              <a:t> uses the relative standalone prices to allocate the total consideration </a:t>
            </a:r>
            <a:r>
              <a:rPr lang="en-US" altLang="zh-TW" sz="2000" dirty="0" smtClean="0"/>
              <a:t>to each </a:t>
            </a:r>
            <a:r>
              <a:rPr lang="en-US" altLang="zh-TW" sz="2000" dirty="0" smtClean="0"/>
              <a:t>component. </a:t>
            </a:r>
            <a:r>
              <a:rPr lang="en-US" altLang="zh-TW" sz="2000" dirty="0" err="1" smtClean="0"/>
              <a:t>Bassey</a:t>
            </a:r>
            <a:r>
              <a:rPr lang="en-US" altLang="zh-TW" sz="2000" dirty="0" smtClean="0"/>
              <a:t> allocates the $450,000 total consideration as follows:</a:t>
            </a:r>
            <a:endParaRPr lang="zh-TW" alt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p:nvPr/>
        </p:nvPicPr>
        <p:blipFill>
          <a:blip r:embed="rId2"/>
          <a:srcRect l="24973" t="21905" r="28403" b="59762"/>
          <a:stretch>
            <a:fillRect/>
          </a:stretch>
        </p:blipFill>
        <p:spPr bwMode="auto">
          <a:xfrm>
            <a:off x="1142976" y="500042"/>
            <a:ext cx="4929222" cy="1528770"/>
          </a:xfrm>
          <a:prstGeom prst="rect">
            <a:avLst/>
          </a:prstGeom>
          <a:noFill/>
          <a:ln w="9525">
            <a:noFill/>
            <a:miter lim="800000"/>
            <a:headEnd/>
            <a:tailEnd/>
          </a:ln>
        </p:spPr>
      </p:pic>
      <p:sp>
        <p:nvSpPr>
          <p:cNvPr id="3" name="矩形 2"/>
          <p:cNvSpPr/>
          <p:nvPr/>
        </p:nvSpPr>
        <p:spPr>
          <a:xfrm>
            <a:off x="357158" y="2357430"/>
            <a:ext cx="8429684" cy="1323439"/>
          </a:xfrm>
          <a:prstGeom prst="rect">
            <a:avLst/>
          </a:prstGeom>
        </p:spPr>
        <p:txBody>
          <a:bodyPr wrap="square">
            <a:spAutoFit/>
          </a:bodyPr>
          <a:lstStyle/>
          <a:p>
            <a:pPr algn="just"/>
            <a:r>
              <a:rPr lang="en-US" altLang="zh-TW" sz="2000" dirty="0" smtClean="0"/>
              <a:t>The next step in accounting for a lease transaction is to classify the lease. So far, we </a:t>
            </a:r>
            <a:r>
              <a:rPr lang="en-US" altLang="zh-TW" sz="2000" dirty="0" smtClean="0"/>
              <a:t>have identified </a:t>
            </a:r>
            <a:r>
              <a:rPr lang="en-US" altLang="zh-TW" sz="2000" dirty="0" smtClean="0"/>
              <a:t>the lease and its lease and </a:t>
            </a:r>
            <a:r>
              <a:rPr lang="en-US" altLang="zh-TW" sz="2000" dirty="0" err="1" smtClean="0"/>
              <a:t>nonlease</a:t>
            </a:r>
            <a:r>
              <a:rPr lang="en-US" altLang="zh-TW" sz="2000" dirty="0" smtClean="0"/>
              <a:t> components. At this point, we have to </a:t>
            </a:r>
            <a:r>
              <a:rPr lang="en-US" altLang="zh-TW" sz="2000" dirty="0" smtClean="0"/>
              <a:t>determine whether </a:t>
            </a:r>
            <a:r>
              <a:rPr lang="en-US" altLang="zh-TW" sz="2000" dirty="0" smtClean="0"/>
              <a:t>the lease transfers control of the asset in order to determine the proper lease classification.</a:t>
            </a:r>
            <a:endParaRPr lang="zh-TW" alt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LEARNING OBJECTIVES</a:t>
            </a:r>
            <a:endParaRPr lang="zh-TW" altLang="en-US" dirty="0"/>
          </a:p>
        </p:txBody>
      </p:sp>
      <p:sp>
        <p:nvSpPr>
          <p:cNvPr id="3" name="內容版面配置區 2"/>
          <p:cNvSpPr>
            <a:spLocks noGrp="1"/>
          </p:cNvSpPr>
          <p:nvPr>
            <p:ph idx="1"/>
          </p:nvPr>
        </p:nvSpPr>
        <p:spPr/>
        <p:txBody>
          <a:bodyPr>
            <a:normAutofit fontScale="70000" lnSpcReduction="20000"/>
          </a:bodyPr>
          <a:lstStyle/>
          <a:p>
            <a:r>
              <a:rPr lang="en-US" altLang="zh-TW" dirty="0" smtClean="0"/>
              <a:t>Understand the basic concepts of lease accounting and identify</a:t>
            </a:r>
          </a:p>
          <a:p>
            <a:pPr>
              <a:buNone/>
            </a:pPr>
            <a:r>
              <a:rPr lang="en-US" altLang="zh-TW" dirty="0" smtClean="0"/>
              <a:t>      the </a:t>
            </a:r>
            <a:r>
              <a:rPr lang="en-US" altLang="zh-TW" dirty="0" smtClean="0"/>
              <a:t>advantages and disadvantages of leasing.</a:t>
            </a:r>
          </a:p>
          <a:p>
            <a:r>
              <a:rPr lang="en-US" altLang="zh-TW" dirty="0" smtClean="0"/>
              <a:t>Understand </a:t>
            </a:r>
            <a:r>
              <a:rPr lang="en-US" altLang="zh-TW" dirty="0" smtClean="0"/>
              <a:t>lease contracts and determine how to separate</a:t>
            </a:r>
          </a:p>
          <a:p>
            <a:pPr>
              <a:buNone/>
            </a:pPr>
            <a:r>
              <a:rPr lang="en-US" altLang="zh-TW" dirty="0" smtClean="0"/>
              <a:t>      lease </a:t>
            </a:r>
            <a:r>
              <a:rPr lang="en-US" altLang="zh-TW" dirty="0" smtClean="0"/>
              <a:t>and </a:t>
            </a:r>
            <a:r>
              <a:rPr lang="en-US" altLang="zh-TW" dirty="0" err="1" smtClean="0"/>
              <a:t>nonlease</a:t>
            </a:r>
            <a:r>
              <a:rPr lang="en-US" altLang="zh-TW" dirty="0" smtClean="0"/>
              <a:t> components and how to allocate contract</a:t>
            </a:r>
          </a:p>
          <a:p>
            <a:pPr>
              <a:buNone/>
            </a:pPr>
            <a:r>
              <a:rPr lang="en-US" altLang="zh-TW" dirty="0" smtClean="0"/>
              <a:t>      consideration </a:t>
            </a:r>
            <a:r>
              <a:rPr lang="en-US" altLang="zh-TW" dirty="0" smtClean="0"/>
              <a:t>to the various components.</a:t>
            </a:r>
          </a:p>
          <a:p>
            <a:r>
              <a:rPr lang="en-US" altLang="zh-TW" dirty="0" smtClean="0"/>
              <a:t> </a:t>
            </a:r>
            <a:r>
              <a:rPr lang="en-US" altLang="zh-TW" dirty="0" smtClean="0"/>
              <a:t>Classify leases as operating, finance, direct financing, and</a:t>
            </a:r>
          </a:p>
          <a:p>
            <a:pPr>
              <a:buNone/>
            </a:pPr>
            <a:r>
              <a:rPr lang="en-US" altLang="zh-TW" dirty="0" smtClean="0"/>
              <a:t>       sales-type</a:t>
            </a:r>
            <a:r>
              <a:rPr lang="en-US" altLang="zh-TW" dirty="0" smtClean="0"/>
              <a:t>.</a:t>
            </a:r>
          </a:p>
          <a:p>
            <a:r>
              <a:rPr lang="en-US" altLang="zh-TW" dirty="0" smtClean="0"/>
              <a:t> </a:t>
            </a:r>
            <a:r>
              <a:rPr lang="en-US" altLang="zh-TW" dirty="0" smtClean="0"/>
              <a:t>Demonstrate the accounting for an operating lease for both</a:t>
            </a:r>
          </a:p>
          <a:p>
            <a:pPr>
              <a:buNone/>
            </a:pPr>
            <a:r>
              <a:rPr lang="en-US" altLang="zh-TW" dirty="0" smtClean="0"/>
              <a:t>      the </a:t>
            </a:r>
            <a:r>
              <a:rPr lang="en-US" altLang="zh-TW" dirty="0" smtClean="0"/>
              <a:t>lessee and the </a:t>
            </a:r>
            <a:r>
              <a:rPr lang="en-US" altLang="zh-TW" dirty="0" err="1" smtClean="0"/>
              <a:t>lessor</a:t>
            </a:r>
            <a:r>
              <a:rPr lang="en-US" altLang="zh-TW" dirty="0" smtClean="0"/>
              <a:t>.</a:t>
            </a:r>
          </a:p>
          <a:p>
            <a:r>
              <a:rPr lang="en-US" altLang="zh-TW" dirty="0" smtClean="0"/>
              <a:t> </a:t>
            </a:r>
            <a:r>
              <a:rPr lang="en-US" altLang="zh-TW" dirty="0" smtClean="0"/>
              <a:t>Demonstrate lessee accounting for a finance lease.</a:t>
            </a:r>
          </a:p>
          <a:p>
            <a:r>
              <a:rPr lang="en-US" altLang="zh-TW" dirty="0" smtClean="0"/>
              <a:t> </a:t>
            </a:r>
            <a:r>
              <a:rPr lang="en-US" altLang="zh-TW" dirty="0" smtClean="0"/>
              <a:t>Illustrate </a:t>
            </a:r>
            <a:r>
              <a:rPr lang="en-US" altLang="zh-TW" dirty="0" err="1" smtClean="0"/>
              <a:t>lessor</a:t>
            </a:r>
            <a:r>
              <a:rPr lang="en-US" altLang="zh-TW" dirty="0" smtClean="0"/>
              <a:t> accounting for sales-type leases.</a:t>
            </a:r>
          </a:p>
          <a:p>
            <a:r>
              <a:rPr lang="en-US" altLang="zh-TW" dirty="0" smtClean="0"/>
              <a:t> </a:t>
            </a:r>
            <a:r>
              <a:rPr lang="en-US" altLang="zh-TW" dirty="0" smtClean="0"/>
              <a:t>Illustrate </a:t>
            </a:r>
            <a:r>
              <a:rPr lang="en-US" altLang="zh-TW" dirty="0" err="1" smtClean="0"/>
              <a:t>lessor</a:t>
            </a:r>
            <a:r>
              <a:rPr lang="en-US" altLang="zh-TW" dirty="0" smtClean="0"/>
              <a:t> accounting for direct financing leases.</a:t>
            </a:r>
          </a:p>
          <a:p>
            <a:r>
              <a:rPr lang="en-US" altLang="zh-TW" dirty="0" smtClean="0"/>
              <a:t> </a:t>
            </a:r>
            <a:r>
              <a:rPr lang="en-US" altLang="zh-TW" dirty="0" smtClean="0"/>
              <a:t>Detail the required lease disclosures.</a:t>
            </a:r>
            <a:endParaRPr lang="zh-TW"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5720" y="142852"/>
            <a:ext cx="8572560" cy="5539978"/>
          </a:xfrm>
          <a:prstGeom prst="rect">
            <a:avLst/>
          </a:prstGeom>
        </p:spPr>
        <p:txBody>
          <a:bodyPr wrap="square">
            <a:spAutoFit/>
          </a:bodyPr>
          <a:lstStyle/>
          <a:p>
            <a:r>
              <a:rPr lang="en-US" altLang="zh-TW" sz="3600" b="1" dirty="0" smtClean="0">
                <a:solidFill>
                  <a:srgbClr val="FF0000"/>
                </a:solidFill>
              </a:rPr>
              <a:t>Lease Classifications</a:t>
            </a:r>
          </a:p>
          <a:p>
            <a:pPr algn="just"/>
            <a:r>
              <a:rPr lang="en-US" altLang="zh-TW" sz="2000" dirty="0" smtClean="0"/>
              <a:t>Before discussing the procedures for lease accounting, we need to clearly classify the lease. </a:t>
            </a:r>
            <a:r>
              <a:rPr lang="en-US" altLang="zh-TW" sz="2000" dirty="0" smtClean="0"/>
              <a:t>The lease </a:t>
            </a:r>
            <a:r>
              <a:rPr lang="en-US" altLang="zh-TW" sz="2000" dirty="0" smtClean="0"/>
              <a:t>classification determines the lease’s proper accounting treatment. Lessees classify all </a:t>
            </a:r>
            <a:r>
              <a:rPr lang="en-US" altLang="zh-TW" sz="2000" dirty="0" smtClean="0"/>
              <a:t>leases as </a:t>
            </a:r>
            <a:r>
              <a:rPr lang="en-US" altLang="zh-TW" sz="2000" dirty="0" smtClean="0"/>
              <a:t>either operating leases or finance leases. </a:t>
            </a:r>
            <a:r>
              <a:rPr lang="en-US" altLang="zh-TW" sz="2000" dirty="0" err="1" smtClean="0"/>
              <a:t>Lessors</a:t>
            </a:r>
            <a:r>
              <a:rPr lang="en-US" altLang="zh-TW" sz="2000" dirty="0" smtClean="0"/>
              <a:t> classify leases as operating, sales type, </a:t>
            </a:r>
            <a:r>
              <a:rPr lang="en-US" altLang="zh-TW" sz="2000" dirty="0" smtClean="0"/>
              <a:t>or direct </a:t>
            </a:r>
            <a:r>
              <a:rPr lang="en-US" altLang="zh-TW" sz="2000" dirty="0" smtClean="0"/>
              <a:t>financing.</a:t>
            </a:r>
          </a:p>
          <a:p>
            <a:pPr algn="just"/>
            <a:r>
              <a:rPr lang="en-US" altLang="zh-TW" sz="2000" dirty="0" smtClean="0"/>
              <a:t>    Before </a:t>
            </a:r>
            <a:r>
              <a:rPr lang="en-US" altLang="zh-TW" sz="2000" dirty="0" smtClean="0"/>
              <a:t>examining the classification criteria, we first need to distinguish the lease </a:t>
            </a:r>
            <a:r>
              <a:rPr lang="en-US" altLang="zh-TW" sz="2000" dirty="0" smtClean="0"/>
              <a:t>inception date </a:t>
            </a:r>
            <a:r>
              <a:rPr lang="en-US" altLang="zh-TW" sz="2000" dirty="0" smtClean="0"/>
              <a:t>from the lease commencement date. The lease inception is the date the lease agreement </a:t>
            </a:r>
            <a:r>
              <a:rPr lang="en-US" altLang="zh-TW" sz="2000" dirty="0" smtClean="0"/>
              <a:t>is signed</a:t>
            </a:r>
            <a:r>
              <a:rPr lang="en-US" altLang="zh-TW" sz="2000" dirty="0" smtClean="0"/>
              <a:t>. The lease commencement is the date on which the lessee is allowed to begin using </a:t>
            </a:r>
            <a:r>
              <a:rPr lang="en-US" altLang="zh-TW" sz="2000" dirty="0" smtClean="0"/>
              <a:t>the leased </a:t>
            </a:r>
            <a:r>
              <a:rPr lang="en-US" altLang="zh-TW" sz="2000" dirty="0" smtClean="0"/>
              <a:t>asset</a:t>
            </a:r>
            <a:r>
              <a:rPr lang="en-US" altLang="zh-TW" sz="2000" dirty="0" smtClean="0"/>
              <a:t>. </a:t>
            </a:r>
          </a:p>
          <a:p>
            <a:pPr algn="just"/>
            <a:endParaRPr lang="en-US" altLang="zh-TW" sz="2000" dirty="0" smtClean="0"/>
          </a:p>
          <a:p>
            <a:pPr algn="just"/>
            <a:r>
              <a:rPr lang="en-US" altLang="zh-TW" sz="2000" b="1" dirty="0" smtClean="0">
                <a:solidFill>
                  <a:schemeClr val="tx2"/>
                </a:solidFill>
              </a:rPr>
              <a:t>Criteria </a:t>
            </a:r>
            <a:r>
              <a:rPr lang="en-US" altLang="zh-TW" sz="2000" b="1" dirty="0" smtClean="0">
                <a:solidFill>
                  <a:schemeClr val="tx2"/>
                </a:solidFill>
              </a:rPr>
              <a:t>for Classification</a:t>
            </a:r>
          </a:p>
          <a:p>
            <a:pPr algn="just"/>
            <a:r>
              <a:rPr lang="en-US" altLang="zh-TW" sz="2000" dirty="0" smtClean="0"/>
              <a:t>Parties involved in a lease transaction consider two groups of criteria to classify leases. </a:t>
            </a:r>
            <a:r>
              <a:rPr lang="en-US" altLang="zh-TW" sz="2000" dirty="0" smtClean="0"/>
              <a:t>The Group </a:t>
            </a:r>
            <a:r>
              <a:rPr lang="en-US" altLang="zh-TW" sz="2000" dirty="0" smtClean="0"/>
              <a:t>I criteria, which apply to both lessees and </a:t>
            </a:r>
            <a:r>
              <a:rPr lang="en-US" altLang="zh-TW" sz="2000" dirty="0" err="1" smtClean="0"/>
              <a:t>lessors</a:t>
            </a:r>
            <a:r>
              <a:rPr lang="en-US" altLang="zh-TW" sz="2000" dirty="0" smtClean="0"/>
              <a:t>, provide guidance on which party </a:t>
            </a:r>
            <a:r>
              <a:rPr lang="en-US" altLang="zh-TW" sz="2000" dirty="0" smtClean="0"/>
              <a:t>to the </a:t>
            </a:r>
            <a:r>
              <a:rPr lang="en-US" altLang="zh-TW" sz="2000" dirty="0" smtClean="0"/>
              <a:t>lease effectively “owns” and controls the asset. The Group II criteria, which apply only </a:t>
            </a:r>
            <a:r>
              <a:rPr lang="en-US" altLang="zh-TW" sz="2000" dirty="0" smtClean="0"/>
              <a:t>to </a:t>
            </a:r>
            <a:r>
              <a:rPr lang="en-US" altLang="zh-TW" sz="2000" dirty="0" err="1" smtClean="0"/>
              <a:t>lessors</a:t>
            </a:r>
            <a:r>
              <a:rPr lang="en-US" altLang="zh-TW" sz="2000" dirty="0" smtClean="0"/>
              <a:t>, determine the extent to which the </a:t>
            </a:r>
            <a:r>
              <a:rPr lang="en-US" altLang="zh-TW" sz="2000" dirty="0" err="1" smtClean="0"/>
              <a:t>lessor</a:t>
            </a:r>
            <a:r>
              <a:rPr lang="en-US" altLang="zh-TW" sz="2000" dirty="0" smtClean="0"/>
              <a:t> will absorb the credit risk related to the </a:t>
            </a:r>
            <a:r>
              <a:rPr lang="en-US" altLang="zh-TW" sz="2000" dirty="0" smtClean="0"/>
              <a:t>lease contract</a:t>
            </a:r>
            <a:r>
              <a:rPr lang="en-US" altLang="zh-TW" sz="2000" dirty="0" smtClean="0"/>
              <a:t>.</a:t>
            </a:r>
            <a:endParaRPr lang="en-US" altLang="zh-TW" sz="2000" dirty="0" smtClean="0"/>
          </a:p>
          <a:p>
            <a:endParaRPr lang="zh-TW"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5720" y="71414"/>
            <a:ext cx="8501122" cy="6863417"/>
          </a:xfrm>
          <a:prstGeom prst="rect">
            <a:avLst/>
          </a:prstGeom>
        </p:spPr>
        <p:txBody>
          <a:bodyPr wrap="square">
            <a:spAutoFit/>
          </a:bodyPr>
          <a:lstStyle/>
          <a:p>
            <a:pPr algn="just"/>
            <a:r>
              <a:rPr lang="en-US" altLang="zh-TW" sz="2000" b="1" dirty="0" smtClean="0">
                <a:solidFill>
                  <a:schemeClr val="tx2"/>
                </a:solidFill>
              </a:rPr>
              <a:t>Group I Criteria. </a:t>
            </a:r>
            <a:r>
              <a:rPr lang="en-US" altLang="zh-TW" sz="2000" dirty="0" smtClean="0"/>
              <a:t>Group I criteria provide guidance to </a:t>
            </a:r>
            <a:r>
              <a:rPr lang="en-US" altLang="zh-TW" sz="2000" dirty="0" err="1" smtClean="0"/>
              <a:t>operationalize</a:t>
            </a:r>
            <a:r>
              <a:rPr lang="en-US" altLang="zh-TW" sz="2000" dirty="0" smtClean="0"/>
              <a:t> the concept of </a:t>
            </a:r>
            <a:r>
              <a:rPr lang="en-US" altLang="zh-TW" sz="2000" dirty="0" smtClean="0"/>
              <a:t>ownership and </a:t>
            </a:r>
            <a:r>
              <a:rPr lang="en-US" altLang="zh-TW" sz="2000" dirty="0" smtClean="0"/>
              <a:t>control of an asset. Both the </a:t>
            </a:r>
            <a:r>
              <a:rPr lang="en-US" altLang="zh-TW" sz="2000" dirty="0" err="1" smtClean="0"/>
              <a:t>lessor</a:t>
            </a:r>
            <a:r>
              <a:rPr lang="en-US" altLang="zh-TW" sz="2000" dirty="0" smtClean="0"/>
              <a:t> and lessee use the Group I criteria. To meet the </a:t>
            </a:r>
            <a:r>
              <a:rPr lang="en-US" altLang="zh-TW" sz="2000" dirty="0" smtClean="0"/>
              <a:t>Group I </a:t>
            </a:r>
            <a:r>
              <a:rPr lang="en-US" altLang="zh-TW" sz="2000" dirty="0" smtClean="0"/>
              <a:t>conditions, a transaction needs only to meet one of the five criteria:</a:t>
            </a:r>
          </a:p>
          <a:p>
            <a:pPr algn="just"/>
            <a:r>
              <a:rPr lang="en-US" altLang="zh-TW" sz="2000" dirty="0" smtClean="0"/>
              <a:t>1. The lease transfers ownership of the leased asset to the lessee at the end of the lease term. </a:t>
            </a:r>
            <a:r>
              <a:rPr lang="en-US" altLang="zh-TW" sz="2000" dirty="0" smtClean="0"/>
              <a:t>If the </a:t>
            </a:r>
            <a:r>
              <a:rPr lang="en-US" altLang="zh-TW" sz="2000" dirty="0" smtClean="0"/>
              <a:t>lease transfers ownership, the lessee firm has in essence purchased the asset.</a:t>
            </a:r>
          </a:p>
          <a:p>
            <a:pPr algn="just"/>
            <a:r>
              <a:rPr lang="en-US" altLang="zh-TW" sz="2000" dirty="0" smtClean="0"/>
              <a:t>2. The lessee is given an option to purchase the asset that the lessee is reasonably certain </a:t>
            </a:r>
            <a:r>
              <a:rPr lang="en-US" altLang="zh-TW" sz="2000" dirty="0" smtClean="0"/>
              <a:t>to exercise</a:t>
            </a:r>
            <a:r>
              <a:rPr lang="en-US" altLang="zh-TW" sz="2000" dirty="0" smtClean="0"/>
              <a:t>. For example, it might be reasonably certain that the lessee would exercise a </a:t>
            </a:r>
            <a:r>
              <a:rPr lang="en-US" altLang="zh-TW" sz="2000" dirty="0" smtClean="0"/>
              <a:t>purchase option </a:t>
            </a:r>
            <a:r>
              <a:rPr lang="en-US" altLang="zh-TW" sz="2000" dirty="0" smtClean="0"/>
              <a:t>if the specified purchase price is well lower than the expected value of the leased </a:t>
            </a:r>
            <a:r>
              <a:rPr lang="en-US" altLang="zh-TW" sz="2000" dirty="0" smtClean="0"/>
              <a:t>asset at </a:t>
            </a:r>
            <a:r>
              <a:rPr lang="en-US" altLang="zh-TW" sz="2000" dirty="0" smtClean="0"/>
              <a:t>the completion of the lease term.</a:t>
            </a:r>
          </a:p>
          <a:p>
            <a:pPr algn="just"/>
            <a:r>
              <a:rPr lang="en-US" altLang="zh-TW" sz="2000" dirty="0" smtClean="0"/>
              <a:t>3. The lease term is for a major part of the economic life of the asset.6 If the lease term </a:t>
            </a:r>
            <a:r>
              <a:rPr lang="en-US" altLang="zh-TW" sz="2000" dirty="0" smtClean="0"/>
              <a:t>provides the </a:t>
            </a:r>
            <a:r>
              <a:rPr lang="en-US" altLang="zh-TW" sz="2000" dirty="0" smtClean="0"/>
              <a:t>lessee the use and control over substantially all of the asset’s useful life, the </a:t>
            </a:r>
            <a:r>
              <a:rPr lang="en-US" altLang="zh-TW" sz="2000" dirty="0" smtClean="0"/>
              <a:t>agreement should </a:t>
            </a:r>
            <a:r>
              <a:rPr lang="en-US" altLang="zh-TW" sz="2000" dirty="0" smtClean="0"/>
              <a:t>be considered equivalent to purchasing the asset. </a:t>
            </a:r>
            <a:endParaRPr lang="en-US" altLang="zh-TW" sz="2000" dirty="0" smtClean="0"/>
          </a:p>
          <a:p>
            <a:pPr algn="just"/>
            <a:r>
              <a:rPr lang="en-US" altLang="zh-TW" sz="2000" dirty="0" smtClean="0"/>
              <a:t>The </a:t>
            </a:r>
            <a:r>
              <a:rPr lang="en-US" altLang="zh-TW" sz="2000" b="1" dirty="0" smtClean="0"/>
              <a:t>lease term </a:t>
            </a:r>
            <a:r>
              <a:rPr lang="en-US" altLang="zh-TW" sz="2000" dirty="0" smtClean="0"/>
              <a:t>begins at the lease commencement date and includes the </a:t>
            </a:r>
            <a:r>
              <a:rPr lang="en-US" altLang="zh-TW" sz="2000" dirty="0" err="1" smtClean="0"/>
              <a:t>noncancellable</a:t>
            </a:r>
            <a:r>
              <a:rPr lang="en-US" altLang="zh-TW" sz="2000" dirty="0" smtClean="0"/>
              <a:t> period </a:t>
            </a:r>
            <a:r>
              <a:rPr lang="en-US" altLang="zh-TW" sz="2000" dirty="0" smtClean="0"/>
              <a:t>for which a lessee has the right to use the leased asset. The lease term also </a:t>
            </a:r>
            <a:r>
              <a:rPr lang="en-US" altLang="zh-TW" sz="2000" dirty="0" smtClean="0"/>
              <a:t>includes periods </a:t>
            </a:r>
            <a:r>
              <a:rPr lang="en-US" altLang="zh-TW" sz="2000" dirty="0" smtClean="0"/>
              <a:t>covered by an option to renew the lease if the lessee is reasonably certain to renew</a:t>
            </a:r>
            <a:r>
              <a:rPr lang="en-US" altLang="zh-TW" sz="2000" dirty="0" smtClean="0"/>
              <a:t>. The </a:t>
            </a:r>
            <a:r>
              <a:rPr lang="en-US" altLang="zh-TW" sz="2000" dirty="0" smtClean="0"/>
              <a:t>lessee is likely to renew if the lease payments over the renewal period are </a:t>
            </a:r>
            <a:r>
              <a:rPr lang="en-US" altLang="zh-TW" sz="2000" dirty="0" smtClean="0"/>
              <a:t>substantially lower </a:t>
            </a:r>
            <a:r>
              <a:rPr lang="en-US" altLang="zh-TW" sz="2000" dirty="0" smtClean="0"/>
              <a:t>than the fair value rental amount. If the </a:t>
            </a:r>
            <a:r>
              <a:rPr lang="en-US" altLang="zh-TW" sz="2000" dirty="0" err="1" smtClean="0"/>
              <a:t>lessor</a:t>
            </a:r>
            <a:r>
              <a:rPr lang="en-US" altLang="zh-TW" sz="2000" dirty="0" smtClean="0"/>
              <a:t> controls the option to renew the lease</a:t>
            </a:r>
            <a:r>
              <a:rPr lang="en-US" altLang="zh-TW" sz="2000" dirty="0" smtClean="0"/>
              <a:t>,</a:t>
            </a:r>
            <a:endParaRPr lang="en-US" altLang="zh-TW" sz="2000"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4282" y="142852"/>
            <a:ext cx="8786874" cy="5016758"/>
          </a:xfrm>
          <a:prstGeom prst="rect">
            <a:avLst/>
          </a:prstGeom>
        </p:spPr>
        <p:txBody>
          <a:bodyPr wrap="square">
            <a:spAutoFit/>
          </a:bodyPr>
          <a:lstStyle/>
          <a:p>
            <a:pPr algn="just"/>
            <a:r>
              <a:rPr lang="en-US" altLang="zh-TW" sz="2000" dirty="0" smtClean="0"/>
              <a:t>the renewal period is included in the lease term</a:t>
            </a:r>
            <a:r>
              <a:rPr lang="en-US" altLang="zh-TW" sz="2000" dirty="0" smtClean="0"/>
              <a:t>.</a:t>
            </a:r>
          </a:p>
          <a:p>
            <a:pPr algn="just"/>
            <a:r>
              <a:rPr lang="en-US" altLang="zh-TW" sz="2000" dirty="0" smtClean="0"/>
              <a:t>If a lease agreement contains an option to terminate and the lessee is reasonably likely </a:t>
            </a:r>
            <a:r>
              <a:rPr lang="en-US" altLang="zh-TW" sz="2000" dirty="0" smtClean="0"/>
              <a:t>to exercise </a:t>
            </a:r>
            <a:r>
              <a:rPr lang="en-US" altLang="zh-TW" sz="2000" dirty="0" smtClean="0"/>
              <a:t>that option, the lease term ends on the earliest date that the lease can be terminated</a:t>
            </a:r>
            <a:r>
              <a:rPr lang="en-US" altLang="zh-TW" sz="2000" dirty="0" smtClean="0"/>
              <a:t>. If </a:t>
            </a:r>
            <a:r>
              <a:rPr lang="en-US" altLang="zh-TW" sz="2000" dirty="0" smtClean="0"/>
              <a:t>the </a:t>
            </a:r>
            <a:r>
              <a:rPr lang="en-US" altLang="zh-TW" sz="2000" dirty="0" err="1" smtClean="0"/>
              <a:t>lessor</a:t>
            </a:r>
            <a:r>
              <a:rPr lang="en-US" altLang="zh-TW" sz="2000" dirty="0" smtClean="0"/>
              <a:t> has the option not to terminate the lease then, the lease term is the total </a:t>
            </a:r>
            <a:r>
              <a:rPr lang="en-US" altLang="zh-TW" sz="2000" dirty="0" smtClean="0"/>
              <a:t>lease period </a:t>
            </a:r>
            <a:r>
              <a:rPr lang="en-US" altLang="zh-TW" sz="2000" dirty="0" smtClean="0"/>
              <a:t>and will not terminate early</a:t>
            </a:r>
            <a:r>
              <a:rPr lang="en-US" altLang="zh-TW" sz="2000" dirty="0" smtClean="0"/>
              <a:t>.</a:t>
            </a:r>
          </a:p>
          <a:p>
            <a:pPr algn="just"/>
            <a:r>
              <a:rPr lang="en-US" altLang="zh-TW" sz="2000" dirty="0" smtClean="0"/>
              <a:t>4. The present value of the sum of the lease payments and any residual value the lessee </a:t>
            </a:r>
            <a:r>
              <a:rPr lang="en-US" altLang="zh-TW" sz="2000" dirty="0" smtClean="0"/>
              <a:t>guarantees to </a:t>
            </a:r>
            <a:r>
              <a:rPr lang="en-US" altLang="zh-TW" sz="2000" dirty="0" smtClean="0"/>
              <a:t>pay (that is not otherwise included in the lease payments) is equal to </a:t>
            </a:r>
            <a:r>
              <a:rPr lang="en-US" altLang="zh-TW" sz="2000" dirty="0" smtClean="0"/>
              <a:t>substantially all </a:t>
            </a:r>
            <a:r>
              <a:rPr lang="en-US" altLang="zh-TW" sz="2000" dirty="0" smtClean="0"/>
              <a:t>of the asset’s fair value. In this case, the </a:t>
            </a:r>
            <a:r>
              <a:rPr lang="en-US" altLang="zh-TW" sz="2000" dirty="0" err="1" smtClean="0"/>
              <a:t>lessor</a:t>
            </a:r>
            <a:r>
              <a:rPr lang="en-US" altLang="zh-TW" sz="2000" dirty="0" smtClean="0"/>
              <a:t> is able to recover the cost of the asset. </a:t>
            </a:r>
            <a:r>
              <a:rPr lang="en-US" altLang="zh-TW" sz="2000" dirty="0" smtClean="0"/>
              <a:t>The present </a:t>
            </a:r>
            <a:r>
              <a:rPr lang="en-US" altLang="zh-TW" sz="2000" dirty="0" smtClean="0"/>
              <a:t>value computation includes lease payments in the renewal periods, if any. </a:t>
            </a:r>
            <a:r>
              <a:rPr lang="en-US" altLang="zh-TW" sz="2000" dirty="0" smtClean="0"/>
              <a:t>Meeting this </a:t>
            </a:r>
            <a:r>
              <a:rPr lang="en-US" altLang="zh-TW" sz="2000" dirty="0" smtClean="0"/>
              <a:t>criterion implies that the lessee is providing the </a:t>
            </a:r>
            <a:r>
              <a:rPr lang="en-US" altLang="zh-TW" sz="2000" dirty="0" err="1" smtClean="0"/>
              <a:t>lessor</a:t>
            </a:r>
            <a:r>
              <a:rPr lang="en-US" altLang="zh-TW" sz="2000" dirty="0" smtClean="0"/>
              <a:t> compensation that is </a:t>
            </a:r>
            <a:r>
              <a:rPr lang="en-US" altLang="zh-TW" sz="2000" dirty="0" smtClean="0"/>
              <a:t>equivalent to </a:t>
            </a:r>
            <a:r>
              <a:rPr lang="en-US" altLang="zh-TW" sz="2000" dirty="0" smtClean="0"/>
              <a:t>the purchase of the asset.</a:t>
            </a:r>
          </a:p>
          <a:p>
            <a:pPr algn="just"/>
            <a:r>
              <a:rPr lang="en-US" altLang="zh-TW" sz="2000" dirty="0" smtClean="0"/>
              <a:t>5. The leased asset is of a specialized nature. An asset with a </a:t>
            </a:r>
            <a:r>
              <a:rPr lang="en-US" altLang="zh-TW" sz="2000" b="1" dirty="0" smtClean="0"/>
              <a:t>specialized nature </a:t>
            </a:r>
            <a:r>
              <a:rPr lang="en-US" altLang="zh-TW" sz="2000" dirty="0" smtClean="0"/>
              <a:t>has no </a:t>
            </a:r>
            <a:r>
              <a:rPr lang="en-US" altLang="zh-TW" sz="2000" dirty="0" smtClean="0"/>
              <a:t>alternative use </a:t>
            </a:r>
            <a:r>
              <a:rPr lang="en-US" altLang="zh-TW" sz="2000" dirty="0" smtClean="0"/>
              <a:t>to the </a:t>
            </a:r>
            <a:r>
              <a:rPr lang="en-US" altLang="zh-TW" sz="2000" dirty="0" err="1" smtClean="0"/>
              <a:t>lessor</a:t>
            </a:r>
            <a:r>
              <a:rPr lang="en-US" altLang="zh-TW" sz="2000" dirty="0" smtClean="0"/>
              <a:t> at the end of the lease term. Because the asset has no alternative </a:t>
            </a:r>
            <a:r>
              <a:rPr lang="en-US" altLang="zh-TW" sz="2000" dirty="0" smtClean="0"/>
              <a:t>use to </a:t>
            </a:r>
            <a:r>
              <a:rPr lang="en-US" altLang="zh-TW" sz="2000" dirty="0" smtClean="0"/>
              <a:t>the </a:t>
            </a:r>
            <a:r>
              <a:rPr lang="en-US" altLang="zh-TW" sz="2000" dirty="0" err="1" smtClean="0"/>
              <a:t>lessor</a:t>
            </a:r>
            <a:r>
              <a:rPr lang="en-US" altLang="zh-TW" sz="2000" dirty="0" smtClean="0"/>
              <a:t>, its specialized nature implies that the </a:t>
            </a:r>
            <a:r>
              <a:rPr lang="en-US" altLang="zh-TW" sz="2000" dirty="0" err="1" smtClean="0"/>
              <a:t>lessor</a:t>
            </a:r>
            <a:r>
              <a:rPr lang="en-US" altLang="zh-TW" sz="2000" dirty="0" smtClean="0"/>
              <a:t> must have transferred control </a:t>
            </a:r>
            <a:r>
              <a:rPr lang="en-US" altLang="zh-TW" sz="2000" dirty="0" smtClean="0"/>
              <a:t>over the </a:t>
            </a:r>
            <a:r>
              <a:rPr lang="en-US" altLang="zh-TW" sz="2000" dirty="0" smtClean="0"/>
              <a:t>asset to the lessee.</a:t>
            </a:r>
            <a:endParaRPr lang="zh-TW" alt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4282" y="214290"/>
            <a:ext cx="8572560" cy="3477875"/>
          </a:xfrm>
          <a:prstGeom prst="rect">
            <a:avLst/>
          </a:prstGeom>
        </p:spPr>
        <p:txBody>
          <a:bodyPr wrap="square">
            <a:spAutoFit/>
          </a:bodyPr>
          <a:lstStyle/>
          <a:p>
            <a:pPr algn="just"/>
            <a:r>
              <a:rPr lang="en-US" altLang="zh-TW" sz="2000" b="1" dirty="0" smtClean="0">
                <a:solidFill>
                  <a:schemeClr val="tx2"/>
                </a:solidFill>
              </a:rPr>
              <a:t>Group II Criteria. </a:t>
            </a:r>
            <a:r>
              <a:rPr lang="en-US" altLang="zh-TW" sz="2000" dirty="0" smtClean="0"/>
              <a:t>Group II criteria apply to the </a:t>
            </a:r>
            <a:r>
              <a:rPr lang="en-US" altLang="zh-TW" sz="2000" dirty="0" err="1" smtClean="0"/>
              <a:t>lessor</a:t>
            </a:r>
            <a:r>
              <a:rPr lang="en-US" altLang="zh-TW" sz="2000" dirty="0" smtClean="0"/>
              <a:t> only. To meet the Group II criteria, </a:t>
            </a:r>
            <a:r>
              <a:rPr lang="en-US" altLang="zh-TW" sz="2000" dirty="0" smtClean="0"/>
              <a:t>a transaction </a:t>
            </a:r>
            <a:r>
              <a:rPr lang="en-US" altLang="zh-TW" sz="2000" dirty="0" smtClean="0"/>
              <a:t>must meet both criteria.</a:t>
            </a:r>
          </a:p>
          <a:p>
            <a:pPr algn="just"/>
            <a:r>
              <a:rPr lang="en-US" altLang="zh-TW" sz="2000" dirty="0" smtClean="0"/>
              <a:t>1. The present value of the sum of the lease payments and any residual value the lessee or </a:t>
            </a:r>
            <a:r>
              <a:rPr lang="en-US" altLang="zh-TW" sz="2000" dirty="0" smtClean="0"/>
              <a:t>a third </a:t>
            </a:r>
            <a:r>
              <a:rPr lang="en-US" altLang="zh-TW" sz="2000" dirty="0" smtClean="0"/>
              <a:t>party guarantees to pay (that is not otherwise included in the lease payments) is </a:t>
            </a:r>
            <a:r>
              <a:rPr lang="en-US" altLang="zh-TW" sz="2000" dirty="0" smtClean="0"/>
              <a:t>equal to </a:t>
            </a:r>
            <a:r>
              <a:rPr lang="en-US" altLang="zh-TW" sz="2000" dirty="0" smtClean="0"/>
              <a:t>substantially all of the asset’s fair value.</a:t>
            </a:r>
          </a:p>
          <a:p>
            <a:pPr algn="just"/>
            <a:r>
              <a:rPr lang="en-US" altLang="zh-TW" sz="2000" dirty="0" smtClean="0"/>
              <a:t>2. It is probable that the </a:t>
            </a:r>
            <a:r>
              <a:rPr lang="en-US" altLang="zh-TW" sz="2000" dirty="0" err="1" smtClean="0"/>
              <a:t>lessor</a:t>
            </a:r>
            <a:r>
              <a:rPr lang="en-US" altLang="zh-TW" sz="2000" dirty="0" smtClean="0"/>
              <a:t> will collect the lease payments plus any amount necessary </a:t>
            </a:r>
            <a:r>
              <a:rPr lang="en-US" altLang="zh-TW" sz="2000" dirty="0" smtClean="0"/>
              <a:t>to satisfy </a:t>
            </a:r>
            <a:r>
              <a:rPr lang="en-US" altLang="zh-TW" sz="2000" dirty="0" smtClean="0"/>
              <a:t>a residual value guarantee</a:t>
            </a:r>
            <a:r>
              <a:rPr lang="en-US" altLang="zh-TW" sz="2000" dirty="0" smtClean="0"/>
              <a:t>. </a:t>
            </a:r>
          </a:p>
          <a:p>
            <a:pPr algn="just"/>
            <a:r>
              <a:rPr lang="en-US" altLang="zh-TW" sz="2000" dirty="0" smtClean="0"/>
              <a:t> </a:t>
            </a:r>
            <a:r>
              <a:rPr lang="en-US" altLang="zh-TW" sz="2000" dirty="0" smtClean="0"/>
              <a:t>   Many </a:t>
            </a:r>
            <a:r>
              <a:rPr lang="en-US" altLang="zh-TW" sz="2000" dirty="0" smtClean="0"/>
              <a:t>of the Group I and Group II criteria depend highly on judgment. FASB does </a:t>
            </a:r>
            <a:r>
              <a:rPr lang="en-US" altLang="zh-TW" sz="2000" dirty="0" smtClean="0"/>
              <a:t>give some </a:t>
            </a:r>
            <a:r>
              <a:rPr lang="en-US" altLang="zh-TW" sz="2000" dirty="0" smtClean="0"/>
              <a:t>implementation guidance, and we discuss that in the judgment section later in the chapter</a:t>
            </a:r>
            <a:r>
              <a:rPr lang="en-US" altLang="zh-TW" sz="2000" dirty="0" smtClean="0"/>
              <a:t>. However</a:t>
            </a:r>
            <a:r>
              <a:rPr lang="en-US" altLang="zh-TW" sz="2000" dirty="0" smtClean="0"/>
              <a:t>, even with this limited guidance, much judgment is needed.</a:t>
            </a:r>
            <a:endParaRPr lang="zh-TW" alt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2844" y="214290"/>
            <a:ext cx="8715436" cy="1938992"/>
          </a:xfrm>
          <a:prstGeom prst="rect">
            <a:avLst/>
          </a:prstGeom>
        </p:spPr>
        <p:txBody>
          <a:bodyPr wrap="square">
            <a:spAutoFit/>
          </a:bodyPr>
          <a:lstStyle/>
          <a:p>
            <a:pPr algn="just"/>
            <a:r>
              <a:rPr lang="en-US" altLang="zh-TW" sz="2000" b="1" dirty="0" smtClean="0">
                <a:solidFill>
                  <a:schemeClr val="tx2"/>
                </a:solidFill>
              </a:rPr>
              <a:t>Lessee Classification. </a:t>
            </a:r>
            <a:r>
              <a:rPr lang="en-US" altLang="zh-TW" sz="2000" dirty="0" smtClean="0"/>
              <a:t>The classification is fairly straightforward for lessees. If the </a:t>
            </a:r>
            <a:r>
              <a:rPr lang="en-US" altLang="zh-TW" sz="2000" dirty="0" smtClean="0"/>
              <a:t>lease transaction </a:t>
            </a:r>
            <a:r>
              <a:rPr lang="en-US" altLang="zh-TW" sz="2000" dirty="0" smtClean="0"/>
              <a:t>meets any one of the five Group I criteria, the lessee classifies the lease as a </a:t>
            </a:r>
            <a:r>
              <a:rPr lang="en-US" altLang="zh-TW" sz="2000" dirty="0" smtClean="0"/>
              <a:t>finance lease</a:t>
            </a:r>
            <a:r>
              <a:rPr lang="en-US" altLang="zh-TW" sz="2000" dirty="0" smtClean="0"/>
              <a:t>. If none of the Group I criteria is met, the lessee classifies the lease as an operating lease</a:t>
            </a:r>
            <a:r>
              <a:rPr lang="en-US" altLang="zh-TW" sz="2000" dirty="0" smtClean="0"/>
              <a:t>. The </a:t>
            </a:r>
            <a:r>
              <a:rPr lang="en-US" altLang="zh-TW" sz="2000" dirty="0" smtClean="0"/>
              <a:t>Group II criteria are not used by the lessee</a:t>
            </a:r>
            <a:r>
              <a:rPr lang="en-US" altLang="zh-TW" sz="2000" dirty="0" smtClean="0"/>
              <a:t>.</a:t>
            </a:r>
          </a:p>
          <a:p>
            <a:r>
              <a:rPr lang="en-US" altLang="zh-TW" sz="2000" dirty="0" smtClean="0"/>
              <a:t>Exhibit 18.2 presents lease classification for the lessee with the Group I criteria.</a:t>
            </a:r>
            <a:endParaRPr lang="zh-TW" altLang="en-US" sz="2000" dirty="0"/>
          </a:p>
        </p:txBody>
      </p:sp>
      <p:pic>
        <p:nvPicPr>
          <p:cNvPr id="3" name="圖片 2"/>
          <p:cNvPicPr/>
          <p:nvPr/>
        </p:nvPicPr>
        <p:blipFill>
          <a:blip r:embed="rId2"/>
          <a:srcRect l="8086" t="27857" r="26795" b="34283"/>
          <a:stretch>
            <a:fillRect/>
          </a:stretch>
        </p:blipFill>
        <p:spPr bwMode="auto">
          <a:xfrm>
            <a:off x="1142976" y="2428868"/>
            <a:ext cx="6643734" cy="2714644"/>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2844" y="214290"/>
            <a:ext cx="8786874" cy="2246769"/>
          </a:xfrm>
          <a:prstGeom prst="rect">
            <a:avLst/>
          </a:prstGeom>
        </p:spPr>
        <p:txBody>
          <a:bodyPr wrap="square">
            <a:spAutoFit/>
          </a:bodyPr>
          <a:lstStyle/>
          <a:p>
            <a:pPr algn="just"/>
            <a:r>
              <a:rPr lang="en-US" altLang="zh-TW" sz="2000" b="1" dirty="0" err="1" smtClean="0">
                <a:solidFill>
                  <a:schemeClr val="tx2"/>
                </a:solidFill>
              </a:rPr>
              <a:t>Lessor</a:t>
            </a:r>
            <a:r>
              <a:rPr lang="en-US" altLang="zh-TW" sz="2000" b="1" dirty="0" smtClean="0">
                <a:solidFill>
                  <a:schemeClr val="tx2"/>
                </a:solidFill>
              </a:rPr>
              <a:t> Classification. </a:t>
            </a:r>
            <a:r>
              <a:rPr lang="en-US" altLang="zh-TW" sz="2000" dirty="0" smtClean="0"/>
              <a:t>The classification for the </a:t>
            </a:r>
            <a:r>
              <a:rPr lang="en-US" altLang="zh-TW" sz="2000" dirty="0" err="1" smtClean="0"/>
              <a:t>lessor</a:t>
            </a:r>
            <a:r>
              <a:rPr lang="en-US" altLang="zh-TW" sz="2000" dirty="0" smtClean="0"/>
              <a:t> is a bit more complex than for</a:t>
            </a:r>
          </a:p>
          <a:p>
            <a:pPr algn="just"/>
            <a:r>
              <a:rPr lang="en-US" altLang="zh-TW" sz="2000" dirty="0" smtClean="0"/>
              <a:t>the lessee. If the </a:t>
            </a:r>
            <a:r>
              <a:rPr lang="en-US" altLang="zh-TW" sz="2000" dirty="0" err="1" smtClean="0"/>
              <a:t>lessor</a:t>
            </a:r>
            <a:r>
              <a:rPr lang="en-US" altLang="zh-TW" sz="2000" dirty="0" smtClean="0"/>
              <a:t> meets any one of the five Group I criteria, the </a:t>
            </a:r>
            <a:r>
              <a:rPr lang="en-US" altLang="zh-TW" sz="2000" dirty="0" err="1" smtClean="0"/>
              <a:t>lessor</a:t>
            </a:r>
            <a:r>
              <a:rPr lang="en-US" altLang="zh-TW" sz="2000" dirty="0" smtClean="0"/>
              <a:t> classifies </a:t>
            </a:r>
            <a:r>
              <a:rPr lang="en-US" altLang="zh-TW" sz="2000" dirty="0" smtClean="0"/>
              <a:t>the lease </a:t>
            </a:r>
            <a:r>
              <a:rPr lang="en-US" altLang="zh-TW" sz="2000" dirty="0" smtClean="0"/>
              <a:t>as a </a:t>
            </a:r>
            <a:r>
              <a:rPr lang="en-US" altLang="zh-TW" sz="2000" b="1" dirty="0" smtClean="0"/>
              <a:t>sales-type lease</a:t>
            </a:r>
            <a:r>
              <a:rPr lang="en-US" altLang="zh-TW" sz="2000" dirty="0" smtClean="0"/>
              <a:t>. If the </a:t>
            </a:r>
            <a:r>
              <a:rPr lang="en-US" altLang="zh-TW" sz="2000" dirty="0" err="1" smtClean="0"/>
              <a:t>lessor</a:t>
            </a:r>
            <a:r>
              <a:rPr lang="en-US" altLang="zh-TW" sz="2000" dirty="0" smtClean="0"/>
              <a:t> meets both of the Group II criteria but none of </a:t>
            </a:r>
            <a:r>
              <a:rPr lang="en-US" altLang="zh-TW" sz="2000" dirty="0" smtClean="0"/>
              <a:t>the Group </a:t>
            </a:r>
            <a:r>
              <a:rPr lang="en-US" altLang="zh-TW" sz="2000" dirty="0" smtClean="0"/>
              <a:t>I criteria, the </a:t>
            </a:r>
            <a:r>
              <a:rPr lang="en-US" altLang="zh-TW" sz="2000" dirty="0" err="1" smtClean="0"/>
              <a:t>lessor</a:t>
            </a:r>
            <a:r>
              <a:rPr lang="en-US" altLang="zh-TW" sz="2000" dirty="0" smtClean="0"/>
              <a:t> classifies the lease as a </a:t>
            </a:r>
            <a:r>
              <a:rPr lang="en-US" altLang="zh-TW" sz="2000" b="1" dirty="0" smtClean="0"/>
              <a:t>direct financing lease</a:t>
            </a:r>
            <a:r>
              <a:rPr lang="en-US" altLang="zh-TW" sz="2000" dirty="0" smtClean="0"/>
              <a:t>. If the </a:t>
            </a:r>
            <a:r>
              <a:rPr lang="en-US" altLang="zh-TW" sz="2000" dirty="0" smtClean="0"/>
              <a:t>transaction does </a:t>
            </a:r>
            <a:r>
              <a:rPr lang="en-US" altLang="zh-TW" sz="2000" dirty="0" smtClean="0"/>
              <a:t>not meet either the Group I or Group II criteria, the </a:t>
            </a:r>
            <a:r>
              <a:rPr lang="en-US" altLang="zh-TW" sz="2000" dirty="0" err="1" smtClean="0"/>
              <a:t>lessor</a:t>
            </a:r>
            <a:r>
              <a:rPr lang="en-US" altLang="zh-TW" sz="2000" dirty="0" smtClean="0"/>
              <a:t> classifies the lease as </a:t>
            </a:r>
            <a:r>
              <a:rPr lang="en-US" altLang="zh-TW" sz="2000" dirty="0" smtClean="0"/>
              <a:t>an </a:t>
            </a:r>
            <a:r>
              <a:rPr lang="en-US" altLang="zh-TW" sz="2000" b="1" dirty="0" smtClean="0"/>
              <a:t>operating </a:t>
            </a:r>
            <a:r>
              <a:rPr lang="en-US" altLang="zh-TW" sz="2000" b="1" dirty="0" smtClean="0"/>
              <a:t>lease</a:t>
            </a:r>
            <a:r>
              <a:rPr lang="en-US" altLang="zh-TW" sz="2000" dirty="0" smtClean="0"/>
              <a:t>.</a:t>
            </a:r>
          </a:p>
          <a:p>
            <a:r>
              <a:rPr lang="en-US" altLang="zh-TW" sz="2000" dirty="0" smtClean="0"/>
              <a:t>Exhibit 18.3 presents an illustration of lease classification for the </a:t>
            </a:r>
            <a:r>
              <a:rPr lang="en-US" altLang="zh-TW" sz="2000" dirty="0" err="1" smtClean="0"/>
              <a:t>lessor</a:t>
            </a:r>
            <a:r>
              <a:rPr lang="en-US" altLang="zh-TW" sz="2000" dirty="0" smtClean="0"/>
              <a:t>.</a:t>
            </a:r>
            <a:endParaRPr lang="zh-TW" altLang="en-US" sz="2000" dirty="0"/>
          </a:p>
        </p:txBody>
      </p:sp>
      <p:pic>
        <p:nvPicPr>
          <p:cNvPr id="3" name="圖片 2"/>
          <p:cNvPicPr/>
          <p:nvPr/>
        </p:nvPicPr>
        <p:blipFill>
          <a:blip r:embed="rId2"/>
          <a:srcRect l="13987" t="12619" r="24584" b="13258"/>
          <a:stretch>
            <a:fillRect/>
          </a:stretch>
        </p:blipFill>
        <p:spPr bwMode="auto">
          <a:xfrm>
            <a:off x="571472" y="2500306"/>
            <a:ext cx="7500990" cy="4143404"/>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7158" y="285728"/>
            <a:ext cx="6500842" cy="400110"/>
          </a:xfrm>
          <a:prstGeom prst="rect">
            <a:avLst/>
          </a:prstGeom>
        </p:spPr>
        <p:txBody>
          <a:bodyPr wrap="square">
            <a:spAutoFit/>
          </a:bodyPr>
          <a:lstStyle/>
          <a:p>
            <a:r>
              <a:rPr lang="en-US" altLang="zh-TW" sz="2000" dirty="0" smtClean="0"/>
              <a:t>Exhibit 18.4 summarizes the lease classification decision.</a:t>
            </a:r>
            <a:endParaRPr lang="zh-TW" altLang="en-US" sz="2000" dirty="0"/>
          </a:p>
        </p:txBody>
      </p:sp>
      <p:pic>
        <p:nvPicPr>
          <p:cNvPr id="3" name="圖片 2"/>
          <p:cNvPicPr/>
          <p:nvPr/>
        </p:nvPicPr>
        <p:blipFill>
          <a:blip r:embed="rId2"/>
          <a:srcRect l="28724" t="21429" r="23446" b="59696"/>
          <a:stretch>
            <a:fillRect/>
          </a:stretch>
        </p:blipFill>
        <p:spPr bwMode="auto">
          <a:xfrm>
            <a:off x="500034" y="785794"/>
            <a:ext cx="5072098" cy="1500198"/>
          </a:xfrm>
          <a:prstGeom prst="rect">
            <a:avLst/>
          </a:prstGeom>
          <a:noFill/>
          <a:ln w="9525">
            <a:noFill/>
            <a:miter lim="800000"/>
            <a:headEnd/>
            <a:tailEnd/>
          </a:ln>
        </p:spPr>
      </p:pic>
      <p:sp>
        <p:nvSpPr>
          <p:cNvPr id="4" name="矩形 3"/>
          <p:cNvSpPr/>
          <p:nvPr/>
        </p:nvSpPr>
        <p:spPr>
          <a:xfrm>
            <a:off x="428596" y="2690336"/>
            <a:ext cx="8286808" cy="1015663"/>
          </a:xfrm>
          <a:prstGeom prst="rect">
            <a:avLst/>
          </a:prstGeom>
        </p:spPr>
        <p:txBody>
          <a:bodyPr wrap="square">
            <a:spAutoFit/>
          </a:bodyPr>
          <a:lstStyle/>
          <a:p>
            <a:r>
              <a:rPr lang="en-US" altLang="zh-TW" sz="2000" b="1" dirty="0" smtClean="0">
                <a:solidFill>
                  <a:schemeClr val="tx2"/>
                </a:solidFill>
              </a:rPr>
              <a:t>Lease Payments and Discount Rates</a:t>
            </a:r>
          </a:p>
          <a:p>
            <a:r>
              <a:rPr lang="en-US" altLang="zh-TW" sz="2000" dirty="0" smtClean="0"/>
              <a:t>In order to analyze the lease classification, we need to clearly define what is included in </a:t>
            </a:r>
            <a:r>
              <a:rPr lang="en-US" altLang="zh-TW" sz="2000" dirty="0" smtClean="0"/>
              <a:t>lease payments </a:t>
            </a:r>
            <a:r>
              <a:rPr lang="en-US" altLang="zh-TW" sz="2000" dirty="0" smtClean="0"/>
              <a:t>and what is the appropriate discount rate to use.</a:t>
            </a:r>
            <a:endParaRPr lang="zh-TW" altLang="en-US"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2844" y="214290"/>
            <a:ext cx="8715436" cy="5632311"/>
          </a:xfrm>
          <a:prstGeom prst="rect">
            <a:avLst/>
          </a:prstGeom>
        </p:spPr>
        <p:txBody>
          <a:bodyPr wrap="square">
            <a:spAutoFit/>
          </a:bodyPr>
          <a:lstStyle/>
          <a:p>
            <a:pPr algn="just"/>
            <a:r>
              <a:rPr lang="en-US" altLang="zh-TW" sz="2000" b="1" dirty="0" smtClean="0">
                <a:solidFill>
                  <a:schemeClr val="tx2"/>
                </a:solidFill>
              </a:rPr>
              <a:t>Lease Payments. </a:t>
            </a:r>
            <a:r>
              <a:rPr lang="en-US" altLang="zh-TW" sz="2000" dirty="0" smtClean="0"/>
              <a:t>The definition of a </a:t>
            </a:r>
            <a:r>
              <a:rPr lang="en-US" altLang="zh-TW" sz="2000" b="1" dirty="0" smtClean="0"/>
              <a:t>lease payment</a:t>
            </a:r>
            <a:r>
              <a:rPr lang="en-US" altLang="zh-TW" sz="2000" dirty="0" smtClean="0"/>
              <a:t> includes six elements. In any </a:t>
            </a:r>
            <a:r>
              <a:rPr lang="en-US" altLang="zh-TW" sz="2000" dirty="0" smtClean="0"/>
              <a:t>given lease </a:t>
            </a:r>
            <a:r>
              <a:rPr lang="en-US" altLang="zh-TW" sz="2000" dirty="0" smtClean="0"/>
              <a:t>arrangement, it is not likely that all six elements would be present. The six elements are:</a:t>
            </a:r>
          </a:p>
          <a:p>
            <a:pPr algn="just"/>
            <a:r>
              <a:rPr lang="en-US" altLang="zh-TW" sz="2000" dirty="0" smtClean="0"/>
              <a:t>1. Fixed payments less any </a:t>
            </a:r>
            <a:r>
              <a:rPr lang="en-US" altLang="zh-TW" sz="2000" i="1" dirty="0" smtClean="0"/>
              <a:t>lease incentives </a:t>
            </a:r>
            <a:r>
              <a:rPr lang="en-US" altLang="zh-TW" sz="2000" dirty="0" smtClean="0"/>
              <a:t>paid or payable to the lessee.</a:t>
            </a:r>
            <a:r>
              <a:rPr lang="en-US" altLang="zh-TW" sz="2000" baseline="30000" dirty="0" smtClean="0"/>
              <a:t>7</a:t>
            </a:r>
          </a:p>
          <a:p>
            <a:pPr algn="just"/>
            <a:r>
              <a:rPr lang="en-US" altLang="zh-TW" sz="2000" dirty="0" smtClean="0"/>
              <a:t>2. Variable lease payments that depend on a rate or index (such as the consumer price level </a:t>
            </a:r>
            <a:r>
              <a:rPr lang="en-US" altLang="zh-TW" sz="2000" dirty="0" smtClean="0"/>
              <a:t>index or </a:t>
            </a:r>
            <a:r>
              <a:rPr lang="en-US" altLang="zh-TW" sz="2000" dirty="0" smtClean="0"/>
              <a:t>a market rate of interest) using the rate or index in effect at the lease commencement date.</a:t>
            </a:r>
          </a:p>
          <a:p>
            <a:pPr algn="just"/>
            <a:r>
              <a:rPr lang="en-US" altLang="zh-TW" sz="2000" dirty="0" smtClean="0"/>
              <a:t>3. The exercise price of an option to purchase the asset if the lessee is reasonably certain </a:t>
            </a:r>
            <a:r>
              <a:rPr lang="en-US" altLang="zh-TW" sz="2000" dirty="0" smtClean="0"/>
              <a:t>to exercise </a:t>
            </a:r>
            <a:r>
              <a:rPr lang="en-US" altLang="zh-TW" sz="2000" dirty="0" smtClean="0"/>
              <a:t>the option.</a:t>
            </a:r>
          </a:p>
          <a:p>
            <a:pPr algn="just"/>
            <a:r>
              <a:rPr lang="en-US" altLang="zh-TW" sz="2000" dirty="0" smtClean="0"/>
              <a:t>4. Penalty payments for lease termination if the lessee exercises an option to terminate the lease</a:t>
            </a:r>
            <a:r>
              <a:rPr lang="en-US" altLang="zh-TW" sz="2000" dirty="0" smtClean="0"/>
              <a:t>. </a:t>
            </a:r>
          </a:p>
          <a:p>
            <a:pPr algn="just"/>
            <a:r>
              <a:rPr lang="en-US" altLang="zh-TW" sz="2000" dirty="0" smtClean="0"/>
              <a:t>5</a:t>
            </a:r>
            <a:r>
              <a:rPr lang="en-US" altLang="zh-TW" sz="2000" dirty="0" smtClean="0"/>
              <a:t>. Fees paid by the lessee to the owners of a special-purpose entity for structuring the transaction</a:t>
            </a:r>
            <a:r>
              <a:rPr lang="en-US" altLang="zh-TW" sz="2000" dirty="0" smtClean="0"/>
              <a:t>. However</a:t>
            </a:r>
            <a:r>
              <a:rPr lang="en-US" altLang="zh-TW" sz="2000" dirty="0" smtClean="0"/>
              <a:t>, these fees are not included in the fair value of the leased asset.</a:t>
            </a:r>
            <a:r>
              <a:rPr lang="en-US" altLang="zh-TW" sz="2000" baseline="30000" dirty="0" smtClean="0"/>
              <a:t>8</a:t>
            </a:r>
          </a:p>
          <a:p>
            <a:pPr algn="just"/>
            <a:r>
              <a:rPr lang="en-US" altLang="zh-TW" sz="2000" dirty="0" smtClean="0"/>
              <a:t>6. For a lessee only, the amounts that are probable of being owed by the lessee under </a:t>
            </a:r>
            <a:r>
              <a:rPr lang="en-US" altLang="zh-TW" sz="2000" i="1" dirty="0" smtClean="0"/>
              <a:t>residual value </a:t>
            </a:r>
            <a:r>
              <a:rPr lang="en-US" altLang="zh-TW" sz="2000" i="1" dirty="0" smtClean="0"/>
              <a:t>guarantees</a:t>
            </a:r>
            <a:r>
              <a:rPr lang="en-US" altLang="zh-TW" sz="2000" dirty="0" smtClean="0"/>
              <a:t>. Note that this component does not include any </a:t>
            </a:r>
            <a:r>
              <a:rPr lang="en-US" altLang="zh-TW" sz="2000" i="1" dirty="0" smtClean="0"/>
              <a:t>unguaranteed </a:t>
            </a:r>
            <a:r>
              <a:rPr lang="en-US" altLang="zh-TW" sz="2000" i="1" dirty="0" smtClean="0"/>
              <a:t>residual assets </a:t>
            </a:r>
            <a:r>
              <a:rPr lang="en-US" altLang="zh-TW" sz="2000" dirty="0" smtClean="0"/>
              <a:t>or any </a:t>
            </a:r>
            <a:r>
              <a:rPr lang="en-US" altLang="zh-TW" sz="2000" i="1" dirty="0" smtClean="0"/>
              <a:t>residual value guarantees </a:t>
            </a:r>
            <a:r>
              <a:rPr lang="en-US" altLang="zh-TW" sz="2000" dirty="0" smtClean="0"/>
              <a:t>made by a third party.</a:t>
            </a:r>
            <a:endParaRPr lang="zh-TW" alt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5720" y="214290"/>
            <a:ext cx="8715436" cy="4708981"/>
          </a:xfrm>
          <a:prstGeom prst="rect">
            <a:avLst/>
          </a:prstGeom>
        </p:spPr>
        <p:txBody>
          <a:bodyPr wrap="square">
            <a:spAutoFit/>
          </a:bodyPr>
          <a:lstStyle/>
          <a:p>
            <a:pPr algn="just"/>
            <a:r>
              <a:rPr lang="en-US" altLang="zh-TW" sz="2000" b="1" dirty="0" smtClean="0"/>
              <a:t>    Lease </a:t>
            </a:r>
            <a:r>
              <a:rPr lang="en-US" altLang="zh-TW" sz="2000" b="1" dirty="0" smtClean="0"/>
              <a:t>incentives </a:t>
            </a:r>
            <a:r>
              <a:rPr lang="en-US" altLang="zh-TW" sz="2000" dirty="0" smtClean="0"/>
              <a:t>are payments the </a:t>
            </a:r>
            <a:r>
              <a:rPr lang="en-US" altLang="zh-TW" sz="2000" dirty="0" err="1" smtClean="0"/>
              <a:t>lessor</a:t>
            </a:r>
            <a:r>
              <a:rPr lang="en-US" altLang="zh-TW" sz="2000" dirty="0" smtClean="0"/>
              <a:t> makes to the lessee to provide an incentive to </a:t>
            </a:r>
            <a:r>
              <a:rPr lang="en-US" altLang="zh-TW" sz="2000" dirty="0" smtClean="0"/>
              <a:t>enter into </a:t>
            </a:r>
            <a:r>
              <a:rPr lang="en-US" altLang="zh-TW" sz="2000" dirty="0" smtClean="0"/>
              <a:t>a lease agreement. For example, the </a:t>
            </a:r>
            <a:r>
              <a:rPr lang="en-US" altLang="zh-TW" sz="2000" dirty="0" err="1" smtClean="0"/>
              <a:t>lessor</a:t>
            </a:r>
            <a:r>
              <a:rPr lang="en-US" altLang="zh-TW" sz="2000" dirty="0" smtClean="0"/>
              <a:t> may agree to pay IT system installation </a:t>
            </a:r>
            <a:r>
              <a:rPr lang="en-US" altLang="zh-TW" sz="2000" dirty="0" smtClean="0"/>
              <a:t>charges at </a:t>
            </a:r>
            <a:r>
              <a:rPr lang="en-US" altLang="zh-TW" sz="2000" dirty="0" smtClean="0"/>
              <a:t>a new location to give the lessee incentive to lease the new facility. As another example, </a:t>
            </a:r>
            <a:r>
              <a:rPr lang="en-US" altLang="zh-TW" sz="2000" dirty="0" smtClean="0"/>
              <a:t>the </a:t>
            </a:r>
            <a:r>
              <a:rPr lang="en-US" altLang="zh-TW" sz="2000" dirty="0" err="1" smtClean="0"/>
              <a:t>lessor</a:t>
            </a:r>
            <a:r>
              <a:rPr lang="en-US" altLang="zh-TW" sz="2000" dirty="0" smtClean="0"/>
              <a:t> </a:t>
            </a:r>
            <a:r>
              <a:rPr lang="en-US" altLang="zh-TW" sz="2000" dirty="0" smtClean="0"/>
              <a:t>may agree to pay the lessee’s remaining rentals on another lease so the lessee can terminate</a:t>
            </a:r>
          </a:p>
          <a:p>
            <a:pPr algn="just"/>
            <a:r>
              <a:rPr lang="en-US" altLang="zh-TW" sz="2000" dirty="0" smtClean="0"/>
              <a:t>that lease</a:t>
            </a:r>
            <a:r>
              <a:rPr lang="en-US" altLang="zh-TW" sz="2000" dirty="0" smtClean="0"/>
              <a:t>. </a:t>
            </a:r>
            <a:endParaRPr lang="en-US" altLang="zh-TW" sz="2000" dirty="0" smtClean="0"/>
          </a:p>
          <a:p>
            <a:pPr algn="just"/>
            <a:r>
              <a:rPr lang="en-US" altLang="zh-TW" sz="2000" dirty="0" smtClean="0"/>
              <a:t>    A </a:t>
            </a:r>
            <a:r>
              <a:rPr lang="en-US" altLang="zh-TW" sz="2000" b="1" dirty="0" smtClean="0"/>
              <a:t>residual value guarantee </a:t>
            </a:r>
            <a:r>
              <a:rPr lang="en-US" altLang="zh-TW" sz="2000" dirty="0" smtClean="0"/>
              <a:t>is a guarantee or assurance made to the </a:t>
            </a:r>
            <a:r>
              <a:rPr lang="en-US" altLang="zh-TW" sz="2000" dirty="0" err="1" smtClean="0"/>
              <a:t>lessor</a:t>
            </a:r>
            <a:r>
              <a:rPr lang="en-US" altLang="zh-TW" sz="2000" dirty="0" smtClean="0"/>
              <a:t> that he will </a:t>
            </a:r>
            <a:r>
              <a:rPr lang="en-US" altLang="zh-TW" sz="2000" dirty="0" smtClean="0"/>
              <a:t>receive a </a:t>
            </a:r>
            <a:r>
              <a:rPr lang="en-US" altLang="zh-TW" sz="2000" dirty="0" smtClean="0"/>
              <a:t>fixed dollar amount for the leased asset at the end of the lease. The lessee or a third party </a:t>
            </a:r>
            <a:r>
              <a:rPr lang="en-US" altLang="zh-TW" sz="2000" dirty="0" smtClean="0"/>
              <a:t>may provide </a:t>
            </a:r>
            <a:r>
              <a:rPr lang="en-US" altLang="zh-TW" sz="2000" dirty="0" smtClean="0"/>
              <a:t>this guarantee. If the fair value of the asset at the end of the lease is less than the </a:t>
            </a:r>
            <a:r>
              <a:rPr lang="en-US" altLang="zh-TW" sz="2000" dirty="0" smtClean="0"/>
              <a:t>residual value </a:t>
            </a:r>
            <a:r>
              <a:rPr lang="en-US" altLang="zh-TW" sz="2000" dirty="0" smtClean="0"/>
              <a:t>guarantee, the guarantor will make a payment to the </a:t>
            </a:r>
            <a:r>
              <a:rPr lang="en-US" altLang="zh-TW" sz="2000" dirty="0" err="1" smtClean="0"/>
              <a:t>lessor</a:t>
            </a:r>
            <a:r>
              <a:rPr lang="en-US" altLang="zh-TW" sz="2000" dirty="0" smtClean="0"/>
              <a:t> for the difference in the </a:t>
            </a:r>
            <a:r>
              <a:rPr lang="en-US" altLang="zh-TW" sz="2000" dirty="0" smtClean="0"/>
              <a:t>residual value </a:t>
            </a:r>
            <a:r>
              <a:rPr lang="en-US" altLang="zh-TW" sz="2000" dirty="0" smtClean="0"/>
              <a:t>guarantee and the fair value of the asset.</a:t>
            </a:r>
          </a:p>
          <a:p>
            <a:pPr algn="just"/>
            <a:r>
              <a:rPr lang="en-US" altLang="zh-TW" sz="2000" dirty="0" smtClean="0"/>
              <a:t>    An </a:t>
            </a:r>
            <a:r>
              <a:rPr lang="en-US" altLang="zh-TW" sz="2000" b="1" dirty="0" smtClean="0"/>
              <a:t>unguaranteed residual asset </a:t>
            </a:r>
            <a:r>
              <a:rPr lang="en-US" altLang="zh-TW" sz="2000" dirty="0" smtClean="0"/>
              <a:t>is an amount the </a:t>
            </a:r>
            <a:r>
              <a:rPr lang="en-US" altLang="zh-TW" sz="2000" dirty="0" err="1" smtClean="0"/>
              <a:t>lessor</a:t>
            </a:r>
            <a:r>
              <a:rPr lang="en-US" altLang="zh-TW" sz="2000" dirty="0" smtClean="0"/>
              <a:t> expects to derive from the </a:t>
            </a:r>
            <a:r>
              <a:rPr lang="en-US" altLang="zh-TW" sz="2000" dirty="0" smtClean="0"/>
              <a:t>leased asset </a:t>
            </a:r>
            <a:r>
              <a:rPr lang="en-US" altLang="zh-TW" sz="2000" dirty="0" smtClean="0"/>
              <a:t>at the end of the lease term. This amount is simply the </a:t>
            </a:r>
            <a:r>
              <a:rPr lang="en-US" altLang="zh-TW" sz="2000" dirty="0" err="1" smtClean="0"/>
              <a:t>lessor’s</a:t>
            </a:r>
            <a:r>
              <a:rPr lang="en-US" altLang="zh-TW" sz="2000" dirty="0" smtClean="0"/>
              <a:t> expectation; the lessee or </a:t>
            </a:r>
            <a:r>
              <a:rPr lang="en-US" altLang="zh-TW" sz="2000" dirty="0" smtClean="0"/>
              <a:t>a third </a:t>
            </a:r>
            <a:r>
              <a:rPr lang="en-US" altLang="zh-TW" sz="2000" dirty="0" smtClean="0"/>
              <a:t>party does not guarantee the residual value.</a:t>
            </a:r>
            <a:endParaRPr lang="zh-TW" altLang="en-US"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4282" y="214290"/>
            <a:ext cx="8501122" cy="3785652"/>
          </a:xfrm>
          <a:prstGeom prst="rect">
            <a:avLst/>
          </a:prstGeom>
        </p:spPr>
        <p:txBody>
          <a:bodyPr wrap="square">
            <a:spAutoFit/>
          </a:bodyPr>
          <a:lstStyle/>
          <a:p>
            <a:pPr algn="just"/>
            <a:r>
              <a:rPr lang="en-US" altLang="zh-TW" sz="2000" b="1" dirty="0" smtClean="0">
                <a:solidFill>
                  <a:schemeClr val="tx2"/>
                </a:solidFill>
              </a:rPr>
              <a:t>Discount Rates. </a:t>
            </a:r>
            <a:r>
              <a:rPr lang="en-US" altLang="zh-TW" sz="2000" dirty="0" smtClean="0"/>
              <a:t>Now that we have established the elements of lease payments, we </a:t>
            </a:r>
            <a:r>
              <a:rPr lang="en-US" altLang="zh-TW" sz="2000" dirty="0" smtClean="0"/>
              <a:t>discuss the </a:t>
            </a:r>
            <a:r>
              <a:rPr lang="en-US" altLang="zh-TW" sz="2000" dirty="0" smtClean="0"/>
              <a:t>determination of the appropriate discount rate to use in our lease computations. To compute </a:t>
            </a:r>
            <a:r>
              <a:rPr lang="en-US" altLang="zh-TW" sz="2000" dirty="0" smtClean="0"/>
              <a:t>the present </a:t>
            </a:r>
            <a:r>
              <a:rPr lang="en-US" altLang="zh-TW" sz="2000" dirty="0" smtClean="0"/>
              <a:t>value of the lease payments, both the </a:t>
            </a:r>
            <a:r>
              <a:rPr lang="en-US" altLang="zh-TW" sz="2000" dirty="0" err="1" smtClean="0"/>
              <a:t>lessor</a:t>
            </a:r>
            <a:r>
              <a:rPr lang="en-US" altLang="zh-TW" sz="2000" dirty="0" smtClean="0"/>
              <a:t> and the lessee have to determine the </a:t>
            </a:r>
            <a:r>
              <a:rPr lang="en-US" altLang="zh-TW" sz="2000" dirty="0" smtClean="0"/>
              <a:t>appropriate discount </a:t>
            </a:r>
            <a:r>
              <a:rPr lang="en-US" altLang="zh-TW" sz="2000" dirty="0" smtClean="0"/>
              <a:t>rate at the commencement of the lease. The </a:t>
            </a:r>
            <a:r>
              <a:rPr lang="en-US" altLang="zh-TW" sz="2000" dirty="0" err="1" smtClean="0"/>
              <a:t>lessor</a:t>
            </a:r>
            <a:r>
              <a:rPr lang="en-US" altLang="zh-TW" sz="2000" dirty="0" smtClean="0"/>
              <a:t> uses the </a:t>
            </a:r>
            <a:r>
              <a:rPr lang="en-US" altLang="zh-TW" sz="2000" i="1" dirty="0" smtClean="0"/>
              <a:t>implicit rate</a:t>
            </a:r>
            <a:r>
              <a:rPr lang="en-US" altLang="zh-TW" sz="2000" dirty="0" smtClean="0"/>
              <a:t>, which is </a:t>
            </a:r>
            <a:r>
              <a:rPr lang="en-US" altLang="zh-TW" sz="2000" dirty="0" smtClean="0"/>
              <a:t>a rate </a:t>
            </a:r>
            <a:r>
              <a:rPr lang="en-US" altLang="zh-TW" sz="2000" dirty="0" smtClean="0"/>
              <a:t>that is determined implicitly based on the equation in Exhibit 18.5.</a:t>
            </a:r>
          </a:p>
          <a:p>
            <a:pPr algn="just"/>
            <a:r>
              <a:rPr lang="en-US" altLang="zh-TW" sz="2000" dirty="0" smtClean="0"/>
              <a:t>    The </a:t>
            </a:r>
            <a:r>
              <a:rPr lang="en-US" altLang="zh-TW" sz="2000" b="1" dirty="0" smtClean="0"/>
              <a:t>implicit rate </a:t>
            </a:r>
            <a:r>
              <a:rPr lang="en-US" altLang="zh-TW" sz="2000" dirty="0" smtClean="0"/>
              <a:t>is the rate of interest that sets the present value of the lease payments </a:t>
            </a:r>
            <a:r>
              <a:rPr lang="en-US" altLang="zh-TW" sz="2000" dirty="0" smtClean="0"/>
              <a:t>plus the </a:t>
            </a:r>
            <a:r>
              <a:rPr lang="en-US" altLang="zh-TW" sz="2000" dirty="0" smtClean="0"/>
              <a:t>present value of the amount that a </a:t>
            </a:r>
            <a:r>
              <a:rPr lang="en-US" altLang="zh-TW" sz="2000" dirty="0" err="1" smtClean="0"/>
              <a:t>lessor</a:t>
            </a:r>
            <a:r>
              <a:rPr lang="en-US" altLang="zh-TW" sz="2000" dirty="0" smtClean="0"/>
              <a:t> expects to obtain from the leased asset at the end </a:t>
            </a:r>
            <a:r>
              <a:rPr lang="en-US" altLang="zh-TW" sz="2000" dirty="0" smtClean="0"/>
              <a:t>of the </a:t>
            </a:r>
            <a:r>
              <a:rPr lang="en-US" altLang="zh-TW" sz="2000" dirty="0" smtClean="0"/>
              <a:t>lease term equal to the sum of the fair value of the leased asset and any deferred initial direct costs incurred by the </a:t>
            </a:r>
            <a:r>
              <a:rPr lang="en-US" altLang="zh-TW" sz="2000" dirty="0" err="1" smtClean="0"/>
              <a:t>lessor</a:t>
            </a:r>
            <a:r>
              <a:rPr lang="en-US" altLang="zh-TW" sz="2000" dirty="0" smtClean="0"/>
              <a:t>. Exhibit 18.5 presents the equality used in the computation of the</a:t>
            </a:r>
          </a:p>
          <a:p>
            <a:pPr algn="just"/>
            <a:r>
              <a:rPr lang="en-US" altLang="zh-TW" sz="2000" dirty="0" smtClean="0"/>
              <a:t>implicit rate.</a:t>
            </a:r>
            <a:endParaRPr lang="zh-TW" altLang="en-US" sz="2000" dirty="0"/>
          </a:p>
        </p:txBody>
      </p:sp>
      <p:pic>
        <p:nvPicPr>
          <p:cNvPr id="3" name="圖片 2"/>
          <p:cNvPicPr/>
          <p:nvPr/>
        </p:nvPicPr>
        <p:blipFill>
          <a:blip r:embed="rId2"/>
          <a:srcRect l="7958" t="31667" r="29207" b="49762"/>
          <a:stretch>
            <a:fillRect/>
          </a:stretch>
        </p:blipFill>
        <p:spPr bwMode="auto">
          <a:xfrm>
            <a:off x="714348" y="4143380"/>
            <a:ext cx="6215106" cy="135732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a:t>
            </a:r>
            <a:endParaRPr lang="zh-TW" altLang="en-US" dirty="0"/>
          </a:p>
        </p:txBody>
      </p:sp>
      <p:sp>
        <p:nvSpPr>
          <p:cNvPr id="3" name="內容版面配置區 2"/>
          <p:cNvSpPr>
            <a:spLocks noGrp="1"/>
          </p:cNvSpPr>
          <p:nvPr>
            <p:ph idx="1"/>
          </p:nvPr>
        </p:nvSpPr>
        <p:spPr>
          <a:xfrm>
            <a:off x="457200" y="1600200"/>
            <a:ext cx="8229600" cy="4900634"/>
          </a:xfrm>
        </p:spPr>
        <p:txBody>
          <a:bodyPr>
            <a:normAutofit fontScale="92500" lnSpcReduction="10000"/>
          </a:bodyPr>
          <a:lstStyle/>
          <a:p>
            <a:pPr algn="just"/>
            <a:r>
              <a:rPr lang="en-US" altLang="zh-TW" sz="2200" i="1" dirty="0" smtClean="0"/>
              <a:t>A LEASE IS ONE OF THE </a:t>
            </a:r>
            <a:r>
              <a:rPr lang="en-US" altLang="zh-TW" sz="2200" dirty="0" smtClean="0"/>
              <a:t>most common means by which companies obtain  the use of long-term operating assets. In a lease, a company acquires the use of an asset—such as a copy machine, office space, or even an airplane—by financing it directly through the asset’s owner. In the airline industry, about one-third of airplanes are leased.1 Airlines decide to lease versus buy assets for a variety of reasons, including the ability to obtain financing, reduced risk of obsolescence,  or operating flexibility. For example, small, recently established airlines, which may have difficulty obtaining capital to buy large airplanes, lease planes to exploit new routes. At the end of fiscal 2016, the operating fleet </a:t>
            </a:r>
            <a:r>
              <a:rPr lang="en-US" altLang="zh-TW" sz="2200" dirty="0" smtClean="0"/>
              <a:t>of </a:t>
            </a:r>
            <a:r>
              <a:rPr lang="en-US" altLang="zh-TW" sz="2200" b="1" i="1" dirty="0" smtClean="0"/>
              <a:t>Spirit Airlines </a:t>
            </a:r>
            <a:r>
              <a:rPr lang="en-US" altLang="zh-TW" sz="2200" dirty="0" smtClean="0"/>
              <a:t>consisted of 95 airplanes of which 38</a:t>
            </a:r>
            <a:r>
              <a:rPr lang="en-US" altLang="zh-TW" sz="2200" dirty="0" smtClean="0"/>
              <a:t>% were </a:t>
            </a:r>
            <a:r>
              <a:rPr lang="en-US" altLang="zh-TW" sz="2200" dirty="0" smtClean="0"/>
              <a:t>owned and 62% were leased. </a:t>
            </a:r>
            <a:r>
              <a:rPr lang="en-US" altLang="zh-TW" sz="2200" b="1" i="1" dirty="0" smtClean="0"/>
              <a:t>Spirit</a:t>
            </a:r>
            <a:r>
              <a:rPr lang="en-US" altLang="zh-TW" sz="2200" dirty="0" smtClean="0"/>
              <a:t> also leases </a:t>
            </a:r>
            <a:r>
              <a:rPr lang="en-US" altLang="zh-TW" sz="2200" dirty="0" smtClean="0"/>
              <a:t>most of </a:t>
            </a:r>
            <a:r>
              <a:rPr lang="en-US" altLang="zh-TW" sz="2200" dirty="0" smtClean="0"/>
              <a:t>its land and buildings that it occupies, such as its </a:t>
            </a:r>
            <a:r>
              <a:rPr lang="en-US" altLang="zh-TW" sz="2200" dirty="0" smtClean="0"/>
              <a:t>aircraft maintenance </a:t>
            </a:r>
            <a:r>
              <a:rPr lang="en-US" altLang="zh-TW" sz="2200" dirty="0" smtClean="0"/>
              <a:t>base as well as various computers, cargo</a:t>
            </a:r>
            <a:r>
              <a:rPr lang="en-US" altLang="zh-TW" sz="2200" dirty="0" smtClean="0"/>
              <a:t>, flight </a:t>
            </a:r>
            <a:r>
              <a:rPr lang="en-US" altLang="zh-TW" sz="2200" dirty="0" smtClean="0"/>
              <a:t>kitchens, and training facilities. On your next trip </a:t>
            </a:r>
            <a:r>
              <a:rPr lang="en-US" altLang="zh-TW" sz="2200" dirty="0" smtClean="0"/>
              <a:t>to the </a:t>
            </a:r>
            <a:r>
              <a:rPr lang="en-US" altLang="zh-TW" sz="2200" dirty="0" smtClean="0"/>
              <a:t>airport, consider that airlines lease the ticket </a:t>
            </a:r>
            <a:r>
              <a:rPr lang="en-US" altLang="zh-TW" sz="2200" dirty="0" smtClean="0"/>
              <a:t>counter and </a:t>
            </a:r>
            <a:r>
              <a:rPr lang="en-US" altLang="zh-TW" sz="2200" dirty="0" smtClean="0"/>
              <a:t>other terminal space, operating areas, and air </a:t>
            </a:r>
            <a:r>
              <a:rPr lang="en-US" altLang="zh-TW" sz="2200" dirty="0" smtClean="0"/>
              <a:t>cargo facilities </a:t>
            </a:r>
            <a:r>
              <a:rPr lang="en-US" altLang="zh-TW" sz="2200" dirty="0" smtClean="0"/>
              <a:t>in most of the airports that they serve.</a:t>
            </a:r>
            <a:endParaRPr lang="zh-TW" altLang="en-US" sz="2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4282" y="285728"/>
            <a:ext cx="8572560" cy="4093428"/>
          </a:xfrm>
          <a:prstGeom prst="rect">
            <a:avLst/>
          </a:prstGeom>
        </p:spPr>
        <p:txBody>
          <a:bodyPr wrap="square">
            <a:spAutoFit/>
          </a:bodyPr>
          <a:lstStyle/>
          <a:p>
            <a:pPr algn="just"/>
            <a:r>
              <a:rPr lang="en-US" altLang="zh-TW" dirty="0" smtClean="0"/>
              <a:t>    </a:t>
            </a:r>
            <a:r>
              <a:rPr lang="en-US" altLang="zh-TW" sz="2000" dirty="0" smtClean="0"/>
              <a:t>Because </a:t>
            </a:r>
            <a:r>
              <a:rPr lang="en-US" altLang="zh-TW" sz="2000" dirty="0" smtClean="0"/>
              <a:t>the </a:t>
            </a:r>
            <a:r>
              <a:rPr lang="en-US" altLang="zh-TW" sz="2000" dirty="0" err="1" smtClean="0"/>
              <a:t>lessor</a:t>
            </a:r>
            <a:r>
              <a:rPr lang="en-US" altLang="zh-TW" sz="2000" dirty="0" smtClean="0"/>
              <a:t> has to incur initial direct costs to obtain the lease, they are also </a:t>
            </a:r>
            <a:r>
              <a:rPr lang="en-US" altLang="zh-TW" sz="2000" dirty="0" smtClean="0"/>
              <a:t>included in </a:t>
            </a:r>
            <a:r>
              <a:rPr lang="en-US" altLang="zh-TW" sz="2000" dirty="0" smtClean="0"/>
              <a:t>determining the implicit rate of return on the lease. Note that the initial direct costs can </a:t>
            </a:r>
            <a:r>
              <a:rPr lang="en-US" altLang="zh-TW" sz="2000" dirty="0" smtClean="0"/>
              <a:t>either be </a:t>
            </a:r>
            <a:r>
              <a:rPr lang="en-US" altLang="zh-TW" sz="2000" dirty="0" smtClean="0"/>
              <a:t>deferred or expensed and if deferred, the initial direct costs are included in the </a:t>
            </a:r>
            <a:r>
              <a:rPr lang="en-US" altLang="zh-TW" sz="2000" dirty="0" smtClean="0"/>
              <a:t>computation of </a:t>
            </a:r>
            <a:r>
              <a:rPr lang="en-US" altLang="zh-TW" sz="2000" dirty="0" smtClean="0"/>
              <a:t>the implicit rate. The </a:t>
            </a:r>
            <a:r>
              <a:rPr lang="en-US" altLang="zh-TW" sz="2000" dirty="0" err="1" smtClean="0"/>
              <a:t>lessor</a:t>
            </a:r>
            <a:r>
              <a:rPr lang="en-US" altLang="zh-TW" sz="2000" dirty="0" smtClean="0"/>
              <a:t> may expense initial direct costs rather than defer these costs at </a:t>
            </a:r>
            <a:r>
              <a:rPr lang="en-US" altLang="zh-TW" sz="2000" dirty="0" smtClean="0"/>
              <a:t>the lease </a:t>
            </a:r>
            <a:r>
              <a:rPr lang="en-US" altLang="zh-TW" sz="2000" dirty="0" smtClean="0"/>
              <a:t>commencement. We discuss the rules that determine whether initial direct costs are </a:t>
            </a:r>
            <a:r>
              <a:rPr lang="en-US" altLang="zh-TW" sz="2000" dirty="0" smtClean="0"/>
              <a:t>expensed initially </a:t>
            </a:r>
            <a:r>
              <a:rPr lang="en-US" altLang="zh-TW" sz="2000" dirty="0" smtClean="0"/>
              <a:t>or deferred later in the chapter.</a:t>
            </a:r>
          </a:p>
          <a:p>
            <a:pPr algn="just"/>
            <a:r>
              <a:rPr lang="en-US" altLang="zh-TW" sz="2000" dirty="0" smtClean="0"/>
              <a:t>    The </a:t>
            </a:r>
            <a:r>
              <a:rPr lang="en-US" altLang="zh-TW" sz="2000" dirty="0" smtClean="0"/>
              <a:t>lessee also uses the implicit rate unless it cannot determine the implicit rate. In </a:t>
            </a:r>
            <a:r>
              <a:rPr lang="en-US" altLang="zh-TW" sz="2000" dirty="0" smtClean="0"/>
              <a:t>that case</a:t>
            </a:r>
            <a:r>
              <a:rPr lang="en-US" altLang="zh-TW" sz="2000" dirty="0" smtClean="0"/>
              <a:t>, the lessee uses the </a:t>
            </a:r>
            <a:r>
              <a:rPr lang="en-US" altLang="zh-TW" sz="2000" b="1" dirty="0" smtClean="0"/>
              <a:t>incremental borrowing rate</a:t>
            </a:r>
            <a:r>
              <a:rPr lang="en-US" altLang="zh-TW" sz="2000" dirty="0" smtClean="0"/>
              <a:t>, which is the rate of interest that a </a:t>
            </a:r>
            <a:r>
              <a:rPr lang="en-US" altLang="zh-TW" sz="2000" dirty="0" smtClean="0"/>
              <a:t>lessee would </a:t>
            </a:r>
            <a:r>
              <a:rPr lang="en-US" altLang="zh-TW" sz="2000" dirty="0" smtClean="0"/>
              <a:t>have to pay to borrow an amount equal to the lease payments on a collateralized </a:t>
            </a:r>
            <a:r>
              <a:rPr lang="en-US" altLang="zh-TW" sz="2000" dirty="0" smtClean="0"/>
              <a:t>basis over </a:t>
            </a:r>
            <a:r>
              <a:rPr lang="en-US" altLang="zh-TW" sz="2000" dirty="0" smtClean="0"/>
              <a:t>a similar term to the lease in a similar economic environment. Example 18.3 </a:t>
            </a:r>
            <a:r>
              <a:rPr lang="en-US" altLang="zh-TW" sz="2000" dirty="0" smtClean="0"/>
              <a:t>illustrates determining </a:t>
            </a:r>
            <a:r>
              <a:rPr lang="en-US" altLang="zh-TW" sz="2000" dirty="0" smtClean="0"/>
              <a:t>the implicit rate.</a:t>
            </a:r>
            <a:endParaRPr lang="zh-TW" altLang="en-US"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4282" y="214290"/>
            <a:ext cx="8715436" cy="646331"/>
          </a:xfrm>
          <a:prstGeom prst="rect">
            <a:avLst/>
          </a:prstGeom>
        </p:spPr>
        <p:txBody>
          <a:bodyPr wrap="square">
            <a:spAutoFit/>
          </a:bodyPr>
          <a:lstStyle/>
          <a:p>
            <a:r>
              <a:rPr lang="en-US" altLang="zh-TW" sz="3600" b="1" dirty="0" smtClean="0">
                <a:solidFill>
                  <a:srgbClr val="FF0000"/>
                </a:solidFill>
              </a:rPr>
              <a:t>EXAMPLE 18.3 Rate Implicit in the Lease</a:t>
            </a:r>
            <a:endParaRPr lang="zh-TW" altLang="en-US" sz="3600" b="1" dirty="0">
              <a:solidFill>
                <a:srgbClr val="FF0000"/>
              </a:solidFill>
            </a:endParaRPr>
          </a:p>
        </p:txBody>
      </p:sp>
      <p:sp>
        <p:nvSpPr>
          <p:cNvPr id="3" name="矩形 2"/>
          <p:cNvSpPr/>
          <p:nvPr/>
        </p:nvSpPr>
        <p:spPr>
          <a:xfrm>
            <a:off x="357158" y="1028343"/>
            <a:ext cx="8786842" cy="3477875"/>
          </a:xfrm>
          <a:prstGeom prst="rect">
            <a:avLst/>
          </a:prstGeom>
        </p:spPr>
        <p:txBody>
          <a:bodyPr wrap="square">
            <a:spAutoFit/>
          </a:bodyPr>
          <a:lstStyle/>
          <a:p>
            <a:r>
              <a:rPr lang="en-US" altLang="zh-TW" sz="2000" b="1" dirty="0" smtClean="0"/>
              <a:t>PROBLEM:</a:t>
            </a:r>
            <a:r>
              <a:rPr lang="en-US" altLang="zh-TW" sz="2000" dirty="0" smtClean="0"/>
              <a:t> JPAX Company, a </a:t>
            </a:r>
            <a:r>
              <a:rPr lang="en-US" altLang="zh-TW" sz="2000" dirty="0" err="1" smtClean="0"/>
              <a:t>lessor</a:t>
            </a:r>
            <a:r>
              <a:rPr lang="en-US" altLang="zh-TW" sz="2000" dirty="0" smtClean="0"/>
              <a:t>, enters into a 4-year lease transaction with payments </a:t>
            </a:r>
            <a:r>
              <a:rPr lang="en-US" altLang="zh-TW" sz="2000" dirty="0" smtClean="0"/>
              <a:t>due at </a:t>
            </a:r>
            <a:r>
              <a:rPr lang="en-US" altLang="zh-TW" sz="2000" dirty="0" smtClean="0"/>
              <a:t>the beginning of each year.</a:t>
            </a:r>
          </a:p>
          <a:p>
            <a:r>
              <a:rPr lang="en-US" altLang="zh-TW" sz="2000" dirty="0" smtClean="0"/>
              <a:t>• The lease payments are $48,000 per year.</a:t>
            </a:r>
          </a:p>
          <a:p>
            <a:r>
              <a:rPr lang="en-US" altLang="zh-TW" sz="2000" dirty="0" smtClean="0"/>
              <a:t>• The fair value of the leased asset is $260,000.</a:t>
            </a:r>
          </a:p>
          <a:p>
            <a:r>
              <a:rPr lang="en-US" altLang="zh-TW" sz="2000" dirty="0" smtClean="0"/>
              <a:t>• The </a:t>
            </a:r>
            <a:r>
              <a:rPr lang="en-US" altLang="zh-TW" sz="2000" dirty="0" err="1" smtClean="0"/>
              <a:t>lessor’s</a:t>
            </a:r>
            <a:r>
              <a:rPr lang="en-US" altLang="zh-TW" sz="2000" dirty="0" smtClean="0"/>
              <a:t> deferred initial direct costs are equal to $12,000.</a:t>
            </a:r>
          </a:p>
          <a:p>
            <a:r>
              <a:rPr lang="en-US" altLang="zh-TW" sz="2000" dirty="0" smtClean="0"/>
              <a:t>• The </a:t>
            </a:r>
            <a:r>
              <a:rPr lang="en-US" altLang="zh-TW" sz="2000" dirty="0" err="1" smtClean="0"/>
              <a:t>lessor’s</a:t>
            </a:r>
            <a:r>
              <a:rPr lang="en-US" altLang="zh-TW" sz="2000" dirty="0" smtClean="0"/>
              <a:t> estimate of the unguaranteed residual asset is $115,000.</a:t>
            </a:r>
          </a:p>
          <a:p>
            <a:r>
              <a:rPr lang="en-US" altLang="zh-TW" sz="2000" dirty="0" smtClean="0"/>
              <a:t>    What </a:t>
            </a:r>
            <a:r>
              <a:rPr lang="en-US" altLang="zh-TW" sz="2000" dirty="0" smtClean="0"/>
              <a:t>is the implicit rate in the lease for the </a:t>
            </a:r>
            <a:r>
              <a:rPr lang="en-US" altLang="zh-TW" sz="2000" dirty="0" err="1" smtClean="0"/>
              <a:t>lessor</a:t>
            </a:r>
            <a:r>
              <a:rPr lang="en-US" altLang="zh-TW" sz="2000" dirty="0" smtClean="0"/>
              <a:t>?</a:t>
            </a:r>
          </a:p>
          <a:p>
            <a:endParaRPr lang="en-US" altLang="zh-TW" sz="2000" dirty="0" smtClean="0"/>
          </a:p>
          <a:p>
            <a:r>
              <a:rPr lang="en-US" altLang="zh-TW" sz="2000" b="1" dirty="0" smtClean="0"/>
              <a:t>SOLUTION</a:t>
            </a:r>
            <a:r>
              <a:rPr lang="en-US" altLang="zh-TW" sz="2000" b="1" dirty="0" smtClean="0"/>
              <a:t>: </a:t>
            </a:r>
            <a:r>
              <a:rPr lang="en-US" altLang="zh-TW" sz="2000" dirty="0" smtClean="0"/>
              <a:t>JPAX solves for the implicit rate using the following equality:</a:t>
            </a:r>
          </a:p>
          <a:p>
            <a:r>
              <a:rPr lang="en-US" altLang="zh-TW" sz="2000" dirty="0" smtClean="0"/>
              <a:t>Present Value of Lease Payments + Present Value of Estimated Residual Value</a:t>
            </a:r>
          </a:p>
          <a:p>
            <a:r>
              <a:rPr lang="en-US" altLang="zh-TW" sz="2000" dirty="0" smtClean="0"/>
              <a:t>= Fair Value of Asset + Deferred Initial Direct Costs</a:t>
            </a:r>
            <a:endParaRPr lang="zh-TW" altLang="en-US"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8596" y="285728"/>
            <a:ext cx="8358246" cy="4401205"/>
          </a:xfrm>
          <a:prstGeom prst="rect">
            <a:avLst/>
          </a:prstGeom>
        </p:spPr>
        <p:txBody>
          <a:bodyPr wrap="square">
            <a:spAutoFit/>
          </a:bodyPr>
          <a:lstStyle/>
          <a:p>
            <a:pPr algn="just"/>
            <a:r>
              <a:rPr lang="en-US" altLang="zh-TW" sz="2000" dirty="0" smtClean="0"/>
              <a:t>    JPAX </a:t>
            </a:r>
            <a:r>
              <a:rPr lang="en-US" altLang="zh-TW" sz="2000" dirty="0" smtClean="0"/>
              <a:t>applies time value of money concepts to identify the terms needed to solve for </a:t>
            </a:r>
            <a:r>
              <a:rPr lang="en-US" altLang="zh-TW" sz="2000" dirty="0" smtClean="0"/>
              <a:t>the implicit </a:t>
            </a:r>
            <a:r>
              <a:rPr lang="en-US" altLang="zh-TW" sz="2000" dirty="0" smtClean="0"/>
              <a:t>rate: the present value, </a:t>
            </a:r>
            <a:r>
              <a:rPr lang="en-US" altLang="zh-TW" sz="2000" i="1" dirty="0" smtClean="0"/>
              <a:t>PV</a:t>
            </a:r>
            <a:r>
              <a:rPr lang="en-US" altLang="zh-TW" sz="2000" dirty="0" smtClean="0"/>
              <a:t>; the number of periods, </a:t>
            </a:r>
            <a:r>
              <a:rPr lang="en-US" altLang="zh-TW" sz="2000" i="1" dirty="0" smtClean="0"/>
              <a:t>N</a:t>
            </a:r>
            <a:r>
              <a:rPr lang="en-US" altLang="zh-TW" sz="2000" dirty="0" smtClean="0"/>
              <a:t>; the payments per period, </a:t>
            </a:r>
            <a:r>
              <a:rPr lang="en-US" altLang="zh-TW" sz="2000" i="1" dirty="0" smtClean="0"/>
              <a:t>PMT</a:t>
            </a:r>
            <a:r>
              <a:rPr lang="en-US" altLang="zh-TW" sz="2000" dirty="0" smtClean="0"/>
              <a:t>; and </a:t>
            </a:r>
            <a:r>
              <a:rPr lang="en-US" altLang="zh-TW" sz="2000" dirty="0" smtClean="0"/>
              <a:t>the future value, </a:t>
            </a:r>
            <a:r>
              <a:rPr lang="en-US" altLang="zh-TW" sz="2000" i="1" dirty="0" smtClean="0"/>
              <a:t>FV. </a:t>
            </a:r>
            <a:r>
              <a:rPr lang="en-US" altLang="zh-TW" sz="2000" dirty="0" smtClean="0"/>
              <a:t>Because the payments are due at the beginning of the period, this is</a:t>
            </a:r>
          </a:p>
          <a:p>
            <a:pPr algn="just"/>
            <a:r>
              <a:rPr lang="en-US" altLang="zh-TW" sz="2000" dirty="0" smtClean="0"/>
              <a:t>a present value of an annuity due problem. The present value, </a:t>
            </a:r>
            <a:r>
              <a:rPr lang="en-US" altLang="zh-TW" sz="2000" i="1" dirty="0" smtClean="0"/>
              <a:t>PV, </a:t>
            </a:r>
            <a:r>
              <a:rPr lang="en-US" altLang="zh-TW" sz="2000" dirty="0" smtClean="0"/>
              <a:t>is the present value of </a:t>
            </a:r>
            <a:r>
              <a:rPr lang="en-US" altLang="zh-TW" sz="2000" dirty="0" smtClean="0"/>
              <a:t>the lease </a:t>
            </a:r>
            <a:r>
              <a:rPr lang="en-US" altLang="zh-TW" sz="2000" dirty="0" smtClean="0"/>
              <a:t>payments plus the expected residual value which equals the fair value of the leased </a:t>
            </a:r>
            <a:r>
              <a:rPr lang="en-US" altLang="zh-TW" sz="2000" dirty="0" smtClean="0"/>
              <a:t>asset plus </a:t>
            </a:r>
            <a:r>
              <a:rPr lang="en-US" altLang="zh-TW" sz="2000" dirty="0" smtClean="0"/>
              <a:t>the deferred initial direct costs:</a:t>
            </a:r>
          </a:p>
          <a:p>
            <a:pPr algn="just"/>
            <a:endParaRPr lang="en-US" altLang="zh-TW" sz="2000" dirty="0" smtClean="0"/>
          </a:p>
          <a:p>
            <a:pPr algn="just"/>
            <a:r>
              <a:rPr lang="en-US" altLang="zh-TW" sz="2000" dirty="0" smtClean="0"/>
              <a:t>Present </a:t>
            </a:r>
            <a:r>
              <a:rPr lang="en-US" altLang="zh-TW" sz="2000" dirty="0" smtClean="0"/>
              <a:t>Value of Lease Payments + Present Value of Estimated Residual Value</a:t>
            </a:r>
          </a:p>
          <a:p>
            <a:pPr algn="just"/>
            <a:r>
              <a:rPr lang="en-US" altLang="zh-TW" sz="2000" dirty="0" smtClean="0"/>
              <a:t>= $260,000 Fair Value of Leased Asset + $12,000 Initial Direct Costs = $272,000</a:t>
            </a:r>
          </a:p>
          <a:p>
            <a:pPr algn="just"/>
            <a:endParaRPr lang="en-US" altLang="zh-TW" sz="2000" dirty="0" smtClean="0"/>
          </a:p>
          <a:p>
            <a:pPr algn="just"/>
            <a:r>
              <a:rPr lang="en-US" altLang="zh-TW" sz="2000" dirty="0" smtClean="0"/>
              <a:t>The </a:t>
            </a:r>
            <a:r>
              <a:rPr lang="en-US" altLang="zh-TW" sz="2000" dirty="0" smtClean="0"/>
              <a:t>number of periods, </a:t>
            </a:r>
            <a:r>
              <a:rPr lang="en-US" altLang="zh-TW" sz="2000" i="1" dirty="0" smtClean="0"/>
              <a:t>N, </a:t>
            </a:r>
            <a:r>
              <a:rPr lang="en-US" altLang="zh-TW" sz="2000" dirty="0" smtClean="0"/>
              <a:t>is 4 years</a:t>
            </a:r>
            <a:r>
              <a:rPr lang="en-US" altLang="zh-TW" sz="2000" i="1" dirty="0" smtClean="0"/>
              <a:t>. </a:t>
            </a:r>
            <a:r>
              <a:rPr lang="en-US" altLang="zh-TW" sz="2000" dirty="0" smtClean="0"/>
              <a:t>The payments each period</a:t>
            </a:r>
            <a:r>
              <a:rPr lang="en-US" altLang="zh-TW" sz="2000" i="1" dirty="0" smtClean="0"/>
              <a:t>, PMT, are </a:t>
            </a:r>
            <a:r>
              <a:rPr lang="en-US" altLang="zh-TW" sz="2000" dirty="0" smtClean="0"/>
              <a:t>$48,000. </a:t>
            </a:r>
            <a:r>
              <a:rPr lang="en-US" altLang="zh-TW" sz="2000" dirty="0" smtClean="0"/>
              <a:t>The future </a:t>
            </a:r>
            <a:r>
              <a:rPr lang="en-US" altLang="zh-TW" sz="2000" dirty="0" smtClean="0"/>
              <a:t>value, </a:t>
            </a:r>
            <a:r>
              <a:rPr lang="en-US" altLang="zh-TW" sz="2000" i="1" dirty="0" smtClean="0"/>
              <a:t>FV, </a:t>
            </a:r>
            <a:r>
              <a:rPr lang="en-US" altLang="zh-TW" sz="2000" dirty="0" smtClean="0"/>
              <a:t>is the residual value of $115,000</a:t>
            </a:r>
            <a:r>
              <a:rPr lang="en-US" altLang="zh-TW" sz="2000" dirty="0" smtClean="0"/>
              <a:t>. We </a:t>
            </a:r>
            <a:r>
              <a:rPr lang="en-US" altLang="zh-TW" sz="2000" dirty="0" smtClean="0"/>
              <a:t>use the spreadsheet application </a:t>
            </a:r>
            <a:r>
              <a:rPr lang="en-US" altLang="zh-TW" sz="2000" dirty="0" smtClean="0"/>
              <a:t>from Chapter </a:t>
            </a:r>
            <a:r>
              <a:rPr lang="en-US" altLang="zh-TW" sz="2000" dirty="0" smtClean="0"/>
              <a:t>7 to determine the implicit rate as 5.22%:</a:t>
            </a:r>
            <a:endParaRPr lang="zh-TW" altLang="en-US" sz="2000" dirty="0"/>
          </a:p>
        </p:txBody>
      </p:sp>
      <p:pic>
        <p:nvPicPr>
          <p:cNvPr id="3" name="圖片 2"/>
          <p:cNvPicPr/>
          <p:nvPr/>
        </p:nvPicPr>
        <p:blipFill>
          <a:blip r:embed="rId2"/>
          <a:srcRect l="25375" t="25000" r="28403" b="61190"/>
          <a:stretch>
            <a:fillRect/>
          </a:stretch>
        </p:blipFill>
        <p:spPr bwMode="auto">
          <a:xfrm>
            <a:off x="1214414" y="4786322"/>
            <a:ext cx="4500594" cy="1000132"/>
          </a:xfrm>
          <a:prstGeom prst="rect">
            <a:avLst/>
          </a:prstGeom>
          <a:noFill/>
          <a:ln w="9525">
            <a:noFill/>
            <a:miter lim="800000"/>
            <a:headEnd/>
            <a:tailEnd/>
          </a:ln>
        </p:spPr>
      </p:pic>
      <p:sp>
        <p:nvSpPr>
          <p:cNvPr id="4" name="矩形 3"/>
          <p:cNvSpPr/>
          <p:nvPr/>
        </p:nvSpPr>
        <p:spPr>
          <a:xfrm>
            <a:off x="428596" y="5786454"/>
            <a:ext cx="8358246" cy="707886"/>
          </a:xfrm>
          <a:prstGeom prst="rect">
            <a:avLst/>
          </a:prstGeom>
        </p:spPr>
        <p:txBody>
          <a:bodyPr wrap="square">
            <a:spAutoFit/>
          </a:bodyPr>
          <a:lstStyle/>
          <a:p>
            <a:r>
              <a:rPr lang="en-US" altLang="zh-TW" sz="2000" dirty="0" smtClean="0"/>
              <a:t>After determining the lease payments and discount rates, we can now classify the lease </a:t>
            </a:r>
            <a:r>
              <a:rPr lang="en-US" altLang="zh-TW" sz="2000" dirty="0" smtClean="0"/>
              <a:t>as shown </a:t>
            </a:r>
            <a:r>
              <a:rPr lang="en-US" altLang="zh-TW" sz="2000" dirty="0" smtClean="0"/>
              <a:t>in Example 18.4.</a:t>
            </a:r>
            <a:endParaRPr lang="zh-TW" altLang="en-US"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7158" y="285728"/>
            <a:ext cx="6737165" cy="646331"/>
          </a:xfrm>
          <a:prstGeom prst="rect">
            <a:avLst/>
          </a:prstGeom>
        </p:spPr>
        <p:txBody>
          <a:bodyPr wrap="none">
            <a:spAutoFit/>
          </a:bodyPr>
          <a:lstStyle/>
          <a:p>
            <a:r>
              <a:rPr lang="en-US" altLang="zh-TW" sz="3600" b="1" dirty="0" smtClean="0">
                <a:solidFill>
                  <a:srgbClr val="FF0000"/>
                </a:solidFill>
              </a:rPr>
              <a:t>EXAMPLE 18.4 Lease Classification</a:t>
            </a:r>
            <a:endParaRPr lang="zh-TW" altLang="en-US" sz="3600" b="1" dirty="0">
              <a:solidFill>
                <a:srgbClr val="FF0000"/>
              </a:solidFill>
            </a:endParaRPr>
          </a:p>
        </p:txBody>
      </p:sp>
      <p:sp>
        <p:nvSpPr>
          <p:cNvPr id="3" name="矩形 2"/>
          <p:cNvSpPr/>
          <p:nvPr/>
        </p:nvSpPr>
        <p:spPr>
          <a:xfrm>
            <a:off x="285720" y="928670"/>
            <a:ext cx="8572560" cy="4093428"/>
          </a:xfrm>
          <a:prstGeom prst="rect">
            <a:avLst/>
          </a:prstGeom>
        </p:spPr>
        <p:txBody>
          <a:bodyPr wrap="square">
            <a:spAutoFit/>
          </a:bodyPr>
          <a:lstStyle/>
          <a:p>
            <a:pPr algn="just"/>
            <a:r>
              <a:rPr lang="en-US" altLang="zh-TW" sz="2000" b="1" dirty="0" smtClean="0"/>
              <a:t>PROBLEM:</a:t>
            </a:r>
            <a:r>
              <a:rPr lang="en-US" altLang="zh-TW" sz="2000" dirty="0" smtClean="0"/>
              <a:t> On January 1, 2019, </a:t>
            </a:r>
            <a:r>
              <a:rPr lang="en-US" altLang="zh-TW" sz="2000" dirty="0" err="1" smtClean="0"/>
              <a:t>Sturge</a:t>
            </a:r>
            <a:r>
              <a:rPr lang="en-US" altLang="zh-TW" sz="2000" dirty="0" smtClean="0"/>
              <a:t> Manufacturing leased a piece of machinery for </a:t>
            </a:r>
            <a:r>
              <a:rPr lang="en-US" altLang="zh-TW" sz="2000" dirty="0" smtClean="0"/>
              <a:t>use in </a:t>
            </a:r>
            <a:r>
              <a:rPr lang="en-US" altLang="zh-TW" sz="2000" dirty="0" smtClean="0"/>
              <a:t>its North American operations from </a:t>
            </a:r>
            <a:r>
              <a:rPr lang="en-US" altLang="zh-TW" sz="2000" dirty="0" err="1" smtClean="0"/>
              <a:t>Borko</a:t>
            </a:r>
            <a:r>
              <a:rPr lang="en-US" altLang="zh-TW" sz="2000" dirty="0" smtClean="0"/>
              <a:t> Bank. The machinery is not specialized and</a:t>
            </a:r>
            <a:r>
              <a:rPr lang="en-US" altLang="zh-TW" sz="2000" dirty="0" smtClean="0"/>
              <a:t>, therefore</a:t>
            </a:r>
            <a:r>
              <a:rPr lang="en-US" altLang="zh-TW" sz="2000" dirty="0" smtClean="0"/>
              <a:t>, could also be leased to other parties. The 9-year, </a:t>
            </a:r>
            <a:r>
              <a:rPr lang="en-US" altLang="zh-TW" sz="2000" dirty="0" err="1" smtClean="0"/>
              <a:t>noncancellable</a:t>
            </a:r>
            <a:r>
              <a:rPr lang="en-US" altLang="zh-TW" sz="2000" dirty="0" smtClean="0"/>
              <a:t> lease </a:t>
            </a:r>
            <a:r>
              <a:rPr lang="en-US" altLang="zh-TW" sz="2000" dirty="0" smtClean="0"/>
              <a:t>requires lease </a:t>
            </a:r>
            <a:r>
              <a:rPr lang="en-US" altLang="zh-TW" sz="2000" dirty="0" smtClean="0"/>
              <a:t>payments of $13,000 due at the beginning of each year. The present value of the </a:t>
            </a:r>
            <a:r>
              <a:rPr lang="en-US" altLang="zh-TW" sz="2000" dirty="0" smtClean="0"/>
              <a:t>lease payments </a:t>
            </a:r>
            <a:r>
              <a:rPr lang="en-US" altLang="zh-TW" sz="2000" dirty="0" smtClean="0"/>
              <a:t>is $77,579. The lease agreement does not transfer ownership of the machinery </a:t>
            </a:r>
            <a:r>
              <a:rPr lang="en-US" altLang="zh-TW" sz="2000" dirty="0" smtClean="0"/>
              <a:t>and it </a:t>
            </a:r>
            <a:r>
              <a:rPr lang="en-US" altLang="zh-TW" sz="2000" dirty="0" smtClean="0"/>
              <a:t>does not contain a purchase option. </a:t>
            </a:r>
            <a:r>
              <a:rPr lang="en-US" altLang="zh-TW" sz="2000" dirty="0" err="1" smtClean="0"/>
              <a:t>Sturge</a:t>
            </a:r>
            <a:r>
              <a:rPr lang="en-US" altLang="zh-TW" sz="2000" dirty="0" smtClean="0"/>
              <a:t> has not guaranteed a residual value, but a </a:t>
            </a:r>
            <a:r>
              <a:rPr lang="en-US" altLang="zh-TW" sz="2000" dirty="0" smtClean="0"/>
              <a:t>third party </a:t>
            </a:r>
            <a:r>
              <a:rPr lang="en-US" altLang="zh-TW" sz="2000" dirty="0" smtClean="0"/>
              <a:t>has provided a guarantee with a present value of $18,031. The machinery has a fair </a:t>
            </a:r>
            <a:r>
              <a:rPr lang="en-US" altLang="zh-TW" sz="2000" dirty="0" smtClean="0"/>
              <a:t>value of </a:t>
            </a:r>
            <a:r>
              <a:rPr lang="en-US" altLang="zh-TW" sz="2000" dirty="0" smtClean="0"/>
              <a:t>$95,455 and an estimated life of 10 years. </a:t>
            </a:r>
            <a:r>
              <a:rPr lang="en-US" altLang="zh-TW" sz="2000" dirty="0" err="1" smtClean="0"/>
              <a:t>Borko</a:t>
            </a:r>
            <a:r>
              <a:rPr lang="en-US" altLang="zh-TW" sz="2000" dirty="0" smtClean="0"/>
              <a:t> views it highly probable that the bank </a:t>
            </a:r>
            <a:r>
              <a:rPr lang="en-US" altLang="zh-TW" sz="2000" dirty="0" smtClean="0"/>
              <a:t>will collect </a:t>
            </a:r>
            <a:r>
              <a:rPr lang="en-US" altLang="zh-TW" sz="2000" dirty="0" smtClean="0"/>
              <a:t>the lease payments from </a:t>
            </a:r>
            <a:r>
              <a:rPr lang="en-US" altLang="zh-TW" sz="2000" dirty="0" err="1" smtClean="0"/>
              <a:t>Sturge</a:t>
            </a:r>
            <a:r>
              <a:rPr lang="en-US" altLang="zh-TW" sz="2000" dirty="0" smtClean="0"/>
              <a:t> and the third-party residual value guarantor. </a:t>
            </a:r>
            <a:r>
              <a:rPr lang="en-US" altLang="zh-TW" sz="2000" dirty="0" smtClean="0"/>
              <a:t>Determine whether </a:t>
            </a:r>
            <a:r>
              <a:rPr lang="en-US" altLang="zh-TW" sz="2000" dirty="0" err="1" smtClean="0"/>
              <a:t>Sturge</a:t>
            </a:r>
            <a:r>
              <a:rPr lang="en-US" altLang="zh-TW" sz="2000" dirty="0" smtClean="0"/>
              <a:t> should report the lease as an operating or finance lease. Determine </a:t>
            </a:r>
            <a:r>
              <a:rPr lang="en-US" altLang="zh-TW" sz="2000" dirty="0" smtClean="0"/>
              <a:t>whether </a:t>
            </a:r>
            <a:r>
              <a:rPr lang="en-US" altLang="zh-TW" sz="2000" dirty="0" err="1" smtClean="0"/>
              <a:t>Borko</a:t>
            </a:r>
            <a:r>
              <a:rPr lang="en-US" altLang="zh-TW" sz="2000" dirty="0" smtClean="0"/>
              <a:t> </a:t>
            </a:r>
            <a:r>
              <a:rPr lang="en-US" altLang="zh-TW" sz="2000" dirty="0" smtClean="0"/>
              <a:t>should classify the lease as operating, direct financing, or sales type.</a:t>
            </a:r>
            <a:endParaRPr lang="zh-TW" altLang="en-US"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5720" y="214290"/>
            <a:ext cx="8429684" cy="400110"/>
          </a:xfrm>
          <a:prstGeom prst="rect">
            <a:avLst/>
          </a:prstGeom>
        </p:spPr>
        <p:txBody>
          <a:bodyPr wrap="square">
            <a:spAutoFit/>
          </a:bodyPr>
          <a:lstStyle/>
          <a:p>
            <a:r>
              <a:rPr lang="en-US" altLang="zh-TW" sz="2000" b="1" dirty="0" smtClean="0"/>
              <a:t>SOLUTION: </a:t>
            </a:r>
            <a:r>
              <a:rPr lang="en-US" altLang="zh-TW" sz="2000" dirty="0" smtClean="0"/>
              <a:t>The following table presents an analysis of the indicators to assess.</a:t>
            </a:r>
            <a:endParaRPr lang="zh-TW" altLang="en-US" sz="2000" dirty="0"/>
          </a:p>
        </p:txBody>
      </p:sp>
      <p:pic>
        <p:nvPicPr>
          <p:cNvPr id="3" name="圖片 2"/>
          <p:cNvPicPr/>
          <p:nvPr/>
        </p:nvPicPr>
        <p:blipFill>
          <a:blip r:embed="rId2"/>
          <a:srcRect l="29796" t="18810" r="23848" b="31885"/>
          <a:stretch>
            <a:fillRect/>
          </a:stretch>
        </p:blipFill>
        <p:spPr bwMode="auto">
          <a:xfrm>
            <a:off x="500034" y="857232"/>
            <a:ext cx="7215238" cy="4714908"/>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2844" y="197346"/>
            <a:ext cx="8786874" cy="3785652"/>
          </a:xfrm>
          <a:prstGeom prst="rect">
            <a:avLst/>
          </a:prstGeom>
        </p:spPr>
        <p:txBody>
          <a:bodyPr wrap="square">
            <a:spAutoFit/>
          </a:bodyPr>
          <a:lstStyle/>
          <a:p>
            <a:pPr algn="just"/>
            <a:r>
              <a:rPr lang="en-US" altLang="zh-TW" sz="2000" dirty="0" smtClean="0"/>
              <a:t>    To </a:t>
            </a:r>
            <a:r>
              <a:rPr lang="en-US" altLang="zh-TW" sz="2000" dirty="0" smtClean="0"/>
              <a:t>determine whether </a:t>
            </a:r>
            <a:r>
              <a:rPr lang="en-US" altLang="zh-TW" sz="2000" dirty="0" err="1" smtClean="0"/>
              <a:t>Sturge</a:t>
            </a:r>
            <a:r>
              <a:rPr lang="en-US" altLang="zh-TW" sz="2000" dirty="0" smtClean="0"/>
              <a:t>, the lessee, should classify the lease as an operating or </a:t>
            </a:r>
            <a:r>
              <a:rPr lang="en-US" altLang="zh-TW" sz="2000" dirty="0" smtClean="0"/>
              <a:t>a finance </a:t>
            </a:r>
            <a:r>
              <a:rPr lang="en-US" altLang="zh-TW" sz="2000" dirty="0" smtClean="0"/>
              <a:t>lease, we need only to assess the Group I criteria. </a:t>
            </a:r>
            <a:r>
              <a:rPr lang="en-US" altLang="zh-TW" sz="2000" dirty="0" err="1" smtClean="0"/>
              <a:t>Sturge</a:t>
            </a:r>
            <a:r>
              <a:rPr lang="en-US" altLang="zh-TW" sz="2000" dirty="0" smtClean="0"/>
              <a:t> should classify the lease </a:t>
            </a:r>
            <a:r>
              <a:rPr lang="en-US" altLang="zh-TW" sz="2000" dirty="0" smtClean="0"/>
              <a:t>as a </a:t>
            </a:r>
            <a:r>
              <a:rPr lang="en-US" altLang="zh-TW" sz="2000" dirty="0" smtClean="0"/>
              <a:t>finance lease because the lease term is 90% of the life of the asset. Whereas this is an </a:t>
            </a:r>
            <a:r>
              <a:rPr lang="en-US" altLang="zh-TW" sz="2000" dirty="0" smtClean="0"/>
              <a:t>area requiring </a:t>
            </a:r>
            <a:r>
              <a:rPr lang="en-US" altLang="zh-TW" sz="2000" dirty="0" smtClean="0"/>
              <a:t>judgment, 90% likely meets the “major part” criterion. For purposes of </a:t>
            </a:r>
            <a:r>
              <a:rPr lang="en-US" altLang="zh-TW" sz="2000" dirty="0" smtClean="0"/>
              <a:t>end-of-chapter exercises </a:t>
            </a:r>
            <a:r>
              <a:rPr lang="en-US" altLang="zh-TW" sz="2000" dirty="0" smtClean="0"/>
              <a:t>and problems, we will assume the cutoff for the third criterion is 75% </a:t>
            </a:r>
            <a:r>
              <a:rPr lang="en-US" altLang="zh-TW" sz="2000" dirty="0" smtClean="0"/>
              <a:t>and 90</a:t>
            </a:r>
            <a:r>
              <a:rPr lang="en-US" altLang="zh-TW" sz="2000" dirty="0" smtClean="0"/>
              <a:t>% for the fourth criterion.</a:t>
            </a:r>
          </a:p>
          <a:p>
            <a:pPr algn="just"/>
            <a:r>
              <a:rPr lang="en-US" altLang="zh-TW" sz="2000" dirty="0" smtClean="0"/>
              <a:t>    To </a:t>
            </a:r>
            <a:r>
              <a:rPr lang="en-US" altLang="zh-TW" sz="2000" dirty="0" smtClean="0"/>
              <a:t>determine whether </a:t>
            </a:r>
            <a:r>
              <a:rPr lang="en-US" altLang="zh-TW" sz="2000" dirty="0" err="1" smtClean="0"/>
              <a:t>Borko</a:t>
            </a:r>
            <a:r>
              <a:rPr lang="en-US" altLang="zh-TW" sz="2000" dirty="0" smtClean="0"/>
              <a:t> Bank should classify the lease as operating, direct financing</a:t>
            </a:r>
            <a:r>
              <a:rPr lang="en-US" altLang="zh-TW" sz="2000" dirty="0" smtClean="0"/>
              <a:t>, or </a:t>
            </a:r>
            <a:r>
              <a:rPr lang="en-US" altLang="zh-TW" sz="2000" dirty="0" smtClean="0"/>
              <a:t>sales type, we assess the Group I first. The lease meets Group I </a:t>
            </a:r>
            <a:r>
              <a:rPr lang="en-US" altLang="zh-TW" sz="2000" dirty="0" smtClean="0"/>
              <a:t> criteria </a:t>
            </a:r>
            <a:r>
              <a:rPr lang="en-US" altLang="zh-TW" sz="2000" dirty="0" smtClean="0"/>
              <a:t>because </a:t>
            </a:r>
            <a:r>
              <a:rPr lang="en-US" altLang="zh-TW" sz="2000" dirty="0" smtClean="0"/>
              <a:t>the lease </a:t>
            </a:r>
            <a:r>
              <a:rPr lang="en-US" altLang="zh-TW" sz="2000" dirty="0" smtClean="0"/>
              <a:t>term is a major part of the economic life. Because the lease </a:t>
            </a:r>
            <a:r>
              <a:rPr lang="en-US" altLang="zh-TW" sz="2000" dirty="0" smtClean="0"/>
              <a:t> meets </a:t>
            </a:r>
            <a:r>
              <a:rPr lang="en-US" altLang="zh-TW" sz="2000" dirty="0" smtClean="0"/>
              <a:t>Group I criteria</a:t>
            </a:r>
            <a:r>
              <a:rPr lang="en-US" altLang="zh-TW" sz="2000" dirty="0" smtClean="0"/>
              <a:t>, </a:t>
            </a:r>
            <a:r>
              <a:rPr lang="en-US" altLang="zh-TW" sz="2000" dirty="0" err="1" smtClean="0"/>
              <a:t>Borko</a:t>
            </a:r>
            <a:r>
              <a:rPr lang="en-US" altLang="zh-TW" sz="2000" dirty="0" smtClean="0"/>
              <a:t> </a:t>
            </a:r>
            <a:r>
              <a:rPr lang="en-US" altLang="zh-TW" sz="2000" dirty="0" smtClean="0"/>
              <a:t>Bank will classify the lease as a sales-type lease. </a:t>
            </a:r>
            <a:r>
              <a:rPr lang="en-US" altLang="zh-TW" sz="2000" dirty="0" err="1" smtClean="0"/>
              <a:t>Borko</a:t>
            </a:r>
            <a:r>
              <a:rPr lang="en-US" altLang="zh-TW" sz="2000" dirty="0" smtClean="0"/>
              <a:t> does not need to assess </a:t>
            </a:r>
            <a:r>
              <a:rPr lang="en-US" altLang="zh-TW" sz="2000" dirty="0" smtClean="0"/>
              <a:t>the Group </a:t>
            </a:r>
            <a:r>
              <a:rPr lang="en-US" altLang="zh-TW" sz="2000" dirty="0" smtClean="0"/>
              <a:t>II criteria, but include them here to demonstrate the calculations involved.</a:t>
            </a:r>
            <a:endParaRPr lang="zh-TW" altLang="en-US"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5720" y="357167"/>
            <a:ext cx="8715436" cy="5016758"/>
          </a:xfrm>
          <a:prstGeom prst="rect">
            <a:avLst/>
          </a:prstGeom>
        </p:spPr>
        <p:txBody>
          <a:bodyPr wrap="square">
            <a:spAutoFit/>
          </a:bodyPr>
          <a:lstStyle/>
          <a:p>
            <a:r>
              <a:rPr lang="en-US" altLang="zh-TW" sz="2000" b="1" dirty="0" smtClean="0">
                <a:solidFill>
                  <a:schemeClr val="accent3">
                    <a:lumMod val="50000"/>
                  </a:schemeClr>
                </a:solidFill>
              </a:rPr>
              <a:t>IFRS Lease Classification</a:t>
            </a:r>
          </a:p>
          <a:p>
            <a:pPr algn="just"/>
            <a:r>
              <a:rPr lang="en-US" altLang="zh-TW" sz="2000" dirty="0" smtClean="0"/>
              <a:t>Lease classification is different under U.S. GAAP and IFRS.</a:t>
            </a:r>
          </a:p>
          <a:p>
            <a:pPr algn="just"/>
            <a:r>
              <a:rPr lang="en-US" altLang="zh-TW" sz="2000" dirty="0" smtClean="0"/>
              <a:t>    In </a:t>
            </a:r>
            <a:r>
              <a:rPr lang="en-US" altLang="zh-TW" sz="2000" dirty="0" smtClean="0"/>
              <a:t>the case of the </a:t>
            </a:r>
            <a:r>
              <a:rPr lang="en-US" altLang="zh-TW" sz="2000" b="1" dirty="0" smtClean="0"/>
              <a:t>lessee, </a:t>
            </a:r>
            <a:r>
              <a:rPr lang="en-US" altLang="zh-TW" sz="2000" dirty="0" smtClean="0"/>
              <a:t>IFRS does not classify leases as operating and financing and </a:t>
            </a:r>
            <a:r>
              <a:rPr lang="en-US" altLang="zh-TW" sz="2000" dirty="0" smtClean="0"/>
              <a:t>does not </a:t>
            </a:r>
            <a:r>
              <a:rPr lang="en-US" altLang="zh-TW" sz="2000" dirty="0" smtClean="0"/>
              <a:t>distinguish two types of leases. Rather, lessee accounting treatment is the same for all </a:t>
            </a:r>
            <a:r>
              <a:rPr lang="en-US" altLang="zh-TW" sz="2000" dirty="0" smtClean="0"/>
              <a:t>leases under </a:t>
            </a:r>
            <a:r>
              <a:rPr lang="en-US" altLang="zh-TW" sz="2000" dirty="0" smtClean="0"/>
              <a:t>IFRS. All leases are recorded with leased assets and lease liabilities</a:t>
            </a:r>
            <a:r>
              <a:rPr lang="en-US" altLang="zh-TW" sz="2000" dirty="0" smtClean="0"/>
              <a:t>.</a:t>
            </a:r>
          </a:p>
          <a:p>
            <a:pPr algn="just"/>
            <a:r>
              <a:rPr lang="en-US" altLang="zh-TW" sz="2000" dirty="0" smtClean="0"/>
              <a:t>    In the case of the </a:t>
            </a:r>
            <a:r>
              <a:rPr lang="en-US" altLang="zh-TW" sz="2000" b="1" dirty="0" err="1" smtClean="0"/>
              <a:t>lessor</a:t>
            </a:r>
            <a:r>
              <a:rPr lang="en-US" altLang="zh-TW" sz="2000" dirty="0" smtClean="0"/>
              <a:t>, IFRS includes only one group of criteria. If the criteria are met, </a:t>
            </a:r>
            <a:r>
              <a:rPr lang="en-US" altLang="zh-TW" sz="2000" dirty="0" smtClean="0"/>
              <a:t>the lease </a:t>
            </a:r>
            <a:r>
              <a:rPr lang="en-US" altLang="zh-TW" sz="2000" dirty="0" smtClean="0"/>
              <a:t>is classified as a finance lease; otherwise, the lease is classified as an operating lease. </a:t>
            </a:r>
            <a:r>
              <a:rPr lang="en-US" altLang="zh-TW" sz="2000" dirty="0" smtClean="0"/>
              <a:t>The goal </a:t>
            </a:r>
            <a:r>
              <a:rPr lang="en-US" altLang="zh-TW" sz="2000" dirty="0" smtClean="0"/>
              <a:t>of the IFRS classification standards for </a:t>
            </a:r>
            <a:r>
              <a:rPr lang="en-US" altLang="zh-TW" sz="2000" dirty="0" err="1" smtClean="0"/>
              <a:t>lessors</a:t>
            </a:r>
            <a:r>
              <a:rPr lang="en-US" altLang="zh-TW" sz="2000" dirty="0" smtClean="0"/>
              <a:t> is to determine whether the risks and </a:t>
            </a:r>
            <a:r>
              <a:rPr lang="en-US" altLang="zh-TW" sz="2000" dirty="0" smtClean="0"/>
              <a:t>rewards of </a:t>
            </a:r>
            <a:r>
              <a:rPr lang="en-US" altLang="zh-TW" sz="2000" dirty="0" smtClean="0"/>
              <a:t>ownership have been transferred to the lessee. IFRS does not distinguish between </a:t>
            </a:r>
            <a:r>
              <a:rPr lang="en-US" altLang="zh-TW" sz="2000" dirty="0" smtClean="0"/>
              <a:t>sales-type and </a:t>
            </a:r>
            <a:r>
              <a:rPr lang="en-US" altLang="zh-TW" sz="2000" dirty="0" smtClean="0"/>
              <a:t>direct financing leases.</a:t>
            </a:r>
          </a:p>
          <a:p>
            <a:pPr algn="just"/>
            <a:r>
              <a:rPr lang="en-US" altLang="zh-TW" sz="2000" dirty="0" smtClean="0"/>
              <a:t>    The </a:t>
            </a:r>
            <a:r>
              <a:rPr lang="en-US" altLang="zh-TW" sz="2000" dirty="0" smtClean="0"/>
              <a:t>first five IFRS criteria are the same as U.S. GAAP Group I criteria for the </a:t>
            </a:r>
            <a:r>
              <a:rPr lang="en-US" altLang="zh-TW" sz="2000" dirty="0" err="1" smtClean="0"/>
              <a:t>lessor</a:t>
            </a:r>
            <a:r>
              <a:rPr lang="en-US" altLang="zh-TW" sz="2000" dirty="0" smtClean="0"/>
              <a:t>. However</a:t>
            </a:r>
            <a:r>
              <a:rPr lang="en-US" altLang="zh-TW" sz="2000" dirty="0" smtClean="0"/>
              <a:t>, IFRS </a:t>
            </a:r>
            <a:r>
              <a:rPr lang="en-US" altLang="zh-TW" sz="2000" dirty="0" smtClean="0"/>
              <a:t>does not specify that if one of the criteria is met, the lease is a finance lease. Rather</a:t>
            </a:r>
            <a:r>
              <a:rPr lang="en-US" altLang="zh-TW" sz="2000" dirty="0" smtClean="0"/>
              <a:t>, IFRS </a:t>
            </a:r>
            <a:r>
              <a:rPr lang="en-US" altLang="zh-TW" sz="2000" dirty="0" smtClean="0"/>
              <a:t>takes the approach that these scenarios are indicators that the lease is a finance lease </a:t>
            </a:r>
            <a:r>
              <a:rPr lang="en-US" altLang="zh-TW" sz="2000" dirty="0" smtClean="0"/>
              <a:t>for the </a:t>
            </a:r>
            <a:r>
              <a:rPr lang="en-US" altLang="zh-TW" sz="2000" dirty="0" err="1" smtClean="0"/>
              <a:t>lessor</a:t>
            </a:r>
            <a:r>
              <a:rPr lang="en-US" altLang="zh-TW" sz="2000" dirty="0" smtClean="0"/>
              <a:t>.</a:t>
            </a:r>
            <a:endParaRPr lang="zh-TW" altLang="en-US"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4282" y="285728"/>
            <a:ext cx="8715436" cy="3170099"/>
          </a:xfrm>
          <a:prstGeom prst="rect">
            <a:avLst/>
          </a:prstGeom>
        </p:spPr>
        <p:txBody>
          <a:bodyPr wrap="square">
            <a:spAutoFit/>
          </a:bodyPr>
          <a:lstStyle/>
          <a:p>
            <a:pPr algn="just"/>
            <a:r>
              <a:rPr lang="en-US" altLang="zh-TW" sz="2000" dirty="0" smtClean="0"/>
              <a:t>    IFRS </a:t>
            </a:r>
            <a:r>
              <a:rPr lang="en-US" altLang="zh-TW" sz="2000" dirty="0" smtClean="0"/>
              <a:t>also identifies three additional indicators that individually or in combination could </a:t>
            </a:r>
            <a:r>
              <a:rPr lang="en-US" altLang="zh-TW" sz="2000" dirty="0" smtClean="0"/>
              <a:t>lead to </a:t>
            </a:r>
            <a:r>
              <a:rPr lang="en-US" altLang="zh-TW" sz="2000" dirty="0" smtClean="0"/>
              <a:t>classifying a lease as a finance lease. The terms of the lease imply a finance lease if:</a:t>
            </a:r>
          </a:p>
          <a:p>
            <a:pPr algn="just"/>
            <a:r>
              <a:rPr lang="en-US" altLang="zh-TW" sz="2000" dirty="0" smtClean="0"/>
              <a:t>1. The lessee bears the </a:t>
            </a:r>
            <a:r>
              <a:rPr lang="en-US" altLang="zh-TW" sz="2000" dirty="0" err="1" smtClean="0"/>
              <a:t>lessor’s</a:t>
            </a:r>
            <a:r>
              <a:rPr lang="en-US" altLang="zh-TW" sz="2000" dirty="0" smtClean="0"/>
              <a:t> losses if the lessee cancels the lease.</a:t>
            </a:r>
          </a:p>
          <a:p>
            <a:pPr algn="just"/>
            <a:r>
              <a:rPr lang="en-US" altLang="zh-TW" sz="2000" dirty="0" smtClean="0"/>
              <a:t>2. The lessee absorbs the gains or losses from fluctuations in the fair value of the residual </a:t>
            </a:r>
            <a:r>
              <a:rPr lang="en-US" altLang="zh-TW" sz="2000" dirty="0" smtClean="0"/>
              <a:t>value of </a:t>
            </a:r>
            <a:r>
              <a:rPr lang="en-US" altLang="zh-TW" sz="2000" dirty="0" smtClean="0"/>
              <a:t>the asset.</a:t>
            </a:r>
          </a:p>
          <a:p>
            <a:pPr algn="just"/>
            <a:r>
              <a:rPr lang="en-US" altLang="zh-TW" sz="2000" dirty="0" smtClean="0"/>
              <a:t>3. The lessee may extend the lease for a secondary period at a rent substantially below </a:t>
            </a:r>
            <a:r>
              <a:rPr lang="en-US" altLang="zh-TW" sz="2000" dirty="0" smtClean="0"/>
              <a:t>the market </a:t>
            </a:r>
            <a:r>
              <a:rPr lang="en-US" altLang="zh-TW" sz="2000" dirty="0" smtClean="0"/>
              <a:t>rent in a renewal option</a:t>
            </a:r>
            <a:r>
              <a:rPr lang="en-US" altLang="zh-TW" sz="2000" dirty="0" smtClean="0"/>
              <a:t>.</a:t>
            </a:r>
          </a:p>
          <a:p>
            <a:endParaRPr lang="en-US" altLang="zh-TW" sz="2000" dirty="0" smtClean="0"/>
          </a:p>
          <a:p>
            <a:r>
              <a:rPr lang="en-US" altLang="zh-TW" sz="2000" dirty="0" smtClean="0"/>
              <a:t>    An </a:t>
            </a:r>
            <a:r>
              <a:rPr lang="en-US" altLang="zh-TW" sz="2000" dirty="0" smtClean="0"/>
              <a:t>example of lease classification under IFRS is presented in Example 18.5.</a:t>
            </a:r>
            <a:endParaRPr lang="zh-TW" altLang="en-US"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5720" y="357166"/>
            <a:ext cx="8052525" cy="646331"/>
          </a:xfrm>
          <a:prstGeom prst="rect">
            <a:avLst/>
          </a:prstGeom>
        </p:spPr>
        <p:txBody>
          <a:bodyPr wrap="none">
            <a:spAutoFit/>
          </a:bodyPr>
          <a:lstStyle/>
          <a:p>
            <a:r>
              <a:rPr lang="en-US" altLang="zh-TW" sz="3600" b="1" dirty="0" smtClean="0">
                <a:solidFill>
                  <a:schemeClr val="accent3">
                    <a:lumMod val="50000"/>
                  </a:schemeClr>
                </a:solidFill>
              </a:rPr>
              <a:t>EXAMPLE 18.5 IFRS Finance Lease: </a:t>
            </a:r>
            <a:r>
              <a:rPr lang="en-US" altLang="zh-TW" sz="3600" b="1" dirty="0" err="1" smtClean="0">
                <a:solidFill>
                  <a:schemeClr val="accent3">
                    <a:lumMod val="50000"/>
                  </a:schemeClr>
                </a:solidFill>
              </a:rPr>
              <a:t>Lessor</a:t>
            </a:r>
            <a:endParaRPr lang="zh-TW" altLang="en-US" sz="3600" b="1" dirty="0">
              <a:solidFill>
                <a:schemeClr val="accent3">
                  <a:lumMod val="50000"/>
                </a:schemeClr>
              </a:solidFill>
            </a:endParaRPr>
          </a:p>
        </p:txBody>
      </p:sp>
      <p:sp>
        <p:nvSpPr>
          <p:cNvPr id="3" name="矩形 2"/>
          <p:cNvSpPr/>
          <p:nvPr/>
        </p:nvSpPr>
        <p:spPr>
          <a:xfrm>
            <a:off x="285720" y="1000108"/>
            <a:ext cx="8572560" cy="3785652"/>
          </a:xfrm>
          <a:prstGeom prst="rect">
            <a:avLst/>
          </a:prstGeom>
        </p:spPr>
        <p:txBody>
          <a:bodyPr wrap="square">
            <a:spAutoFit/>
          </a:bodyPr>
          <a:lstStyle/>
          <a:p>
            <a:pPr algn="just"/>
            <a:r>
              <a:rPr lang="en-US" altLang="zh-TW" sz="2000" b="1" dirty="0" smtClean="0"/>
              <a:t>PROBLEM:</a:t>
            </a:r>
            <a:r>
              <a:rPr lang="en-US" altLang="zh-TW" sz="2000" dirty="0" smtClean="0"/>
              <a:t> On January 1, 2019, </a:t>
            </a:r>
            <a:r>
              <a:rPr lang="en-US" altLang="zh-TW" sz="2000" dirty="0" err="1" smtClean="0"/>
              <a:t>Sturge</a:t>
            </a:r>
            <a:r>
              <a:rPr lang="en-US" altLang="zh-TW" sz="2000" dirty="0" smtClean="0"/>
              <a:t> Manufacturing, an IFRS reporter, leased a piece </a:t>
            </a:r>
            <a:r>
              <a:rPr lang="en-US" altLang="zh-TW" sz="2000" dirty="0" smtClean="0"/>
              <a:t>of machinery </a:t>
            </a:r>
            <a:r>
              <a:rPr lang="en-US" altLang="zh-TW" sz="2000" dirty="0" smtClean="0"/>
              <a:t>for use in its North American operations from </a:t>
            </a:r>
            <a:r>
              <a:rPr lang="en-US" altLang="zh-TW" sz="2000" dirty="0" err="1" smtClean="0"/>
              <a:t>Borko</a:t>
            </a:r>
            <a:r>
              <a:rPr lang="en-US" altLang="zh-TW" sz="2000" dirty="0" smtClean="0"/>
              <a:t> Bank. The 9-year, </a:t>
            </a:r>
            <a:r>
              <a:rPr lang="en-US" altLang="zh-TW" sz="2000" dirty="0" err="1" smtClean="0"/>
              <a:t>noncancellable</a:t>
            </a:r>
            <a:r>
              <a:rPr lang="en-US" altLang="zh-TW" sz="2000" dirty="0" smtClean="0"/>
              <a:t> lease </a:t>
            </a:r>
            <a:r>
              <a:rPr lang="en-US" altLang="zh-TW" sz="2000" dirty="0" smtClean="0"/>
              <a:t>requires lease payments of $14,000 due at the beginning of each year. </a:t>
            </a:r>
            <a:r>
              <a:rPr lang="en-US" altLang="zh-TW" sz="2000" dirty="0" smtClean="0"/>
              <a:t>The machinery </a:t>
            </a:r>
            <a:r>
              <a:rPr lang="en-US" altLang="zh-TW" sz="2000" dirty="0" smtClean="0"/>
              <a:t>built to </a:t>
            </a:r>
            <a:r>
              <a:rPr lang="en-US" altLang="zh-TW" sz="2000" dirty="0" err="1" smtClean="0"/>
              <a:t>Sturge’s</a:t>
            </a:r>
            <a:r>
              <a:rPr lang="en-US" altLang="zh-TW" sz="2000" dirty="0" smtClean="0"/>
              <a:t> specifications would require significant modifications for </a:t>
            </a:r>
            <a:r>
              <a:rPr lang="en-US" altLang="zh-TW" sz="2000" dirty="0" smtClean="0"/>
              <a:t>another manufacturer </a:t>
            </a:r>
            <a:r>
              <a:rPr lang="en-US" altLang="zh-TW" sz="2000" dirty="0" smtClean="0"/>
              <a:t>to use it. The present value of the lease payments, including payments during </a:t>
            </a:r>
            <a:r>
              <a:rPr lang="en-US" altLang="zh-TW" sz="2000" dirty="0" smtClean="0"/>
              <a:t>the renewal </a:t>
            </a:r>
            <a:r>
              <a:rPr lang="en-US" altLang="zh-TW" sz="2000" dirty="0" smtClean="0"/>
              <a:t>period, is $77,519. The lease agreement does not transfer ownership of the machinery,</a:t>
            </a:r>
          </a:p>
          <a:p>
            <a:pPr algn="just"/>
            <a:r>
              <a:rPr lang="en-US" altLang="zh-TW" sz="2000" dirty="0" smtClean="0"/>
              <a:t>and it does not contain a purchase option. </a:t>
            </a:r>
            <a:r>
              <a:rPr lang="en-US" altLang="zh-TW" sz="2000" dirty="0" err="1" smtClean="0"/>
              <a:t>Sturge</a:t>
            </a:r>
            <a:r>
              <a:rPr lang="en-US" altLang="zh-TW" sz="2000" dirty="0" smtClean="0"/>
              <a:t> can renew the lease for $500 a year </a:t>
            </a:r>
            <a:r>
              <a:rPr lang="en-US" altLang="zh-TW" sz="2000" dirty="0" smtClean="0"/>
              <a:t>for 10 </a:t>
            </a:r>
            <a:r>
              <a:rPr lang="en-US" altLang="zh-TW" sz="2000" dirty="0" smtClean="0"/>
              <a:t>additional years and expects these terms to be lower than the market rent on the </a:t>
            </a:r>
            <a:r>
              <a:rPr lang="en-US" altLang="zh-TW" sz="2000" dirty="0" smtClean="0"/>
              <a:t>renewal date</a:t>
            </a:r>
            <a:r>
              <a:rPr lang="en-US" altLang="zh-TW" sz="2000" dirty="0" smtClean="0"/>
              <a:t>. The machinery has a fair value of $95,455 and an estimated life of 20 years. </a:t>
            </a:r>
            <a:r>
              <a:rPr lang="en-US" altLang="zh-TW" sz="2000" dirty="0" smtClean="0"/>
              <a:t>Determine whether </a:t>
            </a:r>
            <a:r>
              <a:rPr lang="en-US" altLang="zh-TW" sz="2000" dirty="0" err="1" smtClean="0"/>
              <a:t>Borko</a:t>
            </a:r>
            <a:r>
              <a:rPr lang="en-US" altLang="zh-TW" sz="2000" dirty="0" smtClean="0"/>
              <a:t> Bank should report the lease as an operating or finance lease under IFRS.</a:t>
            </a:r>
            <a:endParaRPr lang="zh-TW" altLang="en-US"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5720" y="285729"/>
            <a:ext cx="8572560" cy="2246769"/>
          </a:xfrm>
          <a:prstGeom prst="rect">
            <a:avLst/>
          </a:prstGeom>
        </p:spPr>
        <p:txBody>
          <a:bodyPr wrap="square">
            <a:spAutoFit/>
          </a:bodyPr>
          <a:lstStyle/>
          <a:p>
            <a:pPr algn="just"/>
            <a:r>
              <a:rPr lang="en-US" altLang="zh-TW" sz="2000" b="1" dirty="0" smtClean="0"/>
              <a:t>SOLUTION:</a:t>
            </a:r>
            <a:r>
              <a:rPr lang="en-US" altLang="zh-TW" sz="2000" dirty="0" smtClean="0"/>
              <a:t> </a:t>
            </a:r>
            <a:r>
              <a:rPr lang="en-US" altLang="zh-TW" sz="2000" dirty="0" err="1" smtClean="0"/>
              <a:t>Borko</a:t>
            </a:r>
            <a:r>
              <a:rPr lang="en-US" altLang="zh-TW" sz="2000" dirty="0" smtClean="0"/>
              <a:t> Bank classifies this as a finance lease because the lease is for the major </a:t>
            </a:r>
            <a:r>
              <a:rPr lang="en-US" altLang="zh-TW" sz="2000" dirty="0" smtClean="0"/>
              <a:t>part of </a:t>
            </a:r>
            <a:r>
              <a:rPr lang="en-US" altLang="zh-TW" sz="2000" dirty="0" smtClean="0"/>
              <a:t>the machinery’s economic life and at an amount representing a substantial portion of its </a:t>
            </a:r>
            <a:r>
              <a:rPr lang="en-US" altLang="zh-TW" sz="2000" dirty="0" smtClean="0"/>
              <a:t>fair value</a:t>
            </a:r>
            <a:r>
              <a:rPr lang="en-US" altLang="zh-TW" sz="2000" dirty="0" smtClean="0"/>
              <a:t>. Because the lease is </a:t>
            </a:r>
            <a:r>
              <a:rPr lang="en-US" altLang="zh-TW" sz="2000" dirty="0" err="1" smtClean="0"/>
              <a:t>noncancellable</a:t>
            </a:r>
            <a:r>
              <a:rPr lang="en-US" altLang="zh-TW" sz="2000" dirty="0" smtClean="0"/>
              <a:t> and the machinery is specialized, </a:t>
            </a:r>
            <a:r>
              <a:rPr lang="en-US" altLang="zh-TW" sz="2000" dirty="0" err="1" smtClean="0"/>
              <a:t>Sturge</a:t>
            </a:r>
            <a:r>
              <a:rPr lang="en-US" altLang="zh-TW" sz="2000" dirty="0" smtClean="0"/>
              <a:t> </a:t>
            </a:r>
            <a:r>
              <a:rPr lang="en-US" altLang="zh-TW" sz="2000" dirty="0" smtClean="0"/>
              <a:t>assumes the </a:t>
            </a:r>
            <a:r>
              <a:rPr lang="en-US" altLang="zh-TW" sz="2000" dirty="0" smtClean="0"/>
              <a:t>risks of ownership. The following table analyzes the situations and indicators of </a:t>
            </a:r>
            <a:r>
              <a:rPr lang="en-US" altLang="zh-TW" sz="2000" dirty="0" smtClean="0"/>
              <a:t>situations that </a:t>
            </a:r>
            <a:r>
              <a:rPr lang="en-US" altLang="zh-TW" sz="2000" dirty="0" err="1" smtClean="0"/>
              <a:t>Borko</a:t>
            </a:r>
            <a:r>
              <a:rPr lang="en-US" altLang="zh-TW" sz="2000" dirty="0" smtClean="0"/>
              <a:t> must assess. This analysis suggests that the lease transfers the risks and rewards </a:t>
            </a:r>
            <a:r>
              <a:rPr lang="en-US" altLang="zh-TW" sz="2000" dirty="0" smtClean="0"/>
              <a:t>of ownership</a:t>
            </a:r>
            <a:r>
              <a:rPr lang="en-US" altLang="zh-TW" sz="2000" dirty="0" smtClean="0"/>
              <a:t>. Therefore, </a:t>
            </a:r>
            <a:r>
              <a:rPr lang="en-US" altLang="zh-TW" sz="2000" dirty="0" err="1" smtClean="0"/>
              <a:t>Borko</a:t>
            </a:r>
            <a:r>
              <a:rPr lang="en-US" altLang="zh-TW" sz="2000" dirty="0" smtClean="0"/>
              <a:t> should classify the lease as a finance lease.</a:t>
            </a:r>
            <a:endParaRPr lang="zh-TW" altLang="en-US" sz="2000" dirty="0"/>
          </a:p>
        </p:txBody>
      </p:sp>
      <p:pic>
        <p:nvPicPr>
          <p:cNvPr id="3" name="圖片 2"/>
          <p:cNvPicPr/>
          <p:nvPr/>
        </p:nvPicPr>
        <p:blipFill>
          <a:blip r:embed="rId2"/>
          <a:srcRect l="24846" t="10476" r="27599" b="46317"/>
          <a:stretch>
            <a:fillRect/>
          </a:stretch>
        </p:blipFill>
        <p:spPr bwMode="auto">
          <a:xfrm>
            <a:off x="500034" y="2643182"/>
            <a:ext cx="7429552" cy="329208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a:t>
            </a:r>
            <a:endParaRPr lang="zh-TW" altLang="en-US" dirty="0"/>
          </a:p>
        </p:txBody>
      </p:sp>
      <p:sp>
        <p:nvSpPr>
          <p:cNvPr id="3" name="內容版面配置區 2"/>
          <p:cNvSpPr>
            <a:spLocks noGrp="1"/>
          </p:cNvSpPr>
          <p:nvPr>
            <p:ph idx="1"/>
          </p:nvPr>
        </p:nvSpPr>
        <p:spPr/>
        <p:txBody>
          <a:bodyPr>
            <a:normAutofit/>
          </a:bodyPr>
          <a:lstStyle/>
          <a:p>
            <a:pPr algn="just"/>
            <a:r>
              <a:rPr lang="en-US" altLang="zh-TW" sz="2000" dirty="0" smtClean="0"/>
              <a:t>Is there a difference in the economic substance of </a:t>
            </a:r>
            <a:r>
              <a:rPr lang="en-US" altLang="zh-TW" sz="2000" dirty="0" smtClean="0"/>
              <a:t>acquiring a </a:t>
            </a:r>
            <a:r>
              <a:rPr lang="en-US" altLang="zh-TW" sz="2000" dirty="0" smtClean="0"/>
              <a:t>long-term operating asset (such as an airplane) </a:t>
            </a:r>
            <a:r>
              <a:rPr lang="en-US" altLang="zh-TW" sz="2000" dirty="0" smtClean="0"/>
              <a:t>by issuing </a:t>
            </a:r>
            <a:r>
              <a:rPr lang="en-US" altLang="zh-TW" sz="2000" dirty="0" smtClean="0"/>
              <a:t>long-term debt or acquiring the use of an asset </a:t>
            </a:r>
            <a:r>
              <a:rPr lang="en-US" altLang="zh-TW" sz="2000" dirty="0" smtClean="0"/>
              <a:t>by signing </a:t>
            </a:r>
            <a:r>
              <a:rPr lang="en-US" altLang="zh-TW" sz="2000" dirty="0" smtClean="0"/>
              <a:t>a lease contract? In most cases, there is no real </a:t>
            </a:r>
            <a:r>
              <a:rPr lang="en-US" altLang="zh-TW" sz="2000" dirty="0" smtClean="0"/>
              <a:t>substantial difference </a:t>
            </a:r>
            <a:r>
              <a:rPr lang="en-US" altLang="zh-TW" sz="2000" dirty="0" smtClean="0"/>
              <a:t>in leasing and purchasing. The form of </a:t>
            </a:r>
            <a:r>
              <a:rPr lang="en-US" altLang="zh-TW" sz="2000" dirty="0" smtClean="0"/>
              <a:t>the contract </a:t>
            </a:r>
            <a:r>
              <a:rPr lang="en-US" altLang="zh-TW" sz="2000" dirty="0" smtClean="0"/>
              <a:t>is different, but the substance of these </a:t>
            </a:r>
            <a:r>
              <a:rPr lang="en-US" altLang="zh-TW" sz="2000" dirty="0" smtClean="0"/>
              <a:t>transactions is </a:t>
            </a:r>
            <a:r>
              <a:rPr lang="en-US" altLang="zh-TW" sz="2000" dirty="0" smtClean="0"/>
              <a:t>the same</a:t>
            </a:r>
            <a:r>
              <a:rPr lang="en-US" altLang="zh-TW" sz="2000" dirty="0" smtClean="0"/>
              <a:t>.</a:t>
            </a:r>
          </a:p>
          <a:p>
            <a:pPr algn="just"/>
            <a:r>
              <a:rPr lang="en-US" altLang="zh-TW" sz="2000" dirty="0" smtClean="0"/>
              <a:t>A lease typically results in obtaining the use and </a:t>
            </a:r>
            <a:r>
              <a:rPr lang="en-US" altLang="zh-TW" sz="2000" dirty="0" smtClean="0"/>
              <a:t>control of </a:t>
            </a:r>
            <a:r>
              <a:rPr lang="en-US" altLang="zh-TW" sz="2000" dirty="0" smtClean="0"/>
              <a:t>a long-term asset and the recognition of a </a:t>
            </a:r>
            <a:r>
              <a:rPr lang="en-US" altLang="zh-TW" sz="2000" dirty="0" smtClean="0"/>
              <a:t>long-term financing </a:t>
            </a:r>
            <a:r>
              <a:rPr lang="en-US" altLang="zh-TW" sz="2000" dirty="0" smtClean="0"/>
              <a:t>liability. Accounting for the liability </a:t>
            </a:r>
            <a:r>
              <a:rPr lang="en-US" altLang="zh-TW" sz="2000" dirty="0" smtClean="0"/>
              <a:t>requires similar </a:t>
            </a:r>
            <a:r>
              <a:rPr lang="en-US" altLang="zh-TW" sz="2000" dirty="0" smtClean="0"/>
              <a:t>accounting procedures as used in accounting for </a:t>
            </a:r>
            <a:r>
              <a:rPr lang="en-US" altLang="zh-TW" sz="2000" dirty="0" smtClean="0"/>
              <a:t>a long-term </a:t>
            </a:r>
            <a:r>
              <a:rPr lang="en-US" altLang="zh-TW" sz="2000" dirty="0" smtClean="0"/>
              <a:t>debt instrument. Because the lease will </a:t>
            </a:r>
            <a:r>
              <a:rPr lang="en-US" altLang="zh-TW" sz="2000" dirty="0" smtClean="0"/>
              <a:t>involve the </a:t>
            </a:r>
            <a:r>
              <a:rPr lang="en-US" altLang="zh-TW" sz="2000" dirty="0" smtClean="0"/>
              <a:t>use and control of an asset, we also discuss </a:t>
            </a:r>
            <a:r>
              <a:rPr lang="en-US" altLang="zh-TW" sz="2000" dirty="0" smtClean="0"/>
              <a:t>accounting for </a:t>
            </a:r>
            <a:r>
              <a:rPr lang="en-US" altLang="zh-TW" sz="2000" dirty="0" smtClean="0"/>
              <a:t>long-term operating assets.</a:t>
            </a:r>
            <a:endParaRPr lang="zh-TW" altLang="en-US"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p:nvPr/>
        </p:nvPicPr>
        <p:blipFill>
          <a:blip r:embed="rId2"/>
          <a:srcRect l="29260" t="21190" r="23178" b="44524"/>
          <a:stretch>
            <a:fillRect/>
          </a:stretch>
        </p:blipFill>
        <p:spPr bwMode="auto">
          <a:xfrm>
            <a:off x="1000100" y="428604"/>
            <a:ext cx="5967872" cy="3569667"/>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4282" y="214290"/>
            <a:ext cx="8429684" cy="1200329"/>
          </a:xfrm>
          <a:prstGeom prst="rect">
            <a:avLst/>
          </a:prstGeom>
        </p:spPr>
        <p:txBody>
          <a:bodyPr wrap="square">
            <a:spAutoFit/>
          </a:bodyPr>
          <a:lstStyle/>
          <a:p>
            <a:r>
              <a:rPr lang="en-US" altLang="zh-TW" sz="3600" b="1" dirty="0" smtClean="0">
                <a:solidFill>
                  <a:schemeClr val="accent4">
                    <a:lumMod val="75000"/>
                  </a:schemeClr>
                </a:solidFill>
              </a:rPr>
              <a:t>CONCEPTUAL FRAMEWORK CONNECTION</a:t>
            </a:r>
          </a:p>
          <a:p>
            <a:r>
              <a:rPr lang="en-US" altLang="zh-TW" sz="3600" b="1" dirty="0" smtClean="0">
                <a:solidFill>
                  <a:schemeClr val="accent4">
                    <a:lumMod val="75000"/>
                  </a:schemeClr>
                </a:solidFill>
              </a:rPr>
              <a:t>Lease Classification</a:t>
            </a:r>
            <a:endParaRPr lang="zh-TW" altLang="en-US" sz="3600" dirty="0">
              <a:solidFill>
                <a:schemeClr val="accent4">
                  <a:lumMod val="75000"/>
                </a:schemeClr>
              </a:solidFill>
            </a:endParaRPr>
          </a:p>
        </p:txBody>
      </p:sp>
      <p:sp>
        <p:nvSpPr>
          <p:cNvPr id="3" name="矩形 2"/>
          <p:cNvSpPr/>
          <p:nvPr/>
        </p:nvSpPr>
        <p:spPr>
          <a:xfrm>
            <a:off x="285720" y="1428736"/>
            <a:ext cx="8715436" cy="5016758"/>
          </a:xfrm>
          <a:prstGeom prst="rect">
            <a:avLst/>
          </a:prstGeom>
        </p:spPr>
        <p:txBody>
          <a:bodyPr wrap="square">
            <a:spAutoFit/>
          </a:bodyPr>
          <a:lstStyle/>
          <a:p>
            <a:pPr algn="just"/>
            <a:r>
              <a:rPr lang="en-US" altLang="zh-TW" sz="2000" dirty="0" smtClean="0"/>
              <a:t>Prior to 2019, lessees did not include an asset and liability for operating leases on their </a:t>
            </a:r>
            <a:r>
              <a:rPr lang="en-US" altLang="zh-TW" sz="2000" dirty="0" smtClean="0"/>
              <a:t>balance sheets</a:t>
            </a:r>
            <a:r>
              <a:rPr lang="en-US" altLang="zh-TW" sz="2000" dirty="0" smtClean="0"/>
              <a:t>. Both FASB and IASB issued new standards that, with few exceptions, will require </a:t>
            </a:r>
            <a:r>
              <a:rPr lang="en-US" altLang="zh-TW" sz="2000" dirty="0" smtClean="0"/>
              <a:t>lessees to </a:t>
            </a:r>
            <a:r>
              <a:rPr lang="en-US" altLang="zh-TW" sz="2000" dirty="0" smtClean="0"/>
              <a:t>report an asset and liability on their balance sheets when they engage in a lease transaction</a:t>
            </a:r>
            <a:r>
              <a:rPr lang="en-US" altLang="zh-TW" sz="2000" dirty="0" smtClean="0"/>
              <a:t>. This </a:t>
            </a:r>
            <a:r>
              <a:rPr lang="en-US" altLang="zh-TW" sz="2000" dirty="0" smtClean="0"/>
              <a:t>accounting results in a more faithful representation of the rights and </a:t>
            </a:r>
            <a:r>
              <a:rPr lang="en-US" altLang="zh-TW" sz="2000" dirty="0" smtClean="0"/>
              <a:t>obligations arising </a:t>
            </a:r>
            <a:r>
              <a:rPr lang="en-US" altLang="zh-TW" sz="2000" dirty="0" smtClean="0"/>
              <a:t>from leases</a:t>
            </a:r>
            <a:r>
              <a:rPr lang="en-US" altLang="zh-TW" sz="2000" dirty="0" smtClean="0"/>
              <a:t>. </a:t>
            </a:r>
            <a:endParaRPr lang="en-US" altLang="zh-TW" sz="2000" dirty="0" smtClean="0"/>
          </a:p>
          <a:p>
            <a:pPr algn="just"/>
            <a:r>
              <a:rPr lang="en-US" altLang="zh-TW" sz="2000" dirty="0" smtClean="0"/>
              <a:t>    However</a:t>
            </a:r>
            <a:r>
              <a:rPr lang="en-US" altLang="zh-TW" sz="2000" dirty="0" smtClean="0"/>
              <a:t>, the FASB carried over the classification criteria from the previous </a:t>
            </a:r>
            <a:r>
              <a:rPr lang="en-US" altLang="zh-TW" sz="2000" dirty="0" smtClean="0"/>
              <a:t>standard in </a:t>
            </a:r>
            <a:r>
              <a:rPr lang="en-US" altLang="zh-TW" sz="2000" dirty="0" smtClean="0"/>
              <a:t>a way that does not always seem logical. The Group I criteria were originally designed </a:t>
            </a:r>
            <a:r>
              <a:rPr lang="en-US" altLang="zh-TW" sz="2000" dirty="0" smtClean="0"/>
              <a:t>to determine </a:t>
            </a:r>
            <a:r>
              <a:rPr lang="en-US" altLang="zh-TW" sz="2000" dirty="0" smtClean="0"/>
              <a:t>whether the lessee held the risks and rewards of the leased asset’s ownership. </a:t>
            </a:r>
            <a:r>
              <a:rPr lang="en-US" altLang="zh-TW" sz="2000" dirty="0" smtClean="0"/>
              <a:t>For example</a:t>
            </a:r>
            <a:r>
              <a:rPr lang="en-US" altLang="zh-TW" sz="2000" dirty="0" smtClean="0"/>
              <a:t>, a purchase option that is likely to be exercised would indicate that the risks </a:t>
            </a:r>
            <a:r>
              <a:rPr lang="en-US" altLang="zh-TW" sz="2000" dirty="0" smtClean="0"/>
              <a:t>and rewards </a:t>
            </a:r>
            <a:r>
              <a:rPr lang="en-US" altLang="zh-TW" sz="2000" dirty="0" smtClean="0"/>
              <a:t>of ownership had been transferred to the lessee. The Group I criteria were </a:t>
            </a:r>
            <a:r>
              <a:rPr lang="en-US" altLang="zh-TW" sz="2000" dirty="0" smtClean="0"/>
              <a:t>effective in </a:t>
            </a:r>
            <a:r>
              <a:rPr lang="en-US" altLang="zh-TW" sz="2000" dirty="0" smtClean="0"/>
              <a:t>evaluating the transfer of risk and rewards. Because all leased assets and lease liabilities are</a:t>
            </a:r>
          </a:p>
          <a:p>
            <a:pPr algn="just"/>
            <a:r>
              <a:rPr lang="en-US" altLang="zh-TW" sz="2000" dirty="0" smtClean="0"/>
              <a:t>now on the balance sheet, the current Group I criteria are no longer logical; that is, </a:t>
            </a:r>
            <a:r>
              <a:rPr lang="en-US" altLang="zh-TW" sz="2000" dirty="0" smtClean="0"/>
              <a:t>requiring the </a:t>
            </a:r>
            <a:r>
              <a:rPr lang="en-US" altLang="zh-TW" sz="2000" dirty="0" smtClean="0"/>
              <a:t>lessee to report all leased assets and lease liabilities on the balance sheet seems to </a:t>
            </a:r>
            <a:r>
              <a:rPr lang="en-US" altLang="zh-TW" sz="2000" dirty="0" smtClean="0"/>
              <a:t>answer the </a:t>
            </a:r>
            <a:r>
              <a:rPr lang="en-US" altLang="zh-TW" sz="2000" dirty="0" smtClean="0"/>
              <a:t>question of who holds the risks and rewards—the lessee.</a:t>
            </a:r>
            <a:endParaRPr lang="zh-TW" altLang="en-US" sz="2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2844" y="142852"/>
            <a:ext cx="8786874" cy="5632311"/>
          </a:xfrm>
          <a:prstGeom prst="rect">
            <a:avLst/>
          </a:prstGeom>
        </p:spPr>
        <p:txBody>
          <a:bodyPr wrap="square">
            <a:spAutoFit/>
          </a:bodyPr>
          <a:lstStyle/>
          <a:p>
            <a:pPr algn="just"/>
            <a:r>
              <a:rPr lang="en-US" altLang="zh-TW" sz="2000" dirty="0" smtClean="0"/>
              <a:t>    In </a:t>
            </a:r>
            <a:r>
              <a:rPr lang="en-US" altLang="zh-TW" sz="2000" dirty="0" smtClean="0"/>
              <a:t>reality, the Group I criteria are now used to determine the subsequent accounting </a:t>
            </a:r>
            <a:r>
              <a:rPr lang="en-US" altLang="zh-TW" sz="2000" dirty="0" smtClean="0"/>
              <a:t>for operating </a:t>
            </a:r>
            <a:r>
              <a:rPr lang="en-US" altLang="zh-TW" sz="2000" dirty="0" smtClean="0"/>
              <a:t>and finance leases for the lessee. As we discuss later in the chapter, when the </a:t>
            </a:r>
            <a:r>
              <a:rPr lang="en-US" altLang="zh-TW" sz="2000" dirty="0" smtClean="0"/>
              <a:t>amount the </a:t>
            </a:r>
            <a:r>
              <a:rPr lang="en-US" altLang="zh-TW" sz="2000" dirty="0" smtClean="0"/>
              <a:t>expenses are reported and where on the income statement they are reported differs for </a:t>
            </a:r>
            <a:r>
              <a:rPr lang="en-US" altLang="zh-TW" sz="2000" dirty="0" smtClean="0"/>
              <a:t>an operating </a:t>
            </a:r>
            <a:r>
              <a:rPr lang="en-US" altLang="zh-TW" sz="2000" dirty="0" smtClean="0"/>
              <a:t>lease and a finance lease. Yet, the Group I criteria are not related to the leased </a:t>
            </a:r>
            <a:r>
              <a:rPr lang="en-US" altLang="zh-TW" sz="2000" dirty="0" smtClean="0"/>
              <a:t>asset’s subsequent </a:t>
            </a:r>
            <a:r>
              <a:rPr lang="en-US" altLang="zh-TW" sz="2000" dirty="0" smtClean="0"/>
              <a:t>use and cannot be used to explain the differences in expense reporting. Whereas </a:t>
            </a:r>
            <a:r>
              <a:rPr lang="en-US" altLang="zh-TW" sz="2000" dirty="0" smtClean="0"/>
              <a:t>the U.S</a:t>
            </a:r>
            <a:r>
              <a:rPr lang="en-US" altLang="zh-TW" sz="2000" dirty="0" smtClean="0"/>
              <a:t>. GAAP standard initially results in a faithful representation of the leased asset and </a:t>
            </a:r>
            <a:r>
              <a:rPr lang="en-US" altLang="zh-TW" sz="2000" dirty="0" smtClean="0"/>
              <a:t>liability on </a:t>
            </a:r>
            <a:r>
              <a:rPr lang="en-US" altLang="zh-TW" sz="2000" dirty="0" smtClean="0"/>
              <a:t>the balance sheet, the subsequent treatment on the income statement is more difficult </a:t>
            </a:r>
            <a:r>
              <a:rPr lang="en-US" altLang="zh-TW" sz="2000" dirty="0" smtClean="0"/>
              <a:t>to justify </a:t>
            </a:r>
            <a:r>
              <a:rPr lang="en-US" altLang="zh-TW" sz="2000" dirty="0" smtClean="0"/>
              <a:t>from a conceptual standpoint. The IFRS model—for which there is no distinction </a:t>
            </a:r>
            <a:r>
              <a:rPr lang="en-US" altLang="zh-TW" sz="2000" dirty="0" smtClean="0"/>
              <a:t>in operating </a:t>
            </a:r>
            <a:r>
              <a:rPr lang="en-US" altLang="zh-TW" sz="2000" dirty="0" smtClean="0"/>
              <a:t>and finance leases for a lessee—is much more conceptually sound.</a:t>
            </a:r>
          </a:p>
          <a:p>
            <a:pPr algn="just"/>
            <a:r>
              <a:rPr lang="en-US" altLang="zh-TW" sz="2000" dirty="0" smtClean="0"/>
              <a:t>    Likewise</a:t>
            </a:r>
            <a:r>
              <a:rPr lang="en-US" altLang="zh-TW" sz="2000" dirty="0" smtClean="0"/>
              <a:t>, it is challenging to understand the objective of the Group II criteria. </a:t>
            </a:r>
            <a:r>
              <a:rPr lang="en-US" altLang="zh-TW" sz="2000" dirty="0" smtClean="0"/>
              <a:t>Under the </a:t>
            </a:r>
            <a:r>
              <a:rPr lang="en-US" altLang="zh-TW" sz="2000" dirty="0" smtClean="0"/>
              <a:t>prior standards, U.S. GAAP distinguished a sales-type lease from a direct financing </a:t>
            </a:r>
            <a:r>
              <a:rPr lang="en-US" altLang="zh-TW" sz="2000" dirty="0" smtClean="0"/>
              <a:t>lease based </a:t>
            </a:r>
            <a:r>
              <a:rPr lang="en-US" altLang="zh-TW" sz="2000" dirty="0" smtClean="0"/>
              <a:t>on whether a profit existed. Now the distinction is based on whether there is a </a:t>
            </a:r>
            <a:r>
              <a:rPr lang="en-US" altLang="zh-TW" sz="2000" dirty="0" smtClean="0"/>
              <a:t>third-party guaranteed </a:t>
            </a:r>
            <a:r>
              <a:rPr lang="en-US" altLang="zh-TW" sz="2000" dirty="0" smtClean="0"/>
              <a:t>residual value. Presumably, FASB did not want </a:t>
            </a:r>
            <a:r>
              <a:rPr lang="en-US" altLang="zh-TW" sz="2000" dirty="0" err="1" smtClean="0"/>
              <a:t>lessors</a:t>
            </a:r>
            <a:r>
              <a:rPr lang="en-US" altLang="zh-TW" sz="2000" dirty="0" smtClean="0"/>
              <a:t> to recognize a profit at </a:t>
            </a:r>
            <a:r>
              <a:rPr lang="en-US" altLang="zh-TW" sz="2000" dirty="0" smtClean="0"/>
              <a:t>lease commencement </a:t>
            </a:r>
            <a:r>
              <a:rPr lang="en-US" altLang="zh-TW" sz="2000" dirty="0" smtClean="0"/>
              <a:t>from non-operating lease treatment due solely to a third-party residual </a:t>
            </a:r>
            <a:r>
              <a:rPr lang="en-US" altLang="zh-TW" sz="2000" dirty="0" smtClean="0"/>
              <a:t>value guarantee</a:t>
            </a:r>
            <a:r>
              <a:rPr lang="en-US" altLang="zh-TW" sz="2000" dirty="0" smtClean="0"/>
              <a:t>. But the Group II criteria seem like a highly complex way to achieve this </a:t>
            </a:r>
            <a:r>
              <a:rPr lang="en-US" altLang="zh-TW" sz="2000" dirty="0" smtClean="0"/>
              <a:t>reporting outcome</a:t>
            </a:r>
            <a:r>
              <a:rPr lang="en-US" altLang="zh-TW" sz="2000" dirty="0" smtClean="0"/>
              <a:t>.</a:t>
            </a:r>
            <a:endParaRPr lang="zh-TW" altLang="en-US" sz="2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5720" y="357166"/>
            <a:ext cx="8501122" cy="2862322"/>
          </a:xfrm>
          <a:prstGeom prst="rect">
            <a:avLst/>
          </a:prstGeom>
        </p:spPr>
        <p:txBody>
          <a:bodyPr wrap="square">
            <a:spAutoFit/>
          </a:bodyPr>
          <a:lstStyle/>
          <a:p>
            <a:pPr algn="just"/>
            <a:r>
              <a:rPr lang="en-US" altLang="zh-TW" sz="2000" dirty="0" smtClean="0"/>
              <a:t>    Finally</a:t>
            </a:r>
            <a:r>
              <a:rPr lang="en-US" altLang="zh-TW" sz="2000" dirty="0" smtClean="0"/>
              <a:t>, there is a disconnect for lessee and </a:t>
            </a:r>
            <a:r>
              <a:rPr lang="en-US" altLang="zh-TW" sz="2000" dirty="0" err="1" smtClean="0"/>
              <a:t>lessor</a:t>
            </a:r>
            <a:r>
              <a:rPr lang="en-US" altLang="zh-TW" sz="2000" dirty="0" smtClean="0"/>
              <a:t> accounting under both U.S. </a:t>
            </a:r>
            <a:r>
              <a:rPr lang="en-US" altLang="zh-TW" sz="2000" dirty="0" smtClean="0"/>
              <a:t>GAAP and </a:t>
            </a:r>
            <a:r>
              <a:rPr lang="en-US" altLang="zh-TW" sz="2000" dirty="0" smtClean="0"/>
              <a:t>IFRS. Under both standards, the lessee always recognizes the leased asset and the </a:t>
            </a:r>
            <a:r>
              <a:rPr lang="en-US" altLang="zh-TW" sz="2000" dirty="0" smtClean="0"/>
              <a:t>lease liability </a:t>
            </a:r>
            <a:r>
              <a:rPr lang="en-US" altLang="zh-TW" sz="2000" dirty="0" smtClean="0"/>
              <a:t>(unless he meets one of the limited exceptions that we discuss later in the chapter</a:t>
            </a:r>
            <a:r>
              <a:rPr lang="en-US" altLang="zh-TW" sz="2000" dirty="0" smtClean="0"/>
              <a:t>). However</a:t>
            </a:r>
            <a:r>
              <a:rPr lang="en-US" altLang="zh-TW" sz="2000" dirty="0" smtClean="0"/>
              <a:t>, in the case of the operating lease, the </a:t>
            </a:r>
            <a:r>
              <a:rPr lang="en-US" altLang="zh-TW" sz="2000" dirty="0" err="1" smtClean="0"/>
              <a:t>lessor</a:t>
            </a:r>
            <a:r>
              <a:rPr lang="en-US" altLang="zh-TW" sz="2000" dirty="0" smtClean="0"/>
              <a:t> continues to recognize the asset on </a:t>
            </a:r>
            <a:r>
              <a:rPr lang="en-US" altLang="zh-TW" sz="2000" dirty="0" smtClean="0"/>
              <a:t>its balance </a:t>
            </a:r>
            <a:r>
              <a:rPr lang="en-US" altLang="zh-TW" sz="2000" dirty="0" smtClean="0"/>
              <a:t>sheet. If the risks and returns of ownership have truly passed to the lessee, causing </a:t>
            </a:r>
            <a:r>
              <a:rPr lang="en-US" altLang="zh-TW" sz="2000" dirty="0" smtClean="0"/>
              <a:t>the lessee </a:t>
            </a:r>
            <a:r>
              <a:rPr lang="en-US" altLang="zh-TW" sz="2000" dirty="0" smtClean="0"/>
              <a:t>to recognize the leased asset and lease liability on the balance sheet, then why </a:t>
            </a:r>
            <a:r>
              <a:rPr lang="en-US" altLang="zh-TW" sz="2000" dirty="0" smtClean="0"/>
              <a:t>wouldn’t the </a:t>
            </a:r>
            <a:r>
              <a:rPr lang="en-US" altLang="zh-TW" sz="2000" dirty="0" err="1" smtClean="0"/>
              <a:t>lessor</a:t>
            </a:r>
            <a:r>
              <a:rPr lang="en-US" altLang="zh-TW" sz="2000" dirty="0" smtClean="0"/>
              <a:t> derecognize the asset? This is a question that the current standards do not answer.</a:t>
            </a:r>
            <a:endParaRPr lang="zh-TW" alt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a:t>
            </a:r>
            <a:endParaRPr lang="zh-TW" altLang="en-US" dirty="0"/>
          </a:p>
        </p:txBody>
      </p:sp>
      <p:sp>
        <p:nvSpPr>
          <p:cNvPr id="3" name="內容版面配置區 2"/>
          <p:cNvSpPr>
            <a:spLocks noGrp="1"/>
          </p:cNvSpPr>
          <p:nvPr>
            <p:ph idx="1"/>
          </p:nvPr>
        </p:nvSpPr>
        <p:spPr/>
        <p:txBody>
          <a:bodyPr>
            <a:normAutofit/>
          </a:bodyPr>
          <a:lstStyle/>
          <a:p>
            <a:pPr algn="just"/>
            <a:r>
              <a:rPr lang="en-US" altLang="zh-TW" sz="2000" dirty="0" smtClean="0"/>
              <a:t>We begin the chapter with an overview of leases and their advantages and disadvantages. Then, we discuss how to determine whether a lease exists, how to separate lease and </a:t>
            </a:r>
            <a:r>
              <a:rPr lang="en-US" altLang="zh-TW" sz="2000" dirty="0" err="1" smtClean="0"/>
              <a:t>nonlease</a:t>
            </a:r>
            <a:r>
              <a:rPr lang="en-US" altLang="zh-TW" sz="2000" dirty="0" smtClean="0"/>
              <a:t> components, and how to allocate consideration among these components. We then consider the </a:t>
            </a:r>
            <a:r>
              <a:rPr lang="en-US" altLang="zh-TW" sz="2000" dirty="0" smtClean="0"/>
              <a:t>proper classification of leases and illustrate lease accounting from </a:t>
            </a:r>
            <a:r>
              <a:rPr lang="en-US" altLang="zh-TW" sz="2000" dirty="0" smtClean="0"/>
              <a:t>the perspective </a:t>
            </a:r>
            <a:r>
              <a:rPr lang="en-US" altLang="zh-TW" sz="2000" dirty="0" smtClean="0"/>
              <a:t>of both parties: the company obtaining the use </a:t>
            </a:r>
            <a:r>
              <a:rPr lang="en-US" altLang="zh-TW" sz="2000" dirty="0" smtClean="0"/>
              <a:t>of the </a:t>
            </a:r>
            <a:r>
              <a:rPr lang="en-US" altLang="zh-TW" sz="2000" dirty="0" smtClean="0"/>
              <a:t>asset (the lessee) and the company providing the asset </a:t>
            </a:r>
            <a:r>
              <a:rPr lang="en-US" altLang="zh-TW" sz="2000" dirty="0" smtClean="0"/>
              <a:t>for </a:t>
            </a:r>
            <a:r>
              <a:rPr lang="en-US" altLang="zh-TW" sz="2000" dirty="0" smtClean="0"/>
              <a:t>use (the </a:t>
            </a:r>
            <a:r>
              <a:rPr lang="en-US" altLang="zh-TW" sz="2000" dirty="0" err="1" smtClean="0"/>
              <a:t>lessor</a:t>
            </a:r>
            <a:r>
              <a:rPr lang="en-US" altLang="zh-TW" sz="2000" dirty="0" smtClean="0"/>
              <a:t>). Finally, we review required lease </a:t>
            </a:r>
            <a:r>
              <a:rPr lang="en-US" altLang="zh-TW" sz="2000" dirty="0" smtClean="0"/>
              <a:t>disclosures and </a:t>
            </a:r>
            <a:r>
              <a:rPr lang="en-US" altLang="zh-TW" sz="2000" dirty="0" smtClean="0"/>
              <a:t>then explore the possible financial statement effects of </a:t>
            </a:r>
            <a:r>
              <a:rPr lang="en-US" altLang="zh-TW" sz="2000" dirty="0" smtClean="0"/>
              <a:t>the lease </a:t>
            </a:r>
            <a:r>
              <a:rPr lang="en-US" altLang="zh-TW" sz="2000" dirty="0" smtClean="0"/>
              <a:t>accounting alternatives.</a:t>
            </a:r>
            <a:endParaRPr lang="zh-TW" alt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rgbClr val="FF0000"/>
                </a:solidFill>
              </a:rPr>
              <a:t>Leases: Overview</a:t>
            </a:r>
            <a:endParaRPr lang="zh-TW" altLang="en-US" dirty="0">
              <a:solidFill>
                <a:srgbClr val="FF0000"/>
              </a:solidFill>
            </a:endParaRPr>
          </a:p>
        </p:txBody>
      </p:sp>
      <p:sp>
        <p:nvSpPr>
          <p:cNvPr id="3" name="內容版面配置區 2"/>
          <p:cNvSpPr>
            <a:spLocks noGrp="1"/>
          </p:cNvSpPr>
          <p:nvPr>
            <p:ph idx="1"/>
          </p:nvPr>
        </p:nvSpPr>
        <p:spPr/>
        <p:txBody>
          <a:bodyPr>
            <a:normAutofit fontScale="92500" lnSpcReduction="20000"/>
          </a:bodyPr>
          <a:lstStyle/>
          <a:p>
            <a:pPr algn="just"/>
            <a:r>
              <a:rPr lang="en-US" altLang="zh-TW" sz="2000" dirty="0" smtClean="0"/>
              <a:t>A lease gives the lessee the right to control and use the property, plant, or equipment </a:t>
            </a:r>
            <a:r>
              <a:rPr lang="en-US" altLang="zh-TW" sz="2000" dirty="0" smtClean="0"/>
              <a:t>legally owned </a:t>
            </a:r>
            <a:r>
              <a:rPr lang="en-US" altLang="zh-TW" sz="2000" dirty="0" smtClean="0"/>
              <a:t>by the </a:t>
            </a:r>
            <a:r>
              <a:rPr lang="en-US" altLang="zh-TW" sz="2000" dirty="0" err="1" smtClean="0"/>
              <a:t>lessor</a:t>
            </a:r>
            <a:r>
              <a:rPr lang="en-US" altLang="zh-TW" sz="2000" dirty="0" smtClean="0"/>
              <a:t> for a specified period of time in return for periodic payments or rentals </a:t>
            </a:r>
            <a:r>
              <a:rPr lang="en-US" altLang="zh-TW" sz="2000" dirty="0" smtClean="0"/>
              <a:t>made by </a:t>
            </a:r>
            <a:r>
              <a:rPr lang="en-US" altLang="zh-TW" sz="2000" dirty="0" smtClean="0"/>
              <a:t>the lessee. The owner of the asset is called the </a:t>
            </a:r>
            <a:r>
              <a:rPr lang="en-US" altLang="zh-TW" sz="2000" dirty="0" err="1" smtClean="0"/>
              <a:t>lessor</a:t>
            </a:r>
            <a:r>
              <a:rPr lang="en-US" altLang="zh-TW" sz="2000" dirty="0" smtClean="0"/>
              <a:t>. The party acquiring the use of the </a:t>
            </a:r>
            <a:r>
              <a:rPr lang="en-US" altLang="zh-TW" sz="2000" dirty="0" smtClean="0"/>
              <a:t>asset is </a:t>
            </a:r>
            <a:r>
              <a:rPr lang="en-US" altLang="zh-TW" sz="2000" dirty="0" smtClean="0"/>
              <a:t>the lessee. The lease contract conveys only the right to use the asset—it typically does not </a:t>
            </a:r>
            <a:r>
              <a:rPr lang="en-US" altLang="zh-TW" sz="2000" dirty="0" smtClean="0"/>
              <a:t>result in </a:t>
            </a:r>
            <a:r>
              <a:rPr lang="en-US" altLang="zh-TW" sz="2000" dirty="0" smtClean="0"/>
              <a:t>a transfer of ownership of the asset. This property right has economic value to the lessee and</a:t>
            </a:r>
            <a:r>
              <a:rPr lang="en-US" altLang="zh-TW" sz="2000" dirty="0" smtClean="0"/>
              <a:t>, in </a:t>
            </a:r>
            <a:r>
              <a:rPr lang="en-US" altLang="zh-TW" sz="2000" dirty="0" smtClean="0"/>
              <a:t>substance, represents the purchase of an asset with a corresponding obligation</a:t>
            </a:r>
            <a:r>
              <a:rPr lang="en-US" altLang="zh-TW" sz="2000" dirty="0" smtClean="0"/>
              <a:t>.</a:t>
            </a:r>
          </a:p>
          <a:p>
            <a:pPr algn="just"/>
            <a:endParaRPr lang="en-US" altLang="zh-TW" sz="2000" dirty="0" smtClean="0"/>
          </a:p>
          <a:p>
            <a:pPr>
              <a:buNone/>
            </a:pPr>
            <a:r>
              <a:rPr lang="en-US" altLang="zh-TW" sz="2000" b="1" dirty="0" smtClean="0">
                <a:solidFill>
                  <a:schemeClr val="tx2"/>
                </a:solidFill>
              </a:rPr>
              <a:t>Advantages </a:t>
            </a:r>
            <a:r>
              <a:rPr lang="en-US" altLang="zh-TW" sz="2000" b="1" dirty="0" smtClean="0">
                <a:solidFill>
                  <a:schemeClr val="tx2"/>
                </a:solidFill>
              </a:rPr>
              <a:t>of Leasing for the Lessee</a:t>
            </a:r>
          </a:p>
          <a:p>
            <a:pPr>
              <a:buNone/>
            </a:pPr>
            <a:r>
              <a:rPr lang="en-US" altLang="zh-TW" sz="2000" dirty="0" smtClean="0"/>
              <a:t>What accounts for the popularity of leasing? Leasing provides multiple </a:t>
            </a:r>
            <a:r>
              <a:rPr lang="en-US" altLang="zh-TW" sz="2000" dirty="0" smtClean="0"/>
              <a:t> Advantages </a:t>
            </a:r>
            <a:r>
              <a:rPr lang="en-US" altLang="zh-TW" sz="2000" dirty="0" smtClean="0"/>
              <a:t>over buying</a:t>
            </a:r>
            <a:r>
              <a:rPr lang="en-US" altLang="zh-TW" sz="2000" dirty="0" smtClean="0"/>
              <a:t>.</a:t>
            </a:r>
          </a:p>
          <a:p>
            <a:pPr>
              <a:buNone/>
            </a:pPr>
            <a:endParaRPr lang="en-US" altLang="zh-TW" sz="2000" dirty="0" smtClean="0"/>
          </a:p>
          <a:p>
            <a:pPr>
              <a:buNone/>
            </a:pPr>
            <a:r>
              <a:rPr lang="en-US" altLang="zh-TW" sz="2000" b="1" dirty="0" smtClean="0">
                <a:solidFill>
                  <a:schemeClr val="tx2"/>
                </a:solidFill>
              </a:rPr>
              <a:t>Complete Financing</a:t>
            </a:r>
            <a:r>
              <a:rPr lang="en-US" altLang="zh-TW" sz="2000" dirty="0" smtClean="0">
                <a:solidFill>
                  <a:schemeClr val="tx2"/>
                </a:solidFill>
              </a:rPr>
              <a:t>.</a:t>
            </a:r>
            <a:r>
              <a:rPr lang="en-US" altLang="zh-TW" sz="2000" dirty="0" smtClean="0"/>
              <a:t> Many leases allow the lessee to enter into a lease </a:t>
            </a:r>
            <a:r>
              <a:rPr lang="en-US" altLang="zh-TW" sz="2000" dirty="0" smtClean="0"/>
              <a:t>agreement with little </a:t>
            </a:r>
            <a:r>
              <a:rPr lang="en-US" altLang="zh-TW" sz="2000" dirty="0" smtClean="0"/>
              <a:t>or no money down and with no security deposit. The lessee maintains its cash and </a:t>
            </a:r>
            <a:r>
              <a:rPr lang="en-US" altLang="zh-TW" sz="2000" dirty="0" smtClean="0"/>
              <a:t>other assets</a:t>
            </a:r>
            <a:r>
              <a:rPr lang="en-US" altLang="zh-TW" sz="2000" dirty="0" smtClean="0"/>
              <a:t>, resulting in 100% financing for the leased asset.</a:t>
            </a:r>
          </a:p>
          <a:p>
            <a:pPr>
              <a:buNone/>
            </a:pPr>
            <a:endParaRPr lang="zh-TW" alt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7158" y="285728"/>
            <a:ext cx="8429684" cy="5632311"/>
          </a:xfrm>
          <a:prstGeom prst="rect">
            <a:avLst/>
          </a:prstGeom>
        </p:spPr>
        <p:txBody>
          <a:bodyPr wrap="square">
            <a:spAutoFit/>
          </a:bodyPr>
          <a:lstStyle/>
          <a:p>
            <a:pPr algn="just"/>
            <a:r>
              <a:rPr lang="en-US" altLang="zh-TW" sz="2000" b="1" dirty="0" err="1" smtClean="0">
                <a:solidFill>
                  <a:schemeClr val="tx2"/>
                </a:solidFill>
              </a:rPr>
              <a:t>Lessor</a:t>
            </a:r>
            <a:r>
              <a:rPr lang="en-US" altLang="zh-TW" sz="2000" b="1" dirty="0" smtClean="0">
                <a:solidFill>
                  <a:schemeClr val="tx2"/>
                </a:solidFill>
              </a:rPr>
              <a:t> Bears the Risk of Obsolescence. </a:t>
            </a:r>
            <a:r>
              <a:rPr lang="en-US" altLang="zh-TW" sz="2000" dirty="0" smtClean="0"/>
              <a:t>The risk of obsolescence is borne by </a:t>
            </a:r>
            <a:r>
              <a:rPr lang="en-US" altLang="zh-TW" sz="2000" dirty="0" smtClean="0"/>
              <a:t>the owner </a:t>
            </a:r>
            <a:r>
              <a:rPr lang="en-US" altLang="zh-TW" sz="2000" dirty="0" smtClean="0"/>
              <a:t>of the asset, the </a:t>
            </a:r>
            <a:r>
              <a:rPr lang="en-US" altLang="zh-TW" sz="2000" dirty="0" err="1" smtClean="0"/>
              <a:t>lessor</a:t>
            </a:r>
            <a:r>
              <a:rPr lang="en-US" altLang="zh-TW" sz="2000" dirty="0" smtClean="0"/>
              <a:t>, and is reflected in high lessee monthly rental payments. However</a:t>
            </a:r>
            <a:r>
              <a:rPr lang="en-US" altLang="zh-TW" sz="2000" dirty="0" smtClean="0"/>
              <a:t>, the </a:t>
            </a:r>
            <a:r>
              <a:rPr lang="en-US" altLang="zh-TW" sz="2000" dirty="0" smtClean="0"/>
              <a:t>lessee is willing to pay this premium when leasing an asset that is subject to rapid </a:t>
            </a:r>
            <a:r>
              <a:rPr lang="en-US" altLang="zh-TW" sz="2000" dirty="0" smtClean="0"/>
              <a:t>technological obsolescence</a:t>
            </a:r>
            <a:r>
              <a:rPr lang="en-US" altLang="zh-TW" sz="2000" dirty="0" smtClean="0"/>
              <a:t>. A lessee company upgrading to the latest technology maintains its </a:t>
            </a:r>
            <a:r>
              <a:rPr lang="en-US" altLang="zh-TW" sz="2000" dirty="0" smtClean="0"/>
              <a:t>competitive advantage</a:t>
            </a:r>
            <a:r>
              <a:rPr lang="en-US" altLang="zh-TW" sz="2000" dirty="0" smtClean="0"/>
              <a:t>. For example, consider leased photocopy equipment, which is one of the most </a:t>
            </a:r>
            <a:r>
              <a:rPr lang="en-US" altLang="zh-TW" sz="2000" dirty="0" smtClean="0"/>
              <a:t>common types </a:t>
            </a:r>
            <a:r>
              <a:rPr lang="en-US" altLang="zh-TW" sz="2000" dirty="0" smtClean="0"/>
              <a:t>of leased assets. Over time, technology has improved the features in photocopiers </a:t>
            </a:r>
            <a:r>
              <a:rPr lang="en-US" altLang="zh-TW" sz="2000" dirty="0" smtClean="0"/>
              <a:t>with options </a:t>
            </a:r>
            <a:r>
              <a:rPr lang="en-US" altLang="zh-TW" sz="2000" dirty="0" smtClean="0"/>
              <a:t>such as scanning, emailing, and remote copying. A company that owns its copier </a:t>
            </a:r>
            <a:r>
              <a:rPr lang="en-US" altLang="zh-TW" sz="2000" dirty="0" smtClean="0"/>
              <a:t>would need </a:t>
            </a:r>
            <a:r>
              <a:rPr lang="en-US" altLang="zh-TW" sz="2000" dirty="0" smtClean="0"/>
              <a:t>to buy a new copy machine to obtain these features. A company that leases a </a:t>
            </a:r>
            <a:r>
              <a:rPr lang="en-US" altLang="zh-TW" sz="2000" dirty="0" smtClean="0"/>
              <a:t>photocopier can </a:t>
            </a:r>
            <a:r>
              <a:rPr lang="en-US" altLang="zh-TW" sz="2000" dirty="0" smtClean="0"/>
              <a:t>easily upgrade when new features become available</a:t>
            </a:r>
            <a:r>
              <a:rPr lang="en-US" altLang="zh-TW" sz="2000" dirty="0" smtClean="0"/>
              <a:t>.</a:t>
            </a:r>
          </a:p>
          <a:p>
            <a:pPr algn="just"/>
            <a:endParaRPr lang="en-US" altLang="zh-TW" sz="2000" dirty="0" smtClean="0"/>
          </a:p>
          <a:p>
            <a:pPr algn="just"/>
            <a:r>
              <a:rPr lang="en-US" altLang="zh-TW" sz="2000" b="1" dirty="0" smtClean="0">
                <a:solidFill>
                  <a:schemeClr val="tx2"/>
                </a:solidFill>
              </a:rPr>
              <a:t>Business and Financial Flexibility. </a:t>
            </a:r>
            <a:r>
              <a:rPr lang="en-US" altLang="zh-TW" sz="2000" dirty="0" smtClean="0"/>
              <a:t>Leases can offer many business options for </a:t>
            </a:r>
            <a:r>
              <a:rPr lang="en-US" altLang="zh-TW" sz="2000" dirty="0" smtClean="0"/>
              <a:t>the lessee</a:t>
            </a:r>
            <a:r>
              <a:rPr lang="en-US" altLang="zh-TW" sz="2000" dirty="0" smtClean="0"/>
              <a:t>. For example, the lessee can upgrade the asset, return the asset, continue the lease </a:t>
            </a:r>
            <a:r>
              <a:rPr lang="en-US" altLang="zh-TW" sz="2000" dirty="0" smtClean="0"/>
              <a:t>with extended </a:t>
            </a:r>
            <a:r>
              <a:rPr lang="en-US" altLang="zh-TW" sz="2000" dirty="0" smtClean="0"/>
              <a:t>terms, modify rental amounts, or exercise a purchase option. The lease may also </a:t>
            </a:r>
            <a:r>
              <a:rPr lang="en-US" altLang="zh-TW" sz="2000" dirty="0" smtClean="0"/>
              <a:t>provide financial </a:t>
            </a:r>
            <a:r>
              <a:rPr lang="en-US" altLang="zh-TW" sz="2000" dirty="0" smtClean="0"/>
              <a:t>flexibility by permitting the lessee to obtain an additional source of financing </a:t>
            </a:r>
            <a:r>
              <a:rPr lang="en-US" altLang="zh-TW" sz="2000" dirty="0" smtClean="0"/>
              <a:t>without affecting </a:t>
            </a:r>
            <a:r>
              <a:rPr lang="en-US" altLang="zh-TW" sz="2000" dirty="0" smtClean="0"/>
              <a:t>existing lines of credit.</a:t>
            </a:r>
            <a:endParaRPr lang="zh-TW" alt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4282" y="285728"/>
            <a:ext cx="8572560" cy="5632311"/>
          </a:xfrm>
          <a:prstGeom prst="rect">
            <a:avLst/>
          </a:prstGeom>
        </p:spPr>
        <p:txBody>
          <a:bodyPr wrap="square">
            <a:spAutoFit/>
          </a:bodyPr>
          <a:lstStyle/>
          <a:p>
            <a:pPr algn="just"/>
            <a:r>
              <a:rPr lang="en-US" altLang="zh-TW" sz="2000" b="1" dirty="0" smtClean="0">
                <a:solidFill>
                  <a:schemeClr val="tx2"/>
                </a:solidFill>
              </a:rPr>
              <a:t>Tax Benefits. </a:t>
            </a:r>
            <a:r>
              <a:rPr lang="en-US" altLang="zh-TW" sz="2000" dirty="0" smtClean="0"/>
              <a:t>When a company purchases equipment by issuing a long-term note, the </a:t>
            </a:r>
            <a:r>
              <a:rPr lang="en-US" altLang="zh-TW" sz="2000" dirty="0" smtClean="0"/>
              <a:t>interest element </a:t>
            </a:r>
            <a:r>
              <a:rPr lang="en-US" altLang="zh-TW" sz="2000" dirty="0" smtClean="0"/>
              <a:t>of the payment is tax deductible. However, if the company leases equipment, the </a:t>
            </a:r>
            <a:r>
              <a:rPr lang="en-US" altLang="zh-TW" sz="2000" dirty="0" smtClean="0"/>
              <a:t>entire lease </a:t>
            </a:r>
            <a:r>
              <a:rPr lang="en-US" altLang="zh-TW" sz="2000" dirty="0" smtClean="0"/>
              <a:t>payment may be tax deductible. In addition, in a purchase of real estate, only the </a:t>
            </a:r>
            <a:r>
              <a:rPr lang="en-US" altLang="zh-TW" sz="2000" dirty="0" smtClean="0"/>
              <a:t>building but </a:t>
            </a:r>
            <a:r>
              <a:rPr lang="en-US" altLang="zh-TW" sz="2000" dirty="0" smtClean="0"/>
              <a:t>not the land is depreciable. If a company leases a building (on the land), the total lease </a:t>
            </a:r>
            <a:r>
              <a:rPr lang="en-US" altLang="zh-TW" sz="2000" dirty="0" smtClean="0"/>
              <a:t>payment may </a:t>
            </a:r>
            <a:r>
              <a:rPr lang="en-US" altLang="zh-TW" sz="2000" dirty="0" smtClean="0"/>
              <a:t>be fully tax deductible as rent expense</a:t>
            </a:r>
            <a:r>
              <a:rPr lang="en-US" altLang="zh-TW" sz="2000" dirty="0" smtClean="0"/>
              <a:t>.</a:t>
            </a:r>
          </a:p>
          <a:p>
            <a:pPr algn="just"/>
            <a:endParaRPr lang="en-US" altLang="zh-TW" sz="2000" dirty="0" smtClean="0"/>
          </a:p>
          <a:p>
            <a:pPr algn="just"/>
            <a:r>
              <a:rPr lang="en-US" altLang="zh-TW" sz="2000" b="1" dirty="0" smtClean="0">
                <a:solidFill>
                  <a:schemeClr val="tx2"/>
                </a:solidFill>
              </a:rPr>
              <a:t>Disadvantages of Leasing for the Lessee</a:t>
            </a:r>
          </a:p>
          <a:p>
            <a:pPr algn="just"/>
            <a:r>
              <a:rPr lang="en-US" altLang="zh-TW" sz="2000" dirty="0" smtClean="0"/>
              <a:t>Although there are multiple advantages to leasing, there are a few disadvantages</a:t>
            </a:r>
            <a:r>
              <a:rPr lang="en-US" altLang="zh-TW" sz="2000" dirty="0" smtClean="0"/>
              <a:t>. </a:t>
            </a:r>
          </a:p>
          <a:p>
            <a:pPr algn="just"/>
            <a:endParaRPr lang="en-US" altLang="zh-TW" sz="2000" dirty="0" smtClean="0"/>
          </a:p>
          <a:p>
            <a:pPr algn="just"/>
            <a:r>
              <a:rPr lang="en-US" altLang="zh-TW" sz="2000" b="1" dirty="0" smtClean="0">
                <a:solidFill>
                  <a:schemeClr val="tx2"/>
                </a:solidFill>
              </a:rPr>
              <a:t>Overall </a:t>
            </a:r>
            <a:r>
              <a:rPr lang="en-US" altLang="zh-TW" sz="2000" b="1" dirty="0" smtClean="0">
                <a:solidFill>
                  <a:schemeClr val="tx2"/>
                </a:solidFill>
              </a:rPr>
              <a:t>Cost of the Asset. </a:t>
            </a:r>
            <a:r>
              <a:rPr lang="en-US" altLang="zh-TW" sz="2000" dirty="0" smtClean="0"/>
              <a:t>In general, the costs of the asset over the life of the lease </a:t>
            </a:r>
            <a:r>
              <a:rPr lang="en-US" altLang="zh-TW" sz="2000" dirty="0" smtClean="0"/>
              <a:t>are higher </a:t>
            </a:r>
            <a:r>
              <a:rPr lang="en-US" altLang="zh-TW" sz="2000" dirty="0" smtClean="0"/>
              <a:t>than had the lessee purchased the asset. The lease payments must compensate the </a:t>
            </a:r>
            <a:r>
              <a:rPr lang="en-US" altLang="zh-TW" sz="2000" dirty="0" err="1" smtClean="0"/>
              <a:t>lessor</a:t>
            </a:r>
            <a:r>
              <a:rPr lang="en-US" altLang="zh-TW" sz="2000" dirty="0" smtClean="0"/>
              <a:t> for </a:t>
            </a:r>
            <a:r>
              <a:rPr lang="en-US" altLang="zh-TW" sz="2000" dirty="0" smtClean="0"/>
              <a:t>the use of the asset, financing costs, and the risk of ownership</a:t>
            </a:r>
            <a:r>
              <a:rPr lang="en-US" altLang="zh-TW" sz="2000" dirty="0" smtClean="0"/>
              <a:t>.</a:t>
            </a:r>
          </a:p>
          <a:p>
            <a:pPr algn="just"/>
            <a:endParaRPr lang="en-US" altLang="zh-TW" sz="2000" dirty="0" smtClean="0"/>
          </a:p>
          <a:p>
            <a:pPr algn="just"/>
            <a:r>
              <a:rPr lang="en-US" altLang="zh-TW" sz="2000" b="1" dirty="0" smtClean="0">
                <a:solidFill>
                  <a:schemeClr val="tx2"/>
                </a:solidFill>
              </a:rPr>
              <a:t>Lack of Ownership. </a:t>
            </a:r>
            <a:r>
              <a:rPr lang="en-US" altLang="zh-TW" sz="2000" dirty="0" smtClean="0"/>
              <a:t>Unless the lease arrangement includes a transfer of ownership or </a:t>
            </a:r>
            <a:r>
              <a:rPr lang="en-US" altLang="zh-TW" sz="2000" dirty="0" smtClean="0"/>
              <a:t>a purchase </a:t>
            </a:r>
            <a:r>
              <a:rPr lang="en-US" altLang="zh-TW" sz="2000" dirty="0" smtClean="0"/>
              <a:t>option that is exercised, the asset does not belong to the lessee at the end of the lease.</a:t>
            </a:r>
            <a:endParaRPr lang="zh-TW" alt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4282" y="40749"/>
            <a:ext cx="8501122" cy="6817251"/>
          </a:xfrm>
          <a:prstGeom prst="rect">
            <a:avLst/>
          </a:prstGeom>
        </p:spPr>
        <p:txBody>
          <a:bodyPr wrap="square">
            <a:spAutoFit/>
          </a:bodyPr>
          <a:lstStyle/>
          <a:p>
            <a:r>
              <a:rPr lang="en-US" altLang="zh-TW" sz="1900" b="1" dirty="0" smtClean="0">
                <a:solidFill>
                  <a:schemeClr val="tx2"/>
                </a:solidFill>
              </a:rPr>
              <a:t>Understanding the Basics of Lease Accounting</a:t>
            </a:r>
          </a:p>
          <a:p>
            <a:pPr algn="just"/>
            <a:r>
              <a:rPr lang="en-US" altLang="zh-TW" sz="1900" dirty="0" smtClean="0"/>
              <a:t>Lease accounting is complex and detailed. However, the basic concepts behind lease </a:t>
            </a:r>
            <a:r>
              <a:rPr lang="en-US" altLang="zh-TW" sz="1900" dirty="0" smtClean="0"/>
              <a:t>accounting are </a:t>
            </a:r>
            <a:r>
              <a:rPr lang="en-US" altLang="zh-TW" sz="1900" dirty="0" smtClean="0"/>
              <a:t>straightforward. Let’s start with these basic concepts before examining the details of </a:t>
            </a:r>
            <a:r>
              <a:rPr lang="en-US" altLang="zh-TW" sz="1900" dirty="0" smtClean="0"/>
              <a:t>lease accounting</a:t>
            </a:r>
            <a:r>
              <a:rPr lang="en-US" altLang="zh-TW" sz="1900" dirty="0" smtClean="0"/>
              <a:t>.</a:t>
            </a:r>
          </a:p>
          <a:p>
            <a:pPr algn="just"/>
            <a:r>
              <a:rPr lang="en-US" altLang="zh-TW" sz="1900" dirty="0" smtClean="0"/>
              <a:t>    An </a:t>
            </a:r>
            <a:r>
              <a:rPr lang="en-US" altLang="zh-TW" sz="1900" dirty="0" smtClean="0"/>
              <a:t>important concept to understand is that the substance of a typical lease transaction </a:t>
            </a:r>
            <a:r>
              <a:rPr lang="en-US" altLang="zh-TW" sz="1900" dirty="0" smtClean="0"/>
              <a:t>is similar </a:t>
            </a:r>
            <a:r>
              <a:rPr lang="en-US" altLang="zh-TW" sz="1900" dirty="0" smtClean="0"/>
              <a:t>to the purchase of an asset on credit. In a lease transaction, the </a:t>
            </a:r>
            <a:r>
              <a:rPr lang="en-US" altLang="zh-TW" sz="1900" dirty="0" err="1" smtClean="0"/>
              <a:t>lessor</a:t>
            </a:r>
            <a:r>
              <a:rPr lang="en-US" altLang="zh-TW" sz="1900" dirty="0" smtClean="0"/>
              <a:t> obtains the right </a:t>
            </a:r>
            <a:r>
              <a:rPr lang="en-US" altLang="zh-TW" sz="1900" dirty="0" smtClean="0"/>
              <a:t>to use </a:t>
            </a:r>
            <a:r>
              <a:rPr lang="en-US" altLang="zh-TW" sz="1900" dirty="0" smtClean="0"/>
              <a:t>the leased asset in return for payments made to the </a:t>
            </a:r>
            <a:r>
              <a:rPr lang="en-US" altLang="zh-TW" sz="1900" dirty="0" err="1" smtClean="0"/>
              <a:t>lessor</a:t>
            </a:r>
            <a:r>
              <a:rPr lang="en-US" altLang="zh-TW" sz="1900" dirty="0" smtClean="0"/>
              <a:t>. So, this is similar to the </a:t>
            </a:r>
            <a:r>
              <a:rPr lang="en-US" altLang="zh-TW" sz="1900" dirty="0" smtClean="0"/>
              <a:t>lessee purchasing an </a:t>
            </a:r>
            <a:r>
              <a:rPr lang="en-US" altLang="zh-TW" sz="1900" dirty="0" smtClean="0"/>
              <a:t>asset from the </a:t>
            </a:r>
            <a:r>
              <a:rPr lang="en-US" altLang="zh-TW" sz="1900" dirty="0" err="1" smtClean="0"/>
              <a:t>lessor</a:t>
            </a:r>
            <a:r>
              <a:rPr lang="en-US" altLang="zh-TW" sz="1900" dirty="0" smtClean="0"/>
              <a:t> with the </a:t>
            </a:r>
            <a:r>
              <a:rPr lang="en-US" altLang="zh-TW" sz="1900" dirty="0" err="1" smtClean="0"/>
              <a:t>lessor</a:t>
            </a:r>
            <a:r>
              <a:rPr lang="en-US" altLang="zh-TW" sz="1900" dirty="0" smtClean="0"/>
              <a:t> providing the financing. Although there are </a:t>
            </a:r>
            <a:r>
              <a:rPr lang="en-US" altLang="zh-TW" sz="1900" dirty="0" smtClean="0"/>
              <a:t>some differences </a:t>
            </a:r>
            <a:r>
              <a:rPr lang="en-US" altLang="zh-TW" sz="1900" dirty="0" smtClean="0"/>
              <a:t>in a lease transaction and a purchase financed by the seller, there are more </a:t>
            </a:r>
            <a:r>
              <a:rPr lang="en-US" altLang="zh-TW" sz="1900" dirty="0" smtClean="0"/>
              <a:t>similarities than </a:t>
            </a:r>
            <a:r>
              <a:rPr lang="en-US" altLang="zh-TW" sz="1900" dirty="0" smtClean="0"/>
              <a:t>differences</a:t>
            </a:r>
            <a:r>
              <a:rPr lang="en-US" altLang="zh-TW" sz="1900" dirty="0" smtClean="0"/>
              <a:t>.</a:t>
            </a:r>
          </a:p>
          <a:p>
            <a:pPr algn="just"/>
            <a:r>
              <a:rPr lang="en-US" altLang="zh-TW" sz="1900" dirty="0" smtClean="0"/>
              <a:t>    Thus</a:t>
            </a:r>
            <a:r>
              <a:rPr lang="en-US" altLang="zh-TW" sz="1900" dirty="0" smtClean="0"/>
              <a:t>, the accounting treatment follows the substance of the transaction. As in the case of </a:t>
            </a:r>
            <a:r>
              <a:rPr lang="en-US" altLang="zh-TW" sz="1900" dirty="0" smtClean="0"/>
              <a:t>a purchase </a:t>
            </a:r>
            <a:r>
              <a:rPr lang="en-US" altLang="zh-TW" sz="1900" dirty="0" smtClean="0"/>
              <a:t>financed by the seller, a lease transaction typically results in the leased asset on the </a:t>
            </a:r>
            <a:r>
              <a:rPr lang="en-US" altLang="zh-TW" sz="1900" dirty="0" smtClean="0"/>
              <a:t>lessee’s balance </a:t>
            </a:r>
            <a:r>
              <a:rPr lang="en-US" altLang="zh-TW" sz="1900" dirty="0" smtClean="0"/>
              <a:t>sheet. In addition, the lessee reports a long-term obligation. Consistent with </a:t>
            </a:r>
            <a:r>
              <a:rPr lang="en-US" altLang="zh-TW" sz="1900" dirty="0" smtClean="0"/>
              <a:t>accounting for </a:t>
            </a:r>
            <a:r>
              <a:rPr lang="en-US" altLang="zh-TW" sz="1900" dirty="0" smtClean="0"/>
              <a:t>long-term debt and long-term operating assets, the lessee records both interest </a:t>
            </a:r>
            <a:r>
              <a:rPr lang="en-US" altLang="zh-TW" sz="1900" dirty="0" smtClean="0"/>
              <a:t>expense and </a:t>
            </a:r>
            <a:r>
              <a:rPr lang="en-US" altLang="zh-TW" sz="1900" dirty="0" smtClean="0"/>
              <a:t>amortization on its income statement.2</a:t>
            </a:r>
          </a:p>
          <a:p>
            <a:pPr algn="just"/>
            <a:r>
              <a:rPr lang="en-US" altLang="zh-TW" sz="1900" dirty="0" smtClean="0"/>
              <a:t>    The </a:t>
            </a:r>
            <a:r>
              <a:rPr lang="en-US" altLang="zh-TW" sz="1900" dirty="0" err="1" smtClean="0"/>
              <a:t>lessor</a:t>
            </a:r>
            <a:r>
              <a:rPr lang="en-US" altLang="zh-TW" sz="1900" dirty="0" smtClean="0"/>
              <a:t> often (although not always) removes the leased asset from its balance sheet </a:t>
            </a:r>
            <a:r>
              <a:rPr lang="en-US" altLang="zh-TW" sz="1900" dirty="0" smtClean="0"/>
              <a:t>and instead </a:t>
            </a:r>
            <a:r>
              <a:rPr lang="en-US" altLang="zh-TW" sz="1900" dirty="0" smtClean="0"/>
              <a:t>recognizes a financial asset that represents the amounts that are receivable from the lessee</a:t>
            </a:r>
            <a:r>
              <a:rPr lang="en-US" altLang="zh-TW" sz="1900" dirty="0" smtClean="0"/>
              <a:t>. The </a:t>
            </a:r>
            <a:r>
              <a:rPr lang="en-US" altLang="zh-TW" sz="1900" dirty="0" err="1" smtClean="0"/>
              <a:t>lessor</a:t>
            </a:r>
            <a:r>
              <a:rPr lang="en-US" altLang="zh-TW" sz="1900" dirty="0" smtClean="0"/>
              <a:t> also records interest revenue on its income statement related to the financing </a:t>
            </a:r>
            <a:r>
              <a:rPr lang="en-US" altLang="zh-TW" sz="1900" dirty="0" smtClean="0"/>
              <a:t>component of </a:t>
            </a:r>
            <a:r>
              <a:rPr lang="en-US" altLang="zh-TW" sz="1900" dirty="0" smtClean="0"/>
              <a:t>the transaction. In addition, the </a:t>
            </a:r>
            <a:r>
              <a:rPr lang="en-US" altLang="zh-TW" sz="1900" dirty="0" err="1" smtClean="0"/>
              <a:t>lessor</a:t>
            </a:r>
            <a:r>
              <a:rPr lang="en-US" altLang="zh-TW" sz="1900" dirty="0" smtClean="0"/>
              <a:t> may report revenue and cost of goods sold </a:t>
            </a:r>
            <a:r>
              <a:rPr lang="en-US" altLang="zh-TW" sz="1900" dirty="0" smtClean="0"/>
              <a:t>related to </a:t>
            </a:r>
            <a:r>
              <a:rPr lang="en-US" altLang="zh-TW" sz="1900" dirty="0" smtClean="0"/>
              <a:t>what is, in substance, a sales transaction.</a:t>
            </a:r>
            <a:endParaRPr lang="zh-TW" altLang="en-US" sz="1900" dirty="0"/>
          </a:p>
        </p:txBody>
      </p:sp>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TotalTime>
  <Words>6714</Words>
  <Application>Microsoft Office PowerPoint</Application>
  <PresentationFormat>如螢幕大小 (4:3)</PresentationFormat>
  <Paragraphs>181</Paragraphs>
  <Slides>43</Slides>
  <Notes>0</Notes>
  <HiddenSlides>0</HiddenSlides>
  <MMClips>0</MMClips>
  <ScaleCrop>false</ScaleCrop>
  <HeadingPairs>
    <vt:vector size="4" baseType="variant">
      <vt:variant>
        <vt:lpstr>佈景主題</vt:lpstr>
      </vt:variant>
      <vt:variant>
        <vt:i4>1</vt:i4>
      </vt:variant>
      <vt:variant>
        <vt:lpstr>投影片標題</vt:lpstr>
      </vt:variant>
      <vt:variant>
        <vt:i4>43</vt:i4>
      </vt:variant>
    </vt:vector>
  </HeadingPairs>
  <TitlesOfParts>
    <vt:vector size="44" baseType="lpstr">
      <vt:lpstr>Office 佈景主題</vt:lpstr>
      <vt:lpstr>Chapter 18 Accounting for Leases</vt:lpstr>
      <vt:lpstr>LEARNING OBJECTIVES</vt:lpstr>
      <vt:lpstr>Introduction</vt:lpstr>
      <vt:lpstr>Introduction</vt:lpstr>
      <vt:lpstr>Introduction</vt:lpstr>
      <vt:lpstr>Leases: Overview</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投影片 19</vt:lpstr>
      <vt:lpstr>投影片 20</vt:lpstr>
      <vt:lpstr>投影片 21</vt:lpstr>
      <vt:lpstr>投影片 22</vt:lpstr>
      <vt:lpstr>投影片 23</vt:lpstr>
      <vt:lpstr>投影片 24</vt:lpstr>
      <vt:lpstr>投影片 25</vt:lpstr>
      <vt:lpstr>投影片 26</vt:lpstr>
      <vt:lpstr>投影片 27</vt:lpstr>
      <vt:lpstr>投影片 28</vt:lpstr>
      <vt:lpstr>投影片 29</vt:lpstr>
      <vt:lpstr>投影片 30</vt:lpstr>
      <vt:lpstr>投影片 31</vt:lpstr>
      <vt:lpstr>投影片 32</vt:lpstr>
      <vt:lpstr>投影片 33</vt:lpstr>
      <vt:lpstr>投影片 34</vt:lpstr>
      <vt:lpstr>投影片 35</vt:lpstr>
      <vt:lpstr>投影片 36</vt:lpstr>
      <vt:lpstr>投影片 37</vt:lpstr>
      <vt:lpstr>投影片 38</vt:lpstr>
      <vt:lpstr>投影片 39</vt:lpstr>
      <vt:lpstr>投影片 40</vt:lpstr>
      <vt:lpstr>投影片 41</vt:lpstr>
      <vt:lpstr>投影片 42</vt:lpstr>
      <vt:lpstr>投影片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26 Bankruptcy, Workouts, and Corporate Reorganization</dc:title>
  <dc:creator>User</dc:creator>
  <cp:lastModifiedBy>User</cp:lastModifiedBy>
  <cp:revision>49</cp:revision>
  <dcterms:created xsi:type="dcterms:W3CDTF">2018-03-19T05:36:57Z</dcterms:created>
  <dcterms:modified xsi:type="dcterms:W3CDTF">2018-04-12T05:42:26Z</dcterms:modified>
</cp:coreProperties>
</file>