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447F-1B0B-4BD7-BA2A-7255E2D026C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B794-BCA0-46BD-9D0C-313C59AC53E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447F-1B0B-4BD7-BA2A-7255E2D026C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B794-BCA0-46BD-9D0C-313C59AC53E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447F-1B0B-4BD7-BA2A-7255E2D026C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B794-BCA0-46BD-9D0C-313C59AC53E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447F-1B0B-4BD7-BA2A-7255E2D026C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B794-BCA0-46BD-9D0C-313C59AC53E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447F-1B0B-4BD7-BA2A-7255E2D026C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B794-BCA0-46BD-9D0C-313C59AC53E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447F-1B0B-4BD7-BA2A-7255E2D026C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B794-BCA0-46BD-9D0C-313C59AC53E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447F-1B0B-4BD7-BA2A-7255E2D026C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B794-BCA0-46BD-9D0C-313C59AC53E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447F-1B0B-4BD7-BA2A-7255E2D026C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B794-BCA0-46BD-9D0C-313C59AC53E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447F-1B0B-4BD7-BA2A-7255E2D026C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B794-BCA0-46BD-9D0C-313C59AC53E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447F-1B0B-4BD7-BA2A-7255E2D026C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B794-BCA0-46BD-9D0C-313C59AC53E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447F-1B0B-4BD7-BA2A-7255E2D026C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B794-BCA0-46BD-9D0C-313C59AC53E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4447F-1B0B-4BD7-BA2A-7255E2D026C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EB794-BCA0-46BD-9D0C-313C59AC53E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APPENDIX 3.A. FOUR ALTERNATIVE METHODS TO SOLVE SYSTEM OF LINEAR EQUATIONS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85720" y="285728"/>
            <a:ext cx="82153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We use the same example as we did in the first method: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1071545"/>
            <a:ext cx="7572428" cy="2650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矩形 3"/>
          <p:cNvSpPr/>
          <p:nvPr/>
        </p:nvSpPr>
        <p:spPr>
          <a:xfrm>
            <a:off x="7429520" y="3857628"/>
            <a:ext cx="12168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(3.A.11)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500042"/>
            <a:ext cx="871543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矩形 2"/>
          <p:cNvSpPr/>
          <p:nvPr/>
        </p:nvSpPr>
        <p:spPr>
          <a:xfrm>
            <a:off x="7215206" y="1928802"/>
            <a:ext cx="12105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(3.C.12)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3000372"/>
            <a:ext cx="9619691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>
          <a:xfrm>
            <a:off x="7358082" y="4429132"/>
            <a:ext cx="12105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(3.C.13)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071670" y="285728"/>
            <a:ext cx="51435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36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Method 3: Matrix Method</a:t>
            </a:r>
            <a:endParaRPr kumimoji="1" lang="en-US" altLang="zh-TW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14282" y="1071546"/>
            <a:ext cx="85725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Using the example above, we can derive the following matrix equation: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5" y="1928802"/>
            <a:ext cx="3930389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>
          <a:xfrm>
            <a:off x="6072198" y="2643182"/>
            <a:ext cx="12282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(3.A.14)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57158" y="3143248"/>
            <a:ext cx="58285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inversion of matrix A is, by the definition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2143107" y="3786190"/>
          <a:ext cx="2987033" cy="1000132"/>
        </p:xfrm>
        <a:graphic>
          <a:graphicData uri="http://schemas.openxmlformats.org/presentationml/2006/ole">
            <p:oleObj spid="_x0000_s24579" name="Equation" r:id="rId4" imgW="1307532" imgH="393529" progId="Equation.DSMT4">
              <p:embed/>
            </p:oleObj>
          </a:graphicData>
        </a:graphic>
      </p:graphicFrame>
      <p:sp>
        <p:nvSpPr>
          <p:cNvPr id="9" name="矩形 8"/>
          <p:cNvSpPr/>
          <p:nvPr/>
        </p:nvSpPr>
        <p:spPr>
          <a:xfrm>
            <a:off x="6215074" y="4143380"/>
            <a:ext cx="12282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(3.A.15)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28596" y="4857760"/>
            <a:ext cx="83582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Adjoint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 is defined by 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transpose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of the cofactor matrix. First we need to calculate the cofactor matrix of A. Suppose the cofactor matrix is: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285728"/>
            <a:ext cx="5572164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2285992"/>
            <a:ext cx="714380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3500438"/>
            <a:ext cx="6858048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4786322"/>
            <a:ext cx="800105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>
          <a:xfrm>
            <a:off x="571472" y="5715016"/>
            <a:ext cx="14898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Therefore,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428604"/>
            <a:ext cx="5020270" cy="1000132"/>
          </a:xfrm>
          <a:prstGeom prst="rect">
            <a:avLst/>
          </a:prstGeom>
          <a:noFill/>
        </p:spPr>
      </p:pic>
      <p:sp>
        <p:nvSpPr>
          <p:cNvPr id="4" name="矩形 3"/>
          <p:cNvSpPr/>
          <p:nvPr/>
        </p:nvSpPr>
        <p:spPr>
          <a:xfrm>
            <a:off x="6715140" y="857232"/>
            <a:ext cx="12282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(3.A.16)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00034" y="1571612"/>
            <a:ext cx="40932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Then, we can get the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Adjoint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A: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3" y="2357430"/>
            <a:ext cx="3908079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矩形 6"/>
          <p:cNvSpPr/>
          <p:nvPr/>
        </p:nvSpPr>
        <p:spPr>
          <a:xfrm>
            <a:off x="6643702" y="2928934"/>
            <a:ext cx="12282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(3.A.17)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14282" y="214290"/>
            <a:ext cx="7715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determinant of A we have calculated in Cramer’s rule: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857232"/>
            <a:ext cx="5425097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69812" y="2500306"/>
            <a:ext cx="6085442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>
          <a:xfrm>
            <a:off x="7572396" y="4000504"/>
            <a:ext cx="12282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(3.A.18)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28596" y="285728"/>
            <a:ext cx="14898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Therefore,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1142984"/>
            <a:ext cx="8643998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矩形 3"/>
          <p:cNvSpPr/>
          <p:nvPr/>
        </p:nvSpPr>
        <p:spPr>
          <a:xfrm>
            <a:off x="7572396" y="3786190"/>
            <a:ext cx="12282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(3.A.19)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642910" y="214290"/>
            <a:ext cx="764824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86025" algn="l"/>
              </a:tabLst>
            </a:pPr>
            <a:r>
              <a:rPr kumimoji="1" lang="en-US" altLang="zh-TW" sz="36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Method 4: Excel Matrix Inversion and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86025" algn="l"/>
              </a:tabLst>
            </a:pPr>
            <a:r>
              <a:rPr kumimoji="1" lang="en-US" altLang="zh-TW" sz="36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Multiplication</a:t>
            </a:r>
            <a:endParaRPr kumimoji="1" lang="en-US" altLang="zh-TW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85720" y="1714488"/>
            <a:ext cx="85725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1.Using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minverse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() function to get the A inverse. Type “Ctrl + Shift + Enter” together you will get the inverse of A. 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698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7291" y="2786058"/>
            <a:ext cx="2295949" cy="214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2" y="2786058"/>
            <a:ext cx="2571768" cy="2209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85720" y="214290"/>
            <a:ext cx="86439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2.Using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mmult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() function to do the matrix multiplication and type “Ctrl + Shift + Enter” together, you will get the answers for x, y, and z. 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22" name="Picture 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785926"/>
            <a:ext cx="672707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1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2143116"/>
            <a:ext cx="5913513" cy="1162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57158" y="357166"/>
            <a:ext cx="857256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36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Method 1: Substitution methods</a:t>
            </a:r>
            <a:r>
              <a:rPr kumimoji="1" lang="en-US" altLang="zh-TW" sz="3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</a:t>
            </a:r>
            <a:endParaRPr kumimoji="1" lang="en-US" altLang="zh-TW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(Reference: Wikipedia)</a:t>
            </a:r>
            <a:endParaRPr kumimoji="1" lang="en-US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simplest method for solving a system of linear equations is to repeatedly eliminate variables. This method can be described as follows:</a:t>
            </a:r>
            <a:endParaRPr kumimoji="1" lang="en-US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 the first equation, solve for one of the variables in terms of the others.</a:t>
            </a:r>
            <a:endParaRPr kumimoji="1" lang="en-US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Substitute this expression into the remaining equations. This yields a system of equations with one fewer equation and one fewer unknown.</a:t>
            </a:r>
            <a:endParaRPr kumimoji="1" lang="en-US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Continue until you have reduced the system to a single linear equation.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4.Solve this equation and then back-substitute until the entire solution is found.</a:t>
            </a: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\begin{alignat}{7}&#10; x &amp;&amp;\; + \;&amp;&amp; 3y &amp;&amp;\; - \;&amp;&amp; 2z &amp;&amp;\; = \;&amp;&amp; 5 &amp; \\&#10;3x &amp;&amp;\; + \;&amp;&amp; 5y &amp;&amp;\; + \;&amp;&amp; 6z &amp;&amp;\; = \;&amp;&amp; 7 &amp; \\&#10;2x &amp;&amp;\; + \;&amp;&amp; 4y &amp;&amp;\; + \;&amp;&amp; 3z &amp;&amp;\; = \;&amp;&amp; 8 &amp;&#10;\end{alignat}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5994" y="1000108"/>
            <a:ext cx="2521009" cy="1285884"/>
          </a:xfrm>
          <a:prstGeom prst="rect">
            <a:avLst/>
          </a:prstGeom>
          <a:noFill/>
        </p:spPr>
      </p:pic>
      <p:pic>
        <p:nvPicPr>
          <p:cNvPr id="15361" name="Picture 2" descr="\begin{alignat}{5}&#10;-4y &amp;&amp;\; + \;&amp;&amp; 12z &amp;&amp;\; = \;&amp;&amp; -8 &amp; \\&#10;-2y &amp;&amp;\; + \;&amp;&amp; 7z &amp;&amp;\; = \;&amp;&amp; -2 &amp;&#10;\end{alignat}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3714752"/>
            <a:ext cx="2397470" cy="804865"/>
          </a:xfrm>
          <a:prstGeom prst="rect">
            <a:avLst/>
          </a:prstGeom>
          <a:noFill/>
        </p:spPr>
      </p:pic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285720" y="214290"/>
            <a:ext cx="566693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For example, consider the following system:</a:t>
            </a:r>
            <a:endParaRPr kumimoji="1" lang="en-US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85720" y="2500306"/>
            <a:ext cx="9144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Solving the first equation for </a:t>
            </a:r>
            <a:r>
              <a:rPr kumimoji="1" lang="en-US" altLang="zh-TW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gives </a:t>
            </a:r>
            <a:r>
              <a:rPr kumimoji="1" lang="en-US" altLang="zh-TW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5 + 2</a:t>
            </a:r>
            <a:r>
              <a:rPr kumimoji="1" lang="en-US" altLang="zh-TW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− 3</a:t>
            </a:r>
            <a:r>
              <a:rPr kumimoji="1" lang="en-US" altLang="zh-TW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and plugging this into the second and third equation yields</a:t>
            </a:r>
            <a:endParaRPr kumimoji="1" lang="en-US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715008" y="4071942"/>
            <a:ext cx="12858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(3.A.2)</a:t>
            </a:r>
            <a:endParaRPr kumimoji="1" lang="en-US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715008" y="1857364"/>
            <a:ext cx="11320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(3.A.1)</a:t>
            </a:r>
            <a:endParaRPr kumimoji="1" lang="en-US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14282" y="357166"/>
            <a:ext cx="850112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Solving the first of these equations for </a:t>
            </a:r>
            <a:r>
              <a:rPr kumimoji="1" lang="en-US" altLang="zh-TW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yields </a:t>
            </a:r>
            <a:r>
              <a:rPr kumimoji="1" lang="en-US" altLang="zh-TW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2 + 3</a:t>
            </a:r>
            <a:r>
              <a:rPr kumimoji="1" lang="en-US" altLang="zh-TW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and plugging this into the second equation yields </a:t>
            </a:r>
            <a:r>
              <a:rPr kumimoji="1" lang="en-US" altLang="zh-TW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2. We now have:</a:t>
            </a:r>
            <a:endParaRPr kumimoji="1" lang="en-US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pic>
        <p:nvPicPr>
          <p:cNvPr id="16386" name="Picture 1" descr="\begin{alignat}{7}&#10; x &amp;&amp;\; = \;&amp;&amp; 5 &amp;&amp;\; + \;&amp;&amp; 2z &amp;&amp;\; - \;&amp;&amp; 3y &amp; \\&#10; y &amp;&amp;\; = \;&amp;&amp; 2 &amp;&amp;\; + \;&amp;&amp; 3z &amp;&amp; &amp;&amp; &amp; \\&#10; z &amp;&amp;\; = \;&amp;&amp; 2 &amp;&amp; &amp;&amp; &amp;&amp; &amp;&amp; &amp;&#10;\end{alignat}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1500174"/>
            <a:ext cx="2643206" cy="13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矩形 3"/>
          <p:cNvSpPr/>
          <p:nvPr/>
        </p:nvSpPr>
        <p:spPr>
          <a:xfrm>
            <a:off x="5715008" y="2428868"/>
            <a:ext cx="10743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(3.A.3)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28596" y="3214686"/>
            <a:ext cx="8286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Substituting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2 into the second equation gives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8, and substituting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2 and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8 into the first equation yields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−15. Therefore, the solution set is the single point (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= (−15, 8, 2).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500034" y="571480"/>
            <a:ext cx="78581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36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Method 2: Cramer</a:t>
            </a:r>
            <a:r>
              <a:rPr kumimoji="1" lang="en-US" altLang="zh-TW" sz="36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Times New Roman" pitchFamily="18" charset="0"/>
                <a:cs typeface="Times New Roman" pitchFamily="18" charset="0"/>
              </a:rPr>
              <a:t>’</a:t>
            </a:r>
            <a:r>
              <a:rPr kumimoji="1" lang="en-US" altLang="zh-TW" sz="36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 rule </a:t>
            </a:r>
            <a:endParaRPr kumimoji="1" lang="en-US" altLang="zh-TW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Explicit formulas for small systems </a:t>
            </a:r>
            <a:r>
              <a:rPr kumimoji="1" lang="en-US" altLang="zh-TW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(Reference: Wikipedia)</a:t>
            </a: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</a:t>
            </a:r>
          </a:p>
        </p:txBody>
      </p:sp>
      <p:pic>
        <p:nvPicPr>
          <p:cNvPr id="17411" name="Picture 11" descr="\left\{\begin{matrix}a_1x+b_1y&amp;={\color{red}c_1}\\ a_2x + b_2y&amp;= {\color{red}c_2}\end{matrix}\right.\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80590" y="2285992"/>
            <a:ext cx="2373825" cy="785818"/>
          </a:xfrm>
          <a:prstGeom prst="rect">
            <a:avLst/>
          </a:prstGeom>
          <a:noFill/>
        </p:spPr>
      </p:pic>
      <p:pic>
        <p:nvPicPr>
          <p:cNvPr id="17410" name="Picture 10" descr="\begin{bmatrix} a_1 &amp; b_1 \\ a_2 &amp; b_2 \end{bmatrix}\begin{bmatrix} x \\ y \end{bmatrix}=\begin{bmatrix} {\color{red}c_1} \\ {\color{red}c_2} \end{bmatrix}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4000504"/>
            <a:ext cx="2828956" cy="808273"/>
          </a:xfrm>
          <a:prstGeom prst="rect">
            <a:avLst/>
          </a:prstGeom>
          <a:noFill/>
        </p:spPr>
      </p:pic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571472" y="1571612"/>
            <a:ext cx="428628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Consider the linear system </a:t>
            </a:r>
            <a:endParaRPr kumimoji="1" lang="en-US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642910" y="3286124"/>
            <a:ext cx="42148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which in matrix format is </a:t>
            </a:r>
            <a:endParaRPr kumimoji="1" lang="en-US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  <a:cs typeface="Times New Roman" pitchFamily="18" charset="0"/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5429256" y="4429132"/>
            <a:ext cx="15001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(3.A.5)</a:t>
            </a: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</a:t>
            </a:r>
          </a:p>
        </p:txBody>
      </p:sp>
      <p:sp>
        <p:nvSpPr>
          <p:cNvPr id="8" name="矩形 7"/>
          <p:cNvSpPr/>
          <p:nvPr/>
        </p:nvSpPr>
        <p:spPr>
          <a:xfrm>
            <a:off x="4786314" y="2643182"/>
            <a:ext cx="11320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(3.A.4)</a:t>
            </a:r>
            <a:endParaRPr lang="zh-TW" alt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85720" y="285728"/>
            <a:ext cx="86439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Assume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−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nonzero. Then,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can be found with Cramer's rule as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9" descr="x = \begin{vmatrix} {\color{red}{c_1}} &amp; b_1 \\ {\color{red}{c_2}} &amp; b_2 \end{vmatrix}/\begin{vmatrix} a_1 &amp; b_1 \\ a_2 &amp; b_2 \end{vmatrix}  = { {\color{red}c_1}b_2 - b_1{\color{red}c_2} \over a_1b_2 - b_1a_2}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285860"/>
            <a:ext cx="5479295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矩形 3"/>
          <p:cNvSpPr/>
          <p:nvPr/>
        </p:nvSpPr>
        <p:spPr>
          <a:xfrm>
            <a:off x="7143768" y="1714488"/>
            <a:ext cx="10743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(3.A.6)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7158" y="2500306"/>
            <a:ext cx="6286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5" name="Picture 8" descr="y = \begin{vmatrix} a_1 &amp; {\color{red}{c_1}} \\ a_2 &amp; {\color{red}{c_2}} \end{vmatrix}/\begin{vmatrix} a_1 &amp; b_1 \\ a_2 &amp; b_2 \end{vmatrix}  = { a_1{\color{red}c_2} - {\color{red}c_1}a_2 \over a_1b_2 - b_1a_2}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3357562"/>
            <a:ext cx="5214974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矩形 6"/>
          <p:cNvSpPr/>
          <p:nvPr/>
        </p:nvSpPr>
        <p:spPr>
          <a:xfrm>
            <a:off x="7072330" y="3857628"/>
            <a:ext cx="10743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(3.A.7)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85720" y="214290"/>
            <a:ext cx="58407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rules for 3 × 3 matrices are similar. Given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7" descr="\left\{\begin{matrix}a_1x + b_1y + c_1z&amp;= {\color{red}d_1}\\a_2x + b_2y + c_2z&amp;= {\color{red}d_2}\\a_3x + b_3y + c_3z&amp;= {\color{red}d_3}\end{matrix}\right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928670"/>
            <a:ext cx="3604097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矩形 3"/>
          <p:cNvSpPr/>
          <p:nvPr/>
        </p:nvSpPr>
        <p:spPr>
          <a:xfrm>
            <a:off x="6929454" y="1785926"/>
            <a:ext cx="10567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(3.C.8)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28596" y="2571744"/>
            <a:ext cx="32806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which in matrix format is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9459" name="Picture 6" descr="\begin{bmatrix} a_1 &amp; b_1 &amp; c_1 \\ a_2 &amp; b_2 &amp; c_2 \\ a_3 &amp; b_3 &amp; c_3 \end{bmatrix}\begin{bmatrix} x \\ y \\ z \end{bmatrix}=\begin{bmatrix} {\color{red}d_1} \\ {\color{red}d_2} \\ {\color{red}d_3} \end{bmatrix}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3" y="3429000"/>
            <a:ext cx="3610067" cy="1214446"/>
          </a:xfrm>
          <a:prstGeom prst="rect">
            <a:avLst/>
          </a:prstGeom>
          <a:noFill/>
        </p:spPr>
      </p:pic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7000892" y="4214818"/>
            <a:ext cx="10001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(3.A.8)</a:t>
            </a: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85720" y="285728"/>
            <a:ext cx="7786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Then the values of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can be found as follows: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5" descr="x = \frac { \begin{vmatrix} {\color{red}d_1} &amp; b_1 &amp; c_1 \\ {\color{red}d_2} &amp; b_2 &amp; c_2 \\ {\color{red}d_3} &amp; b_3 &amp; c_3 \end{vmatrix} } { \begin{vmatrix} a_1 &amp; b_1 &amp; c_1 \\ a_2 &amp; b_2 &amp; c_2 \\ a_3 &amp; b_3 &amp; c_3 \end{vmatrix} }, \quad y = \frac { \begin{vmatrix} a_1 &amp; {\color{red}d_1} &amp; c_1 \\ a_2 &amp; {\color{red}d_2} &amp; c_2 \\ a_3 &amp; {\color{red}d_3} &amp; c_3 \end{vmatrix} } { \begin{vmatrix} a_1 &amp; b_1 &amp; c_1 \\ a_2 &amp; b_2 &amp; c_2 \\ a_3 &amp; b_3 &amp; c_3 \end{vmatrix} },\text{ and }z = \frac { \begin{vmatrix} a_1 &amp; b_1 &amp; {\color{red}d_1} \\ a_2 &amp; b_2 &amp; {\color{red}d_2} \\ a_3 &amp; b_3 &amp; {\color{red}d_3} \end{vmatrix} } { \begin{vmatrix} a_1 &amp; b_1 &amp; c_1 \\ a_2 &amp; b_2 &amp; c_2 \\ a_3 &amp; b_3 &amp; c_3 \end{vmatrix} }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142984"/>
            <a:ext cx="7286676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7786710" y="3071810"/>
            <a:ext cx="12144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(3.A.9)</a:t>
            </a:r>
            <a:endParaRPr kumimoji="1" lang="en-US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28596" y="4071942"/>
            <a:ext cx="75724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then you need to use determinant calculation, which will be discussed in next session.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285852" y="285728"/>
            <a:ext cx="657226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Determinant Calculation</a:t>
            </a:r>
            <a:endParaRPr kumimoji="1" lang="en-US" altLang="zh-TW" sz="3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新細明體" pitchFamily="18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57158" y="1357298"/>
            <a:ext cx="58828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determinant of a 3×3 matrix is defined by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28596" y="857232"/>
            <a:ext cx="21018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 × 3 matrices</a:t>
            </a: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</a:t>
            </a:r>
            <a:endParaRPr kumimoji="1" lang="en-US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  <a:cs typeface="Times New Roman" pitchFamily="18" charset="0"/>
            </a:endParaRPr>
          </a:p>
        </p:txBody>
      </p:sp>
      <p:pic>
        <p:nvPicPr>
          <p:cNvPr id="21506" name="Picture 12" descr="\begin{align}\begin{vmatrix}a&amp;b&amp;c\\d&amp;e&amp;f\\g&amp;h&amp;i\end{vmatrix} &amp; = a\begin{vmatrix}e&amp;f\\h&amp;i\end{vmatrix}-b\begin{vmatrix}d&amp;f\\g&amp;i\end{vmatrix}+c\begin{vmatrix}d&amp;e\\g&amp;h\end{vmatrix} \\&#10;&amp; = a(ei-fh)-b(di-fg)+c(dh-eg) \\&#10;&amp; = aei+bfg+cdh-ceg-bdi-afh.&#10;\end{align}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128838"/>
            <a:ext cx="7786742" cy="2443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>
          <a:xfrm>
            <a:off x="7358082" y="4929198"/>
            <a:ext cx="12282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(3.A.10)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555</Words>
  <Application>Microsoft Office PowerPoint</Application>
  <PresentationFormat>如螢幕大小 (4:3)</PresentationFormat>
  <Paragraphs>58</Paragraphs>
  <Slides>18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0" baseType="lpstr">
      <vt:lpstr>Office 佈景主題</vt:lpstr>
      <vt:lpstr>MathType 6.0 Equation</vt:lpstr>
      <vt:lpstr>APPENDIX 3.A. FOUR ALTERNATIVE METHODS TO SOLVE SYSTEM OF LINEAR EQUATIONS 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投影片 10</vt:lpstr>
      <vt:lpstr>投影片 11</vt:lpstr>
      <vt:lpstr>投影片 12</vt:lpstr>
      <vt:lpstr>投影片 13</vt:lpstr>
      <vt:lpstr>投影片 14</vt:lpstr>
      <vt:lpstr>投影片 15</vt:lpstr>
      <vt:lpstr>投影片 16</vt:lpstr>
      <vt:lpstr>投影片 17</vt:lpstr>
      <vt:lpstr>投影片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APPENDIX 3.A. FOUR ALTERNATIVE METHODS TO SOLVE SYSTEM OF LINEAR EQUATIONS </dc:title>
  <dc:creator>User</dc:creator>
  <cp:lastModifiedBy>User</cp:lastModifiedBy>
  <cp:revision>8</cp:revision>
  <dcterms:created xsi:type="dcterms:W3CDTF">2018-10-01T02:36:14Z</dcterms:created>
  <dcterms:modified xsi:type="dcterms:W3CDTF">2018-10-01T05:24:25Z</dcterms:modified>
</cp:coreProperties>
</file>