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1"/>
  </p:sldMasterIdLst>
  <p:sldIdLst>
    <p:sldId id="257" r:id="rId2"/>
    <p:sldId id="258" r:id="rId3"/>
    <p:sldId id="260" r:id="rId4"/>
    <p:sldId id="261" r:id="rId5"/>
    <p:sldId id="286" r:id="rId6"/>
    <p:sldId id="262" r:id="rId7"/>
    <p:sldId id="263" r:id="rId8"/>
    <p:sldId id="264" r:id="rId9"/>
    <p:sldId id="265" r:id="rId10"/>
    <p:sldId id="267" r:id="rId11"/>
    <p:sldId id="268" r:id="rId12"/>
    <p:sldId id="269" r:id="rId13"/>
    <p:sldId id="270" r:id="rId14"/>
    <p:sldId id="287" r:id="rId15"/>
    <p:sldId id="273" r:id="rId16"/>
    <p:sldId id="274" r:id="rId17"/>
    <p:sldId id="275" r:id="rId18"/>
    <p:sldId id="276" r:id="rId19"/>
    <p:sldId id="278" r:id="rId20"/>
    <p:sldId id="279" r:id="rId21"/>
    <p:sldId id="280" r:id="rId22"/>
    <p:sldId id="281" r:id="rId23"/>
    <p:sldId id="282" r:id="rId24"/>
    <p:sldId id="283" r:id="rId25"/>
    <p:sldId id="284" r:id="rId26"/>
    <p:sldId id="285" r:id="rId27"/>
    <p:sldId id="289" r:id="rId28"/>
    <p:sldId id="290" r:id="rId29"/>
    <p:sldId id="291" r:id="rId30"/>
    <p:sldId id="292" r:id="rId31"/>
    <p:sldId id="296" r:id="rId32"/>
    <p:sldId id="297" r:id="rId33"/>
    <p:sldId id="293" r:id="rId34"/>
    <p:sldId id="298" r:id="rId35"/>
    <p:sldId id="299" r:id="rId36"/>
    <p:sldId id="300" r:id="rId37"/>
    <p:sldId id="295" r:id="rId38"/>
    <p:sldId id="301" r:id="rId39"/>
    <p:sldId id="302" r:id="rId40"/>
    <p:sldId id="303" r:id="rId4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9" d="100"/>
          <a:sy n="109" d="100"/>
        </p:scale>
        <p:origin x="-16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Rot="1" noChangeArrowheads="1"/>
          </p:cNvSpPr>
          <p:nvPr>
            <p:ph type="ctrTitle"/>
          </p:nvPr>
        </p:nvSpPr>
        <p:spPr>
          <a:xfrm>
            <a:off x="685800" y="2286000"/>
            <a:ext cx="7772400" cy="1143000"/>
          </a:xfrm>
        </p:spPr>
        <p:txBody>
          <a:bodyPr/>
          <a:lstStyle>
            <a:lvl1pPr>
              <a:defRPr/>
            </a:lvl1pPr>
          </a:lstStyle>
          <a:p>
            <a:r>
              <a:rPr lang="zh-TW" altLang="en-US"/>
              <a:t>按一下以編輯母片標題樣式</a:t>
            </a:r>
          </a:p>
        </p:txBody>
      </p:sp>
      <p:sp>
        <p:nvSpPr>
          <p:cNvPr id="10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4" name="Rectangle 4"/>
          <p:cNvSpPr>
            <a:spLocks noGrp="1" noChangeArrowheads="1"/>
          </p:cNvSpPr>
          <p:nvPr>
            <p:ph type="dt" sz="half" idx="10"/>
          </p:nvPr>
        </p:nvSpPr>
        <p:spPr/>
        <p:txBody>
          <a:bodyPr/>
          <a:lstStyle>
            <a:lvl1pPr>
              <a:defRPr/>
            </a:lvl1pPr>
          </a:lstStyle>
          <a:p>
            <a:endParaRPr lang="en-US" altLang="zh-TW"/>
          </a:p>
        </p:txBody>
      </p:sp>
      <p:sp>
        <p:nvSpPr>
          <p:cNvPr id="5" name="Rectangle 5"/>
          <p:cNvSpPr>
            <a:spLocks noGrp="1" noChangeArrowheads="1"/>
          </p:cNvSpPr>
          <p:nvPr>
            <p:ph type="ftr" sz="quarter" idx="11"/>
          </p:nvPr>
        </p:nvSpPr>
        <p:spPr/>
        <p:txBody>
          <a:bodyPr/>
          <a:lstStyle>
            <a:lvl1pPr>
              <a:defRPr/>
            </a:lvl1pPr>
          </a:lstStyle>
          <a:p>
            <a:endParaRPr lang="en-US" altLang="zh-TW"/>
          </a:p>
        </p:txBody>
      </p:sp>
      <p:sp>
        <p:nvSpPr>
          <p:cNvPr id="6" name="Rectangle 6"/>
          <p:cNvSpPr>
            <a:spLocks noGrp="1" noChangeArrowheads="1"/>
          </p:cNvSpPr>
          <p:nvPr>
            <p:ph type="sldNum" sz="quarter" idx="12"/>
          </p:nvPr>
        </p:nvSpPr>
        <p:spPr/>
        <p:txBody>
          <a:bodyPr/>
          <a:lstStyle>
            <a:lvl1pPr>
              <a:defRPr/>
            </a:lvl1pPr>
          </a:lstStyle>
          <a:p>
            <a:fld id="{7527991B-3850-4072-A3F7-407CB9047B16}"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B0E73C45-3E65-4B57-9A09-221A2EE7A2CF}"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7188" y="609600"/>
            <a:ext cx="2135187" cy="54895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01625" y="609600"/>
            <a:ext cx="6253163" cy="54895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9256E8CC-9B87-4B26-A4A7-72A07D3F432A}"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01625" y="609600"/>
            <a:ext cx="854075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01625" y="1905000"/>
            <a:ext cx="4194175" cy="41941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05000"/>
            <a:ext cx="4194175" cy="41941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CDCAA159-CD64-4034-B744-A1C76A1515CA}"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301625" y="609600"/>
            <a:ext cx="854075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1625" y="1905000"/>
            <a:ext cx="4194175" cy="41941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05000"/>
            <a:ext cx="4194175" cy="20208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078288"/>
            <a:ext cx="4194175" cy="20208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endParaRPr lang="en-US" altLang="zh-TW"/>
          </a:p>
        </p:txBody>
      </p:sp>
      <p:sp>
        <p:nvSpPr>
          <p:cNvPr id="7" name="Rectangle 5"/>
          <p:cNvSpPr>
            <a:spLocks noGrp="1" noChangeArrowheads="1"/>
          </p:cNvSpPr>
          <p:nvPr>
            <p:ph type="ftr" sz="quarter" idx="11"/>
          </p:nvPr>
        </p:nvSpPr>
        <p:spPr>
          <a:ln/>
        </p:spPr>
        <p:txBody>
          <a:bodyPr/>
          <a:lstStyle>
            <a:lvl1pPr>
              <a:defRPr/>
            </a:lvl1pPr>
          </a:lstStyle>
          <a:p>
            <a:endParaRPr lang="en-US" altLang="zh-TW"/>
          </a:p>
        </p:txBody>
      </p:sp>
      <p:sp>
        <p:nvSpPr>
          <p:cNvPr id="8" name="Rectangle 6"/>
          <p:cNvSpPr>
            <a:spLocks noGrp="1" noChangeArrowheads="1"/>
          </p:cNvSpPr>
          <p:nvPr>
            <p:ph type="sldNum" sz="quarter" idx="12"/>
          </p:nvPr>
        </p:nvSpPr>
        <p:spPr>
          <a:ln/>
        </p:spPr>
        <p:txBody>
          <a:bodyPr/>
          <a:lstStyle>
            <a:lvl1pPr>
              <a:defRPr/>
            </a:lvl1pPr>
          </a:lstStyle>
          <a:p>
            <a:fld id="{8366F902-3DC4-434F-BC3F-0073DD8FA2D6}"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219402DA-3548-4FCF-B51C-FD239FC26137}"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92C9136F-4D3E-416C-BC8C-ECCD75BD2425}"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9C88B8B3-28FE-42AB-8FEC-A29BC1894006}"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endParaRPr lang="en-US" altLang="zh-TW"/>
          </a:p>
        </p:txBody>
      </p:sp>
      <p:sp>
        <p:nvSpPr>
          <p:cNvPr id="8" name="Rectangle 5"/>
          <p:cNvSpPr>
            <a:spLocks noGrp="1" noChangeArrowheads="1"/>
          </p:cNvSpPr>
          <p:nvPr>
            <p:ph type="ftr" sz="quarter" idx="11"/>
          </p:nvPr>
        </p:nvSpPr>
        <p:spPr>
          <a:ln/>
        </p:spPr>
        <p:txBody>
          <a:bodyPr/>
          <a:lstStyle>
            <a:lvl1pPr>
              <a:defRPr/>
            </a:lvl1pPr>
          </a:lstStyle>
          <a:p>
            <a:endParaRPr lang="en-US" altLang="zh-TW"/>
          </a:p>
        </p:txBody>
      </p:sp>
      <p:sp>
        <p:nvSpPr>
          <p:cNvPr id="9" name="Rectangle 6"/>
          <p:cNvSpPr>
            <a:spLocks noGrp="1" noChangeArrowheads="1"/>
          </p:cNvSpPr>
          <p:nvPr>
            <p:ph type="sldNum" sz="quarter" idx="12"/>
          </p:nvPr>
        </p:nvSpPr>
        <p:spPr>
          <a:ln/>
        </p:spPr>
        <p:txBody>
          <a:bodyPr/>
          <a:lstStyle>
            <a:lvl1pPr>
              <a:defRPr/>
            </a:lvl1pPr>
          </a:lstStyle>
          <a:p>
            <a:fld id="{357E2FEE-21B7-4877-B831-0B9EB08F566B}"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endParaRPr lang="en-US" altLang="zh-TW"/>
          </a:p>
        </p:txBody>
      </p:sp>
      <p:sp>
        <p:nvSpPr>
          <p:cNvPr id="4" name="Rectangle 5"/>
          <p:cNvSpPr>
            <a:spLocks noGrp="1" noChangeArrowheads="1"/>
          </p:cNvSpPr>
          <p:nvPr>
            <p:ph type="ftr" sz="quarter" idx="11"/>
          </p:nvPr>
        </p:nvSpPr>
        <p:spPr>
          <a:ln/>
        </p:spPr>
        <p:txBody>
          <a:bodyPr/>
          <a:lstStyle>
            <a:lvl1pPr>
              <a:defRPr/>
            </a:lvl1pPr>
          </a:lstStyle>
          <a:p>
            <a:endParaRPr lang="en-US" altLang="zh-TW"/>
          </a:p>
        </p:txBody>
      </p:sp>
      <p:sp>
        <p:nvSpPr>
          <p:cNvPr id="5" name="Rectangle 6"/>
          <p:cNvSpPr>
            <a:spLocks noGrp="1" noChangeArrowheads="1"/>
          </p:cNvSpPr>
          <p:nvPr>
            <p:ph type="sldNum" sz="quarter" idx="12"/>
          </p:nvPr>
        </p:nvSpPr>
        <p:spPr>
          <a:ln/>
        </p:spPr>
        <p:txBody>
          <a:bodyPr/>
          <a:lstStyle>
            <a:lvl1pPr>
              <a:defRPr/>
            </a:lvl1pPr>
          </a:lstStyle>
          <a:p>
            <a:fld id="{0F0F9AE4-8041-4009-B020-D7F6B423EA7A}"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TW"/>
          </a:p>
        </p:txBody>
      </p:sp>
      <p:sp>
        <p:nvSpPr>
          <p:cNvPr id="3" name="Rectangle 5"/>
          <p:cNvSpPr>
            <a:spLocks noGrp="1" noChangeArrowheads="1"/>
          </p:cNvSpPr>
          <p:nvPr>
            <p:ph type="ftr" sz="quarter" idx="11"/>
          </p:nvPr>
        </p:nvSpPr>
        <p:spPr>
          <a:ln/>
        </p:spPr>
        <p:txBody>
          <a:bodyPr/>
          <a:lstStyle>
            <a:lvl1pPr>
              <a:defRPr/>
            </a:lvl1pPr>
          </a:lstStyle>
          <a:p>
            <a:endParaRPr lang="en-US" altLang="zh-TW"/>
          </a:p>
        </p:txBody>
      </p:sp>
      <p:sp>
        <p:nvSpPr>
          <p:cNvPr id="4" name="Rectangle 6"/>
          <p:cNvSpPr>
            <a:spLocks noGrp="1" noChangeArrowheads="1"/>
          </p:cNvSpPr>
          <p:nvPr>
            <p:ph type="sldNum" sz="quarter" idx="12"/>
          </p:nvPr>
        </p:nvSpPr>
        <p:spPr>
          <a:ln/>
        </p:spPr>
        <p:txBody>
          <a:bodyPr/>
          <a:lstStyle>
            <a:lvl1pPr>
              <a:defRPr/>
            </a:lvl1pPr>
          </a:lstStyle>
          <a:p>
            <a:fld id="{1C1B474B-75DA-48A2-BD2E-E2C4924BF02C}"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90BF03C4-E92B-45EC-A352-620CC2B8B3E6}"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A396DD92-77E9-4670-9D9B-F42523B20E84}"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6096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Rot="1" noChangeArrowheads="1"/>
          </p:cNvSpPr>
          <p:nvPr>
            <p:ph type="body" idx="1"/>
          </p:nvPr>
        </p:nvSpPr>
        <p:spPr bwMode="auto">
          <a:xfrm>
            <a:off x="301625" y="1905000"/>
            <a:ext cx="8540750" cy="4194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220"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endParaRPr lang="en-US" altLang="zh-TW"/>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endParaRPr lang="en-US" altLang="zh-TW"/>
          </a:p>
        </p:txBody>
      </p:sp>
      <p:sp>
        <p:nvSpPr>
          <p:cNvPr id="9222"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vl1pPr>
          </a:lstStyle>
          <a:p>
            <a:fld id="{4BF5F982-775B-4181-9B8A-3263599A8362}"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92"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rtl="0" eaLnBrk="0" fontAlgn="base" hangingPunct="0">
        <a:spcBef>
          <a:spcPct val="0"/>
        </a:spcBef>
        <a:spcAft>
          <a:spcPct val="0"/>
        </a:spcAft>
        <a:defRPr kumimoji="1" sz="4400">
          <a:solidFill>
            <a:schemeClr val="tx2"/>
          </a:solidFill>
          <a:latin typeface="+mj-lt"/>
          <a:ea typeface="+mj-ea"/>
          <a:cs typeface="新細明體" charset="0"/>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cs typeface="新細明體" charset="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cs typeface="新細明體" charset="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cs typeface="新細明體" charset="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cs typeface="新細明體" charset="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v"/>
        <a:defRPr kumimoji="1" sz="3200">
          <a:solidFill>
            <a:schemeClr val="tx1"/>
          </a:solidFill>
          <a:latin typeface="+mn-lt"/>
          <a:ea typeface="+mn-ea"/>
          <a:cs typeface="新細明體" charset="0"/>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kumimoji="1" sz="2800">
          <a:solidFill>
            <a:schemeClr val="tx1"/>
          </a:solidFill>
          <a:latin typeface="+mn-lt"/>
          <a:ea typeface="+mn-ea"/>
          <a:cs typeface="新細明體" charset="0"/>
        </a:defRPr>
      </a:lvl2pPr>
      <a:lvl3pPr marL="1143000" indent="-228600" algn="l" rtl="0" eaLnBrk="0" fontAlgn="base" hangingPunct="0">
        <a:spcBef>
          <a:spcPct val="20000"/>
        </a:spcBef>
        <a:spcAft>
          <a:spcPct val="0"/>
        </a:spcAft>
        <a:buClr>
          <a:schemeClr val="hlink"/>
        </a:buClr>
        <a:buSzPct val="85000"/>
        <a:buFont typeface="Wingdings" pitchFamily="2" charset="2"/>
        <a:buChar char="v"/>
        <a:defRPr kumimoji="1" sz="2400">
          <a:solidFill>
            <a:schemeClr val="tx1"/>
          </a:solidFill>
          <a:latin typeface="+mn-lt"/>
          <a:ea typeface="+mn-ea"/>
          <a:cs typeface="新細明體" charset="0"/>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kumimoji="1" sz="2000">
          <a:solidFill>
            <a:schemeClr val="tx1"/>
          </a:solidFill>
          <a:latin typeface="+mn-lt"/>
          <a:ea typeface="+mn-ea"/>
          <a:cs typeface="新細明體" charset="0"/>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cs typeface="新細明體" charset="0"/>
        </a:defRPr>
      </a:lvl5pPr>
      <a:lvl6pPr marL="25146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p:cNvSpPr>
          <p:nvPr>
            <p:ph type="ctrTitle"/>
          </p:nvPr>
        </p:nvSpPr>
        <p:spPr>
          <a:xfrm>
            <a:off x="179388" y="404813"/>
            <a:ext cx="8785225" cy="1728787"/>
          </a:xfrm>
        </p:spPr>
        <p:txBody>
          <a:bodyPr/>
          <a:lstStyle/>
          <a:p>
            <a:pPr eaLnBrk="1" hangingPunct="1"/>
            <a:r>
              <a:rPr lang="en-US" altLang="zh-TW" sz="3200" b="1" smtClean="0">
                <a:solidFill>
                  <a:srgbClr val="9900FF"/>
                </a:solidFill>
              </a:rPr>
              <a:t>Financial Analysis, Planning and Forecasting</a:t>
            </a:r>
            <a:br>
              <a:rPr lang="en-US" altLang="zh-TW" sz="3200" b="1" smtClean="0">
                <a:solidFill>
                  <a:srgbClr val="9900FF"/>
                </a:solidFill>
              </a:rPr>
            </a:br>
            <a:r>
              <a:rPr lang="en-US" altLang="zh-TW" sz="3200" b="1" smtClean="0">
                <a:solidFill>
                  <a:srgbClr val="9900FF"/>
                </a:solidFill>
              </a:rPr>
              <a:t>Theory and Application</a:t>
            </a:r>
          </a:p>
        </p:txBody>
      </p:sp>
      <p:sp>
        <p:nvSpPr>
          <p:cNvPr id="15362" name="Rectangle 3"/>
          <p:cNvSpPr>
            <a:spLocks noGrp="1" noRot="1" noChangeArrowheads="1"/>
          </p:cNvSpPr>
          <p:nvPr>
            <p:ph type="subTitle" idx="1"/>
          </p:nvPr>
        </p:nvSpPr>
        <p:spPr>
          <a:xfrm>
            <a:off x="1042988" y="3789363"/>
            <a:ext cx="6842125" cy="2808287"/>
          </a:xfrm>
        </p:spPr>
        <p:txBody>
          <a:bodyPr/>
          <a:lstStyle/>
          <a:p>
            <a:pPr eaLnBrk="1" hangingPunct="1">
              <a:lnSpc>
                <a:spcPct val="80000"/>
              </a:lnSpc>
            </a:pPr>
            <a:r>
              <a:rPr lang="en-US" altLang="zh-TW" sz="2400" b="1" smtClean="0"/>
              <a:t>By</a:t>
            </a:r>
          </a:p>
          <a:p>
            <a:pPr eaLnBrk="1" hangingPunct="1">
              <a:lnSpc>
                <a:spcPct val="80000"/>
              </a:lnSpc>
            </a:pPr>
            <a:r>
              <a:rPr lang="en-US" altLang="zh-TW" sz="2400" b="1" smtClean="0"/>
              <a:t>Cheng F. Lee</a:t>
            </a:r>
          </a:p>
          <a:p>
            <a:pPr eaLnBrk="1" hangingPunct="1">
              <a:lnSpc>
                <a:spcPct val="80000"/>
              </a:lnSpc>
            </a:pPr>
            <a:r>
              <a:rPr lang="en-US" altLang="zh-TW" sz="2400" smtClean="0"/>
              <a:t>Rutgers University, USA</a:t>
            </a:r>
          </a:p>
          <a:p>
            <a:pPr eaLnBrk="1" hangingPunct="1">
              <a:lnSpc>
                <a:spcPct val="80000"/>
              </a:lnSpc>
            </a:pPr>
            <a:r>
              <a:rPr lang="en-US" altLang="zh-TW" sz="2400" b="1" smtClean="0"/>
              <a:t>John Lee</a:t>
            </a:r>
          </a:p>
          <a:p>
            <a:pPr eaLnBrk="1" hangingPunct="1">
              <a:lnSpc>
                <a:spcPct val="80000"/>
              </a:lnSpc>
            </a:pPr>
            <a:r>
              <a:rPr lang="en-US" altLang="zh-TW" sz="2400" smtClean="0"/>
              <a:t>Center for PBBEF Research, USA</a:t>
            </a:r>
          </a:p>
        </p:txBody>
      </p:sp>
      <p:sp>
        <p:nvSpPr>
          <p:cNvPr id="15363" name="Rectangle 4"/>
          <p:cNvSpPr>
            <a:spLocks noRot="1" noChangeArrowheads="1"/>
          </p:cNvSpPr>
          <p:nvPr/>
        </p:nvSpPr>
        <p:spPr bwMode="auto">
          <a:xfrm>
            <a:off x="323850" y="2349500"/>
            <a:ext cx="8447088" cy="503238"/>
          </a:xfrm>
          <a:prstGeom prst="rect">
            <a:avLst/>
          </a:prstGeom>
          <a:noFill/>
          <a:ln w="9525">
            <a:noFill/>
            <a:miter lim="800000"/>
            <a:headEnd/>
            <a:tailEnd/>
          </a:ln>
        </p:spPr>
        <p:txBody>
          <a:bodyPr anchor="ctr"/>
          <a:lstStyle/>
          <a:p>
            <a:pPr algn="ctr">
              <a:lnSpc>
                <a:spcPct val="85000"/>
              </a:lnSpc>
              <a:spcBef>
                <a:spcPct val="50000"/>
              </a:spcBef>
            </a:pPr>
            <a:r>
              <a:rPr lang="en-US" altLang="zh-TW" sz="2400" b="1">
                <a:solidFill>
                  <a:schemeClr val="tx2"/>
                </a:solidFill>
              </a:rPr>
              <a:t>Chapter 16   </a:t>
            </a:r>
            <a:endParaRPr lang="en-US" altLang="zh-TW" sz="4400">
              <a:solidFill>
                <a:schemeClr val="tx2"/>
              </a:solidFill>
            </a:endParaRPr>
          </a:p>
        </p:txBody>
      </p:sp>
      <p:sp>
        <p:nvSpPr>
          <p:cNvPr id="15364" name="Rectangle 5"/>
          <p:cNvSpPr>
            <a:spLocks noChangeArrowheads="1"/>
          </p:cNvSpPr>
          <p:nvPr/>
        </p:nvSpPr>
        <p:spPr bwMode="auto">
          <a:xfrm>
            <a:off x="468313" y="2827338"/>
            <a:ext cx="8280400" cy="457200"/>
          </a:xfrm>
          <a:prstGeom prst="rect">
            <a:avLst/>
          </a:prstGeom>
          <a:noFill/>
          <a:ln w="9525">
            <a:noFill/>
            <a:miter lim="800000"/>
            <a:headEnd/>
            <a:tailEnd/>
          </a:ln>
        </p:spPr>
        <p:txBody>
          <a:bodyPr>
            <a:spAutoFit/>
          </a:bodyPr>
          <a:lstStyle/>
          <a:p>
            <a:pPr algn="ctr"/>
            <a:r>
              <a:rPr lang="en-US" altLang="zh-TW" sz="2400" b="1">
                <a:solidFill>
                  <a:schemeClr val="tx2"/>
                </a:solidFill>
              </a:rPr>
              <a:t>Mergers: Theory and Evidence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p:nvPr>
        </p:nvSpPr>
        <p:spPr>
          <a:xfrm>
            <a:off x="250825" y="188913"/>
            <a:ext cx="8540750" cy="647700"/>
          </a:xfrm>
        </p:spPr>
        <p:txBody>
          <a:bodyPr/>
          <a:lstStyle/>
          <a:p>
            <a:pPr algn="l" eaLnBrk="1" hangingPunct="1"/>
            <a:r>
              <a:rPr lang="en-US" altLang="zh-TW" sz="3000" smtClean="0"/>
              <a:t>16.4 Methods of Business Combination</a:t>
            </a:r>
          </a:p>
        </p:txBody>
      </p:sp>
      <p:sp>
        <p:nvSpPr>
          <p:cNvPr id="24578" name="Rectangle 3"/>
          <p:cNvSpPr>
            <a:spLocks noGrp="1" noRot="1" noChangeArrowheads="1"/>
          </p:cNvSpPr>
          <p:nvPr>
            <p:ph type="body" idx="1"/>
          </p:nvPr>
        </p:nvSpPr>
        <p:spPr>
          <a:xfrm>
            <a:off x="179388" y="2852738"/>
            <a:ext cx="8785225" cy="3744912"/>
          </a:xfrm>
        </p:spPr>
        <p:txBody>
          <a:bodyPr/>
          <a:lstStyle/>
          <a:p>
            <a:pPr eaLnBrk="1" hangingPunct="1">
              <a:buFont typeface="Wingdings" pitchFamily="2" charset="2"/>
              <a:buNone/>
            </a:pPr>
            <a:endParaRPr lang="en-US" altLang="zh-TW" sz="2200" smtClean="0"/>
          </a:p>
          <a:p>
            <a:pPr eaLnBrk="1" hangingPunct="1">
              <a:buFont typeface="Wingdings" pitchFamily="2" charset="2"/>
              <a:buNone/>
            </a:pPr>
            <a:r>
              <a:rPr lang="en-US" altLang="zh-TW" sz="2200" smtClean="0"/>
              <a:t>      </a:t>
            </a:r>
            <a:r>
              <a:rPr lang="en-US" altLang="zh-TW" sz="2200" b="1" i="1" smtClean="0"/>
              <a:t>R</a:t>
            </a:r>
            <a:r>
              <a:rPr lang="en-US" altLang="zh-TW" sz="2200" b="1" baseline="-10000" smtClean="0"/>
              <a:t>jt </a:t>
            </a:r>
            <a:r>
              <a:rPr lang="en-US" altLang="zh-TW" sz="2200" b="1" i="1" smtClean="0"/>
              <a:t>= </a:t>
            </a:r>
            <a:r>
              <a:rPr lang="en-US" altLang="zh-TW" sz="2200" b="1" i="1" smtClean="0">
                <a:sym typeface="Symbol" pitchFamily="18" charset="2"/>
              </a:rPr>
              <a:t></a:t>
            </a:r>
            <a:r>
              <a:rPr lang="en-US" altLang="zh-TW" sz="2200" b="1" baseline="-10000" smtClean="0"/>
              <a:t>j</a:t>
            </a:r>
            <a:r>
              <a:rPr lang="en-US" altLang="zh-TW" sz="2200" b="1" i="1" smtClean="0"/>
              <a:t> + ß</a:t>
            </a:r>
            <a:r>
              <a:rPr lang="en-US" altLang="zh-TW" sz="2200" b="1" baseline="-10000" smtClean="0"/>
              <a:t>j</a:t>
            </a:r>
            <a:r>
              <a:rPr lang="en-US" altLang="zh-TW" sz="2200" b="1" i="1" smtClean="0"/>
              <a:t>R</a:t>
            </a:r>
            <a:r>
              <a:rPr lang="en-US" altLang="zh-TW" sz="2200" b="1" baseline="-10000" smtClean="0"/>
              <a:t>mt</a:t>
            </a:r>
            <a:r>
              <a:rPr lang="en-US" altLang="zh-TW" sz="2200" b="1" i="1" smtClean="0"/>
              <a:t> + </a:t>
            </a:r>
            <a:r>
              <a:rPr lang="en-US" altLang="zh-TW" sz="2200" b="1" i="1" smtClean="0">
                <a:sym typeface="Symbol" pitchFamily="18" charset="2"/>
              </a:rPr>
              <a:t></a:t>
            </a:r>
            <a:r>
              <a:rPr lang="en-US" altLang="zh-TW" sz="2200" b="1" baseline="-10000" smtClean="0"/>
              <a:t>jt</a:t>
            </a:r>
            <a:r>
              <a:rPr lang="en-US" altLang="zh-TW" sz="2200" b="1" smtClean="0"/>
              <a:t>                     (16.1)</a:t>
            </a:r>
          </a:p>
          <a:p>
            <a:pPr eaLnBrk="1" hangingPunct="1">
              <a:buFont typeface="Wingdings" pitchFamily="2" charset="2"/>
              <a:buNone/>
            </a:pPr>
            <a:endParaRPr lang="en-US" altLang="zh-TW" sz="2200" b="1" smtClean="0"/>
          </a:p>
          <a:p>
            <a:pPr eaLnBrk="1" hangingPunct="1">
              <a:buFont typeface="Wingdings" pitchFamily="2" charset="2"/>
              <a:buNone/>
            </a:pPr>
            <a:r>
              <a:rPr lang="en-US" altLang="zh-TW" sz="2200" b="1" smtClean="0"/>
              <a:t>where</a:t>
            </a:r>
          </a:p>
          <a:p>
            <a:pPr eaLnBrk="1" hangingPunct="1">
              <a:buFont typeface="Wingdings" pitchFamily="2" charset="2"/>
              <a:buNone/>
            </a:pPr>
            <a:r>
              <a:rPr lang="en-US" altLang="zh-TW" sz="2200" b="1" smtClean="0"/>
              <a:t>      </a:t>
            </a:r>
            <a:r>
              <a:rPr lang="en-US" altLang="zh-TW" sz="2200" b="1" i="1" smtClean="0"/>
              <a:t>R</a:t>
            </a:r>
            <a:r>
              <a:rPr lang="en-US" altLang="zh-TW" sz="2200" b="1" baseline="-10000" smtClean="0"/>
              <a:t>jt</a:t>
            </a:r>
            <a:r>
              <a:rPr lang="en-US" altLang="zh-TW" sz="2200" b="1" smtClean="0"/>
              <a:t>	    = Rate-of-return on security </a:t>
            </a:r>
            <a:r>
              <a:rPr lang="en-US" altLang="zh-TW" sz="2200" b="1" i="1" smtClean="0"/>
              <a:t>j </a:t>
            </a:r>
            <a:r>
              <a:rPr lang="en-US" altLang="zh-TW" sz="2200" b="1" smtClean="0"/>
              <a:t>over period </a:t>
            </a:r>
            <a:r>
              <a:rPr lang="en-US" altLang="zh-TW" sz="2200" b="1" i="1" smtClean="0"/>
              <a:t>t</a:t>
            </a:r>
            <a:r>
              <a:rPr lang="en-US" altLang="zh-TW" sz="2200" b="1" smtClean="0"/>
              <a:t>,</a:t>
            </a:r>
          </a:p>
          <a:p>
            <a:pPr eaLnBrk="1" hangingPunct="1">
              <a:buFont typeface="Wingdings" pitchFamily="2" charset="2"/>
              <a:buNone/>
            </a:pPr>
            <a:r>
              <a:rPr lang="en-US" altLang="zh-TW" sz="2200" b="1" smtClean="0"/>
              <a:t>      </a:t>
            </a:r>
            <a:r>
              <a:rPr lang="en-US" altLang="zh-TW" sz="2200" b="1" i="1" smtClean="0"/>
              <a:t>R</a:t>
            </a:r>
            <a:r>
              <a:rPr lang="en-US" altLang="zh-TW" sz="2200" b="1" baseline="-10000" smtClean="0"/>
              <a:t>mt</a:t>
            </a:r>
            <a:r>
              <a:rPr lang="en-US" altLang="zh-TW" sz="2200" b="1" smtClean="0"/>
              <a:t>   = Rate-of-return on a value-weighted market index,</a:t>
            </a:r>
          </a:p>
          <a:p>
            <a:pPr eaLnBrk="1" hangingPunct="1">
              <a:buFont typeface="Wingdings" pitchFamily="2" charset="2"/>
              <a:buNone/>
            </a:pPr>
            <a:r>
              <a:rPr lang="en-US" altLang="zh-TW" sz="2200" b="1" smtClean="0"/>
              <a:t>        </a:t>
            </a:r>
            <a:r>
              <a:rPr lang="en-US" altLang="zh-TW" sz="2200" b="1" i="1" smtClean="0">
                <a:sym typeface="Symbol" pitchFamily="18" charset="2"/>
              </a:rPr>
              <a:t></a:t>
            </a:r>
            <a:r>
              <a:rPr lang="en-US" altLang="zh-TW" sz="2200" b="1" baseline="-10000" smtClean="0"/>
              <a:t>jt</a:t>
            </a:r>
            <a:r>
              <a:rPr lang="en-US" altLang="zh-TW" sz="2200" b="1" smtClean="0"/>
              <a:t>    = Disturbance term with E(</a:t>
            </a:r>
            <a:r>
              <a:rPr lang="en-US" altLang="zh-TW" sz="2200" b="1" i="1" smtClean="0">
                <a:sym typeface="Symbol" pitchFamily="18" charset="2"/>
              </a:rPr>
              <a:t></a:t>
            </a:r>
            <a:r>
              <a:rPr lang="en-US" altLang="zh-TW" sz="2200" b="1" baseline="-10000" smtClean="0"/>
              <a:t>jt</a:t>
            </a:r>
            <a:r>
              <a:rPr lang="en-US" altLang="zh-TW" sz="2200" b="1" smtClean="0"/>
              <a:t>) = 0,</a:t>
            </a:r>
          </a:p>
          <a:p>
            <a:pPr eaLnBrk="1" hangingPunct="1">
              <a:buFont typeface="Wingdings" pitchFamily="2" charset="2"/>
              <a:buNone/>
            </a:pPr>
            <a:r>
              <a:rPr lang="en-US" altLang="zh-TW" sz="2200" b="1" smtClean="0"/>
              <a:t>       </a:t>
            </a:r>
            <a:r>
              <a:rPr lang="en-US" altLang="zh-TW" sz="2200" b="1" i="1" smtClean="0"/>
              <a:t>ß</a:t>
            </a:r>
            <a:r>
              <a:rPr lang="en-US" altLang="zh-TW" sz="2200" b="1" baseline="-10000" smtClean="0"/>
              <a:t>j</a:t>
            </a:r>
            <a:r>
              <a:rPr lang="en-US" altLang="zh-TW" sz="2200" b="1" smtClean="0"/>
              <a:t>	    = Measure of the systematic risk of security </a:t>
            </a:r>
            <a:r>
              <a:rPr lang="en-US" altLang="zh-TW" sz="2200" b="1" i="1" smtClean="0"/>
              <a:t>j</a:t>
            </a:r>
            <a:r>
              <a:rPr lang="en-US" altLang="zh-TW" sz="2200" b="1" smtClean="0"/>
              <a:t>, and</a:t>
            </a:r>
          </a:p>
          <a:p>
            <a:pPr eaLnBrk="1" hangingPunct="1">
              <a:buFont typeface="Wingdings" pitchFamily="2" charset="2"/>
              <a:buNone/>
            </a:pPr>
            <a:r>
              <a:rPr lang="en-US" altLang="zh-TW" sz="2200" b="1" smtClean="0"/>
              <a:t>       </a:t>
            </a:r>
            <a:r>
              <a:rPr lang="en-US" altLang="zh-TW" sz="2200" b="1" i="1" smtClean="0">
                <a:sym typeface="Symbol" pitchFamily="18" charset="2"/>
              </a:rPr>
              <a:t></a:t>
            </a:r>
            <a:r>
              <a:rPr lang="en-US" altLang="zh-TW" sz="2200" b="1" baseline="-10000" smtClean="0"/>
              <a:t>j</a:t>
            </a:r>
            <a:r>
              <a:rPr lang="en-US" altLang="zh-TW" sz="2200" b="1" smtClean="0"/>
              <a:t>      = Intercept of the market model for security </a:t>
            </a:r>
            <a:r>
              <a:rPr lang="en-US" altLang="zh-TW" sz="2200" b="1" i="1" smtClean="0"/>
              <a:t>j</a:t>
            </a:r>
            <a:r>
              <a:rPr lang="en-US" altLang="zh-TW" sz="2200" b="1" smtClean="0"/>
              <a:t>.</a:t>
            </a:r>
          </a:p>
        </p:txBody>
      </p:sp>
      <p:graphicFrame>
        <p:nvGraphicFramePr>
          <p:cNvPr id="22551" name="Group 23"/>
          <p:cNvGraphicFramePr>
            <a:graphicFrameLocks noGrp="1"/>
          </p:cNvGraphicFramePr>
          <p:nvPr/>
        </p:nvGraphicFramePr>
        <p:xfrm>
          <a:off x="1258888" y="1268413"/>
          <a:ext cx="5349875" cy="1768476"/>
        </p:xfrm>
        <a:graphic>
          <a:graphicData uri="http://schemas.openxmlformats.org/drawingml/2006/table">
            <a:tbl>
              <a:tblPr/>
              <a:tblGrid>
                <a:gridCol w="1749425"/>
                <a:gridCol w="1679575"/>
                <a:gridCol w="1920875"/>
              </a:tblGrid>
              <a:tr h="576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sng"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Successful</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sng"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Unsuccessful</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953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Bidding Firm</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124</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48</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a:noFill/>
                    </a:lnL>
                    <a:lnR>
                      <a:noFill/>
                    </a:lnR>
                    <a:lnT>
                      <a:noFill/>
                    </a:lnT>
                    <a:lnB>
                      <a:noFill/>
                    </a:lnB>
                    <a:lnTlToBr>
                      <a:noFill/>
                    </a:lnTlToBr>
                    <a:lnBlToTr>
                      <a:noFill/>
                    </a:lnBlToTr>
                    <a:noFill/>
                  </a:tcPr>
                </a:tc>
              </a:tr>
              <a:tr h="596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Target Firm</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136</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36</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p:cNvSpPr>
          <p:nvPr>
            <p:ph type="title"/>
          </p:nvPr>
        </p:nvSpPr>
        <p:spPr>
          <a:xfrm>
            <a:off x="250825" y="188913"/>
            <a:ext cx="8540750" cy="1143000"/>
          </a:xfrm>
        </p:spPr>
        <p:txBody>
          <a:bodyPr/>
          <a:lstStyle/>
          <a:p>
            <a:pPr algn="l" eaLnBrk="1" hangingPunct="1"/>
            <a:r>
              <a:rPr lang="en-US" altLang="zh-TW" sz="3000" smtClean="0"/>
              <a:t>16.4 Methods of Business Combination</a:t>
            </a:r>
          </a:p>
        </p:txBody>
      </p:sp>
      <p:sp>
        <p:nvSpPr>
          <p:cNvPr id="25602" name="Rectangle 3"/>
          <p:cNvSpPr>
            <a:spLocks noGrp="1" noRot="1" noChangeArrowheads="1"/>
          </p:cNvSpPr>
          <p:nvPr>
            <p:ph type="body" idx="1"/>
          </p:nvPr>
        </p:nvSpPr>
        <p:spPr>
          <a:xfrm>
            <a:off x="179388" y="1125538"/>
            <a:ext cx="8785225" cy="5472112"/>
          </a:xfrm>
        </p:spPr>
        <p:txBody>
          <a:bodyPr/>
          <a:lstStyle/>
          <a:p>
            <a:pPr eaLnBrk="1" hangingPunct="1">
              <a:buFont typeface="Wingdings" pitchFamily="2" charset="2"/>
              <a:buNone/>
            </a:pPr>
            <a:r>
              <a:rPr lang="en-US" altLang="zh-TW" sz="2000" b="1" smtClean="0"/>
              <a:t>TABLE 16.3  Selected companies that received offers in 1981</a:t>
            </a:r>
          </a:p>
        </p:txBody>
      </p:sp>
      <p:sp>
        <p:nvSpPr>
          <p:cNvPr id="25603" name="Rectangle 5"/>
          <p:cNvSpPr>
            <a:spLocks noChangeArrowheads="1"/>
          </p:cNvSpPr>
          <p:nvPr/>
        </p:nvSpPr>
        <p:spPr bwMode="auto">
          <a:xfrm>
            <a:off x="0" y="1157288"/>
            <a:ext cx="9144000" cy="0"/>
          </a:xfrm>
          <a:prstGeom prst="rect">
            <a:avLst/>
          </a:prstGeom>
          <a:noFill/>
          <a:ln w="9525">
            <a:noFill/>
            <a:miter lim="800000"/>
            <a:headEnd/>
            <a:tailEnd/>
          </a:ln>
        </p:spPr>
        <p:txBody>
          <a:bodyPr wrap="none" anchor="ctr">
            <a:spAutoFit/>
          </a:bodyPr>
          <a:lstStyle/>
          <a:p>
            <a:endParaRPr lang="zh-TW" altLang="en-US"/>
          </a:p>
        </p:txBody>
      </p:sp>
      <p:pic>
        <p:nvPicPr>
          <p:cNvPr id="25604" name="Picture 4" descr="p"/>
          <p:cNvPicPr>
            <a:picLocks noChangeAspect="1" noChangeArrowheads="1"/>
          </p:cNvPicPr>
          <p:nvPr/>
        </p:nvPicPr>
        <p:blipFill>
          <a:blip r:embed="rId2"/>
          <a:srcRect/>
          <a:stretch>
            <a:fillRect/>
          </a:stretch>
        </p:blipFill>
        <p:spPr bwMode="auto">
          <a:xfrm>
            <a:off x="1042988" y="1557338"/>
            <a:ext cx="6624637" cy="5080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p:cNvSpPr>
          <p:nvPr>
            <p:ph type="title"/>
          </p:nvPr>
        </p:nvSpPr>
        <p:spPr>
          <a:xfrm>
            <a:off x="250825" y="188913"/>
            <a:ext cx="8540750" cy="1143000"/>
          </a:xfrm>
        </p:spPr>
        <p:txBody>
          <a:bodyPr/>
          <a:lstStyle/>
          <a:p>
            <a:pPr algn="l" eaLnBrk="1" hangingPunct="1"/>
            <a:r>
              <a:rPr lang="en-US" altLang="zh-TW" sz="3000" smtClean="0"/>
              <a:t>16.4 Methods of Business Combination</a:t>
            </a:r>
          </a:p>
        </p:txBody>
      </p:sp>
      <p:sp>
        <p:nvSpPr>
          <p:cNvPr id="26626" name="Rectangle 3"/>
          <p:cNvSpPr>
            <a:spLocks noGrp="1" noRot="1" noChangeArrowheads="1"/>
          </p:cNvSpPr>
          <p:nvPr>
            <p:ph type="body" idx="1"/>
          </p:nvPr>
        </p:nvSpPr>
        <p:spPr>
          <a:xfrm>
            <a:off x="179388" y="981075"/>
            <a:ext cx="8785225" cy="5472113"/>
          </a:xfrm>
        </p:spPr>
        <p:txBody>
          <a:bodyPr/>
          <a:lstStyle/>
          <a:p>
            <a:pPr eaLnBrk="1" hangingPunct="1">
              <a:buFont typeface="Wingdings" pitchFamily="2" charset="2"/>
              <a:buNone/>
            </a:pPr>
            <a:r>
              <a:rPr lang="en-US" altLang="zh-TW" sz="2000" b="1" smtClean="0"/>
              <a:t>TABLE 16.3  Selected companies that received offers in 1981 (Cont’d)</a:t>
            </a:r>
          </a:p>
        </p:txBody>
      </p:sp>
      <p:sp>
        <p:nvSpPr>
          <p:cNvPr id="26627" name="Rectangle 5"/>
          <p:cNvSpPr>
            <a:spLocks noChangeArrowheads="1"/>
          </p:cNvSpPr>
          <p:nvPr/>
        </p:nvSpPr>
        <p:spPr bwMode="auto">
          <a:xfrm>
            <a:off x="0" y="1257300"/>
            <a:ext cx="9144000" cy="0"/>
          </a:xfrm>
          <a:prstGeom prst="rect">
            <a:avLst/>
          </a:prstGeom>
          <a:noFill/>
          <a:ln w="9525">
            <a:noFill/>
            <a:miter lim="800000"/>
            <a:headEnd/>
            <a:tailEnd/>
          </a:ln>
        </p:spPr>
        <p:txBody>
          <a:bodyPr wrap="none" anchor="ctr">
            <a:spAutoFit/>
          </a:bodyPr>
          <a:lstStyle/>
          <a:p>
            <a:endParaRPr lang="zh-TW" altLang="en-US"/>
          </a:p>
        </p:txBody>
      </p:sp>
      <p:pic>
        <p:nvPicPr>
          <p:cNvPr id="26628" name="Picture 4" descr="p430-2"/>
          <p:cNvPicPr>
            <a:picLocks noChangeAspect="1" noChangeArrowheads="1"/>
          </p:cNvPicPr>
          <p:nvPr/>
        </p:nvPicPr>
        <p:blipFill>
          <a:blip r:embed="rId2"/>
          <a:srcRect/>
          <a:stretch>
            <a:fillRect/>
          </a:stretch>
        </p:blipFill>
        <p:spPr bwMode="auto">
          <a:xfrm>
            <a:off x="971550" y="1484313"/>
            <a:ext cx="6908800" cy="50657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smtClean="0"/>
              <a:t>16.5	Merger accounting and tax effects</a:t>
            </a:r>
          </a:p>
        </p:txBody>
      </p:sp>
      <p:sp>
        <p:nvSpPr>
          <p:cNvPr id="27650" name="Rectangle 3"/>
          <p:cNvSpPr>
            <a:spLocks noGrp="1" noRot="1" noChangeArrowheads="1"/>
          </p:cNvSpPr>
          <p:nvPr>
            <p:ph type="body" idx="1"/>
          </p:nvPr>
        </p:nvSpPr>
        <p:spPr>
          <a:xfrm>
            <a:off x="611188" y="1701800"/>
            <a:ext cx="7561262" cy="3382963"/>
          </a:xfrm>
        </p:spPr>
        <p:txBody>
          <a:bodyPr/>
          <a:lstStyle/>
          <a:p>
            <a:pPr eaLnBrk="1" hangingPunct="1">
              <a:lnSpc>
                <a:spcPct val="80000"/>
              </a:lnSpc>
            </a:pPr>
            <a:r>
              <a:rPr lang="en-US" altLang="zh-TW" sz="2800" b="1" dirty="0" smtClean="0"/>
              <a:t>Tax implications</a:t>
            </a:r>
          </a:p>
          <a:p>
            <a:pPr lvl="1" eaLnBrk="1" hangingPunct="1">
              <a:lnSpc>
                <a:spcPct val="80000"/>
              </a:lnSpc>
            </a:pPr>
            <a:r>
              <a:rPr lang="en-US" altLang="zh-TW" sz="2400" b="1" dirty="0" smtClean="0"/>
              <a:t>Taxable Mergers and Acquisitions</a:t>
            </a:r>
          </a:p>
          <a:p>
            <a:pPr lvl="1" eaLnBrk="1" hangingPunct="1">
              <a:lnSpc>
                <a:spcPct val="80000"/>
              </a:lnSpc>
            </a:pPr>
            <a:r>
              <a:rPr lang="en-US" altLang="zh-TW" sz="2400" b="1" dirty="0" smtClean="0"/>
              <a:t>Nontaxable Mergers and Acquisitions</a:t>
            </a:r>
          </a:p>
          <a:p>
            <a:pPr eaLnBrk="1" hangingPunct="1">
              <a:lnSpc>
                <a:spcPct val="80000"/>
              </a:lnSpc>
            </a:pPr>
            <a:endParaRPr lang="en-US" altLang="zh-TW" sz="2800" b="1" dirty="0" smtClean="0"/>
          </a:p>
          <a:p>
            <a:pPr eaLnBrk="1" hangingPunct="1">
              <a:lnSpc>
                <a:spcPct val="80000"/>
              </a:lnSpc>
            </a:pPr>
            <a:r>
              <a:rPr lang="en-US" altLang="zh-TW" sz="2800" b="1" dirty="0" smtClean="0"/>
              <a:t>Accounting treatment of business combinations</a:t>
            </a:r>
          </a:p>
          <a:p>
            <a:pPr lvl="1" eaLnBrk="1" hangingPunct="1">
              <a:lnSpc>
                <a:spcPct val="80000"/>
              </a:lnSpc>
            </a:pPr>
            <a:r>
              <a:rPr lang="en-US" altLang="zh-TW" sz="2400" b="1" dirty="0" smtClean="0"/>
              <a:t>Pooling of Interest</a:t>
            </a:r>
          </a:p>
          <a:p>
            <a:pPr lvl="1" eaLnBrk="1" hangingPunct="1">
              <a:lnSpc>
                <a:spcPct val="80000"/>
              </a:lnSpc>
            </a:pPr>
            <a:r>
              <a:rPr lang="en-US" altLang="zh-TW" sz="2400" b="1" dirty="0" smtClean="0"/>
              <a:t>Purchase Method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p:cNvSpPr>
          <p:nvPr>
            <p:ph type="title"/>
          </p:nvPr>
        </p:nvSpPr>
        <p:spPr>
          <a:xfrm>
            <a:off x="250825" y="404813"/>
            <a:ext cx="8540750" cy="647700"/>
          </a:xfrm>
        </p:spPr>
        <p:txBody>
          <a:bodyPr/>
          <a:lstStyle/>
          <a:p>
            <a:pPr algn="l" eaLnBrk="1" hangingPunct="1"/>
            <a:r>
              <a:rPr lang="en-US" altLang="zh-TW" sz="3200" smtClean="0"/>
              <a:t>16.5	Merger accounting and tax effects</a:t>
            </a:r>
          </a:p>
        </p:txBody>
      </p:sp>
      <p:sp>
        <p:nvSpPr>
          <p:cNvPr id="28674" name="Rectangle 3"/>
          <p:cNvSpPr>
            <a:spLocks noGrp="1" noRot="1" noChangeArrowheads="1"/>
          </p:cNvSpPr>
          <p:nvPr>
            <p:ph type="body" idx="1"/>
          </p:nvPr>
        </p:nvSpPr>
        <p:spPr>
          <a:xfrm>
            <a:off x="611188" y="1125538"/>
            <a:ext cx="7921625" cy="5327650"/>
          </a:xfrm>
        </p:spPr>
        <p:txBody>
          <a:bodyPr/>
          <a:lstStyle/>
          <a:p>
            <a:pPr eaLnBrk="1" hangingPunct="1"/>
            <a:r>
              <a:rPr lang="en-US" altLang="zh-TW" b="1" smtClean="0"/>
              <a:t>Tax implications</a:t>
            </a:r>
          </a:p>
          <a:p>
            <a:pPr lvl="1" eaLnBrk="1" hangingPunct="1"/>
            <a:r>
              <a:rPr lang="en-US" altLang="zh-TW" b="1" smtClean="0"/>
              <a:t>Taxable Mergers and Acquisitions</a:t>
            </a:r>
          </a:p>
          <a:p>
            <a:pPr lvl="1" eaLnBrk="1" hangingPunct="1">
              <a:buFont typeface="Wingdings" pitchFamily="2" charset="2"/>
              <a:buNone/>
            </a:pPr>
            <a:r>
              <a:rPr lang="en-US" altLang="zh-TW" b="1" smtClean="0"/>
              <a:t>   </a:t>
            </a:r>
            <a:r>
              <a:rPr lang="en-US" altLang="zh-TW" sz="2000" b="1" smtClean="0"/>
              <a:t>On taxable acquisitions, the acquiring company’s tax basis in the stock or assets acquired is equal to the amount paid. For the selling firm, the entire gain (or loss) is recognized immediately and is taxable.</a:t>
            </a:r>
            <a:r>
              <a:rPr lang="en-US" altLang="zh-TW" sz="2000" smtClean="0"/>
              <a:t> </a:t>
            </a:r>
            <a:endParaRPr lang="en-US" altLang="zh-TW" sz="2000" b="1" smtClean="0"/>
          </a:p>
          <a:p>
            <a:pPr lvl="1" eaLnBrk="1" hangingPunct="1"/>
            <a:endParaRPr lang="en-US" altLang="zh-TW" b="1" smtClean="0"/>
          </a:p>
          <a:p>
            <a:pPr lvl="1" eaLnBrk="1" hangingPunct="1"/>
            <a:r>
              <a:rPr lang="en-US" altLang="zh-TW" b="1" smtClean="0"/>
              <a:t>Nontaxable Mergers and Acquisitions</a:t>
            </a:r>
          </a:p>
          <a:p>
            <a:pPr lvl="1" eaLnBrk="1" hangingPunct="1">
              <a:buFont typeface="Wingdings" pitchFamily="2" charset="2"/>
              <a:buNone/>
            </a:pPr>
            <a:r>
              <a:rPr lang="en-US" altLang="zh-TW" b="1" smtClean="0"/>
              <a:t>   </a:t>
            </a:r>
            <a:r>
              <a:rPr lang="en-US" altLang="zh-TW" sz="2000" b="1" smtClean="0"/>
              <a:t>On nontaxable combinations, the seller defers recognition of the gain and the acquiring company obtains the seller’s basis for the stock or assets acquired.</a:t>
            </a:r>
            <a:r>
              <a:rPr lang="en-US" altLang="zh-TW" sz="20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p:cNvSpPr>
          <p:nvPr>
            <p:ph type="title"/>
          </p:nvPr>
        </p:nvSpPr>
        <p:spPr>
          <a:xfrm>
            <a:off x="250825" y="476250"/>
            <a:ext cx="8540750" cy="658813"/>
          </a:xfrm>
        </p:spPr>
        <p:txBody>
          <a:bodyPr/>
          <a:lstStyle/>
          <a:p>
            <a:pPr algn="l" eaLnBrk="1" hangingPunct="1"/>
            <a:r>
              <a:rPr lang="en-US" altLang="zh-TW" sz="3200" smtClean="0"/>
              <a:t>16.5	Merger accounting and tax effects</a:t>
            </a:r>
          </a:p>
        </p:txBody>
      </p:sp>
      <p:graphicFrame>
        <p:nvGraphicFramePr>
          <p:cNvPr id="31826" name="Group 82"/>
          <p:cNvGraphicFramePr>
            <a:graphicFrameLocks noGrp="1"/>
          </p:cNvGraphicFramePr>
          <p:nvPr>
            <p:ph sz="half" idx="1"/>
          </p:nvPr>
        </p:nvGraphicFramePr>
        <p:xfrm>
          <a:off x="1619250" y="3068638"/>
          <a:ext cx="4986338" cy="1308101"/>
        </p:xfrm>
        <a:graphic>
          <a:graphicData uri="http://schemas.openxmlformats.org/drawingml/2006/table">
            <a:tbl>
              <a:tblPr/>
              <a:tblGrid>
                <a:gridCol w="2159000"/>
                <a:gridCol w="2827338"/>
              </a:tblGrid>
              <a:tr h="439738">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sng"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Firm B</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868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Working Capital  100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Net Plant             300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Long-term Debt   50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Equity                350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1830" name="Group 86"/>
          <p:cNvGraphicFramePr>
            <a:graphicFrameLocks noGrp="1"/>
          </p:cNvGraphicFramePr>
          <p:nvPr>
            <p:ph sz="quarter" idx="2"/>
          </p:nvPr>
        </p:nvGraphicFramePr>
        <p:xfrm>
          <a:off x="1692275" y="4941888"/>
          <a:ext cx="4968875" cy="1250253"/>
        </p:xfrm>
        <a:graphic>
          <a:graphicData uri="http://schemas.openxmlformats.org/drawingml/2006/table">
            <a:tbl>
              <a:tblPr/>
              <a:tblGrid>
                <a:gridCol w="2151063"/>
                <a:gridCol w="2817812"/>
              </a:tblGrid>
              <a:tr h="287338">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sng"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Firm A</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9128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Working Capital   50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Net Plant             150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Long-term Debt  20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Equity                180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712" name="Rectangle 87"/>
          <p:cNvSpPr>
            <a:spLocks noRot="1" noChangeArrowheads="1"/>
          </p:cNvSpPr>
          <p:nvPr/>
        </p:nvSpPr>
        <p:spPr bwMode="auto">
          <a:xfrm>
            <a:off x="468313" y="1628775"/>
            <a:ext cx="7561262" cy="1150938"/>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5000"/>
              <a:buFont typeface="Wingdings" pitchFamily="2" charset="2"/>
              <a:buNone/>
            </a:pPr>
            <a:r>
              <a:rPr lang="en-US" altLang="zh-TW" sz="2400" b="1"/>
              <a:t>Accounting treatment of business combinations</a:t>
            </a:r>
          </a:p>
          <a:p>
            <a:pPr marL="742950" lvl="1" indent="-285750">
              <a:lnSpc>
                <a:spcPct val="90000"/>
              </a:lnSpc>
              <a:spcBef>
                <a:spcPct val="20000"/>
              </a:spcBef>
              <a:buClr>
                <a:schemeClr val="accent2"/>
              </a:buClr>
              <a:buSzPct val="85000"/>
              <a:buFont typeface="Wingdings" pitchFamily="2" charset="2"/>
              <a:buChar char=""/>
            </a:pPr>
            <a:r>
              <a:rPr lang="en-US" altLang="zh-TW" sz="2000" b="1"/>
              <a:t>Pooling of Interest</a:t>
            </a:r>
          </a:p>
          <a:p>
            <a:pPr marL="742950" lvl="1" indent="-285750">
              <a:lnSpc>
                <a:spcPct val="90000"/>
              </a:lnSpc>
              <a:spcBef>
                <a:spcPct val="20000"/>
              </a:spcBef>
              <a:buClr>
                <a:schemeClr val="accent2"/>
              </a:buClr>
              <a:buSzPct val="85000"/>
              <a:buFont typeface="Wingdings" pitchFamily="2" charset="2"/>
              <a:buChar char=""/>
            </a:pPr>
            <a:r>
              <a:rPr lang="en-US" altLang="zh-TW" sz="2000" b="1"/>
              <a:t>Purchase Method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a:xfrm>
            <a:off x="301625" y="609600"/>
            <a:ext cx="8540750" cy="515938"/>
          </a:xfrm>
        </p:spPr>
        <p:txBody>
          <a:bodyPr/>
          <a:lstStyle/>
          <a:p>
            <a:pPr algn="l" eaLnBrk="1" hangingPunct="1"/>
            <a:r>
              <a:rPr lang="en-US" altLang="zh-TW" sz="3200" smtClean="0"/>
              <a:t>16.5	Merger accounting and tax effects</a:t>
            </a:r>
          </a:p>
        </p:txBody>
      </p:sp>
      <p:graphicFrame>
        <p:nvGraphicFramePr>
          <p:cNvPr id="32808" name="Group 40"/>
          <p:cNvGraphicFramePr>
            <a:graphicFrameLocks noGrp="1"/>
          </p:cNvGraphicFramePr>
          <p:nvPr>
            <p:ph sz="half" idx="1"/>
          </p:nvPr>
        </p:nvGraphicFramePr>
        <p:xfrm>
          <a:off x="900113" y="3716338"/>
          <a:ext cx="7726362" cy="1878013"/>
        </p:xfrm>
        <a:graphic>
          <a:graphicData uri="http://schemas.openxmlformats.org/drawingml/2006/table">
            <a:tbl>
              <a:tblPr/>
              <a:tblGrid>
                <a:gridCol w="3836987"/>
                <a:gridCol w="3889375"/>
              </a:tblGrid>
              <a:tr h="471488">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sng"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Firm B-A</a:t>
                      </a:r>
                      <a:endParaRPr kumimoji="1" lang="en-US" altLang="zh-TW" sz="1600" b="0" i="0" u="none" strike="noStrike" cap="none" normalizeH="0" baseline="0" dirty="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406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Working Capital (100 -50 + 50)     100</a:t>
                      </a:r>
                      <a:endParaRPr kumimoji="1" lang="en-US" altLang="zh-TW" sz="1600" b="0" i="0" u="none" strike="noStrike" cap="none" normalizeH="0" baseline="0" dirty="0" smtClean="0">
                        <a:ln>
                          <a:noFill/>
                        </a:ln>
                        <a:solidFill>
                          <a:schemeClr val="tx1"/>
                        </a:solidFill>
                        <a:effectLst/>
                        <a:latin typeface="Arial" pitchFamily="34" charset="0"/>
                        <a:ea typeface="新細明體" pitchFamily="18"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Net Plant (300+150)                       </a:t>
                      </a: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450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0" algn="l"/>
                        </a:tabLst>
                      </a:pPr>
                      <a:r>
                        <a:rPr kumimoji="1" lang="en-US" alt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Goodwill                                           20</a:t>
                      </a:r>
                      <a:endParaRPr kumimoji="1" lang="en-US" altLang="zh-TW" sz="1600" b="0" i="0" u="none" strike="noStrike" cap="none" normalizeH="0" baseline="0" dirty="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Long-term Debt (50 +20 +150)          220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Equity                                                  350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2811" name="Group 43"/>
          <p:cNvGraphicFramePr>
            <a:graphicFrameLocks noGrp="1"/>
          </p:cNvGraphicFramePr>
          <p:nvPr>
            <p:ph sz="half" idx="2"/>
          </p:nvPr>
        </p:nvGraphicFramePr>
        <p:xfrm>
          <a:off x="1692275" y="1557338"/>
          <a:ext cx="6286500" cy="1374776"/>
        </p:xfrm>
        <a:graphic>
          <a:graphicData uri="http://schemas.openxmlformats.org/drawingml/2006/table">
            <a:tbl>
              <a:tblPr/>
              <a:tblGrid>
                <a:gridCol w="2719388"/>
                <a:gridCol w="3567112"/>
              </a:tblGrid>
              <a:tr h="3984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sng"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Firm B-A</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9763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Working Capital  150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Net Plant             450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Long-term Debt  70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Equity                530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smtClean="0"/>
              <a:t>16.6	Economic theories and evidence</a:t>
            </a:r>
          </a:p>
        </p:txBody>
      </p:sp>
      <p:sp>
        <p:nvSpPr>
          <p:cNvPr id="31746" name="Rectangle 3"/>
          <p:cNvSpPr>
            <a:spLocks noGrp="1" noRot="1" noChangeArrowheads="1"/>
          </p:cNvSpPr>
          <p:nvPr>
            <p:ph type="body" idx="1"/>
          </p:nvPr>
        </p:nvSpPr>
        <p:spPr>
          <a:xfrm>
            <a:off x="179388" y="1484313"/>
            <a:ext cx="7993062" cy="4752975"/>
          </a:xfrm>
        </p:spPr>
        <p:txBody>
          <a:bodyPr/>
          <a:lstStyle/>
          <a:p>
            <a:pPr eaLnBrk="1" hangingPunct="1">
              <a:lnSpc>
                <a:spcPct val="90000"/>
              </a:lnSpc>
            </a:pPr>
            <a:r>
              <a:rPr lang="en-US" altLang="zh-TW" sz="2400" b="1" smtClean="0"/>
              <a:t>Economic theories</a:t>
            </a:r>
          </a:p>
          <a:p>
            <a:pPr lvl="1" eaLnBrk="1" hangingPunct="1">
              <a:lnSpc>
                <a:spcPct val="90000"/>
              </a:lnSpc>
            </a:pPr>
            <a:r>
              <a:rPr lang="en-US" altLang="zh-TW" sz="2000" b="1" smtClean="0"/>
              <a:t>The literature of economics and finance has advanced many theories to justify business combinations.  However, it is unlikely that any business combination occurs because of a single reason -- several objectives may act together to motivate the activity.</a:t>
            </a:r>
          </a:p>
          <a:p>
            <a:pPr eaLnBrk="1" hangingPunct="1">
              <a:lnSpc>
                <a:spcPct val="90000"/>
              </a:lnSpc>
            </a:pPr>
            <a:endParaRPr lang="en-US" altLang="zh-TW" sz="2400" b="1" smtClean="0"/>
          </a:p>
          <a:p>
            <a:pPr eaLnBrk="1" hangingPunct="1">
              <a:lnSpc>
                <a:spcPct val="90000"/>
              </a:lnSpc>
            </a:pPr>
            <a:r>
              <a:rPr lang="en-US" altLang="zh-TW" sz="2400" b="1" smtClean="0"/>
              <a:t>Market power</a:t>
            </a:r>
          </a:p>
          <a:p>
            <a:pPr lvl="1" eaLnBrk="1" hangingPunct="1">
              <a:lnSpc>
                <a:spcPct val="90000"/>
              </a:lnSpc>
            </a:pPr>
            <a:r>
              <a:rPr lang="en-US" altLang="zh-TW" sz="2000" b="1" smtClean="0"/>
              <a:t>Another economic justification for mergers involves the issue of </a:t>
            </a:r>
            <a:r>
              <a:rPr lang="en-US" altLang="zh-TW" sz="2000" b="1" i="1" smtClean="0"/>
              <a:t>market power</a:t>
            </a:r>
            <a:r>
              <a:rPr lang="en-US" altLang="zh-TW" sz="2000" b="1" smtClean="0"/>
              <a:t> and </a:t>
            </a:r>
            <a:r>
              <a:rPr lang="en-US" altLang="zh-TW" sz="2000" b="1" i="1" smtClean="0"/>
              <a:t>market share</a:t>
            </a:r>
            <a:r>
              <a:rPr lang="en-US" altLang="zh-TW" sz="2000" b="1" smtClean="0"/>
              <a:t>.  These issues are the crux of the arguments that the Justice Department advances against mergers.  The basic defense is that mergers do not result in an increase in the level of competition; but that they are only organizational changes and should leave competing forces the same.</a:t>
            </a:r>
            <a:r>
              <a:rPr lang="en-US" altLang="zh-TW" sz="200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smtClean="0"/>
              <a:t>16.7	Financial Theories and Evidence</a:t>
            </a:r>
          </a:p>
        </p:txBody>
      </p:sp>
      <p:sp>
        <p:nvSpPr>
          <p:cNvPr id="32770" name="Rectangle 3"/>
          <p:cNvSpPr>
            <a:spLocks noGrp="1" noRot="1" noChangeArrowheads="1"/>
          </p:cNvSpPr>
          <p:nvPr>
            <p:ph type="body" idx="1"/>
          </p:nvPr>
        </p:nvSpPr>
        <p:spPr>
          <a:xfrm>
            <a:off x="250825" y="1341438"/>
            <a:ext cx="7993063" cy="4392612"/>
          </a:xfrm>
        </p:spPr>
        <p:txBody>
          <a:bodyPr/>
          <a:lstStyle/>
          <a:p>
            <a:pPr eaLnBrk="1" hangingPunct="1"/>
            <a:r>
              <a:rPr lang="en-US" altLang="zh-TW" sz="2400" b="1" smtClean="0"/>
              <a:t>Diversification and debt capacity</a:t>
            </a:r>
          </a:p>
          <a:p>
            <a:pPr eaLnBrk="1" hangingPunct="1">
              <a:buFont typeface="Wingdings" pitchFamily="2" charset="2"/>
              <a:buNone/>
            </a:pPr>
            <a:r>
              <a:rPr lang="en-US" altLang="zh-TW" sz="2400" b="1" i="1" smtClean="0"/>
              <a:t>                 V</a:t>
            </a:r>
            <a:r>
              <a:rPr lang="en-US" altLang="zh-TW" sz="2400" b="1" i="1" baseline="-10000" smtClean="0"/>
              <a:t>AB</a:t>
            </a:r>
            <a:r>
              <a:rPr lang="en-US" altLang="zh-TW" sz="2400" b="1" smtClean="0"/>
              <a:t> = </a:t>
            </a:r>
            <a:r>
              <a:rPr lang="en-US" altLang="zh-TW" sz="2400" b="1" i="1" smtClean="0"/>
              <a:t>V</a:t>
            </a:r>
            <a:r>
              <a:rPr lang="en-US" altLang="zh-TW" sz="2400" b="1" i="1" baseline="-10000" smtClean="0"/>
              <a:t>A</a:t>
            </a:r>
            <a:r>
              <a:rPr lang="en-US" altLang="zh-TW" sz="2400" b="1" smtClean="0"/>
              <a:t> + </a:t>
            </a:r>
            <a:r>
              <a:rPr lang="en-US" altLang="zh-TW" sz="2400" b="1" i="1" smtClean="0"/>
              <a:t>V</a:t>
            </a:r>
            <a:r>
              <a:rPr lang="en-US" altLang="zh-TW" sz="2400" b="1" i="1" baseline="-10000" smtClean="0"/>
              <a:t>B</a:t>
            </a:r>
            <a:r>
              <a:rPr lang="en-US" altLang="zh-TW" sz="2400" b="1" smtClean="0"/>
              <a:t>,</a:t>
            </a:r>
          </a:p>
          <a:p>
            <a:pPr eaLnBrk="1" hangingPunct="1">
              <a:buFont typeface="Wingdings" pitchFamily="2" charset="2"/>
              <a:buNone/>
            </a:pPr>
            <a:r>
              <a:rPr lang="en-US" altLang="zh-TW" sz="2400" b="1" smtClean="0"/>
              <a:t>  </a:t>
            </a:r>
          </a:p>
          <a:p>
            <a:pPr eaLnBrk="1" hangingPunct="1">
              <a:buFont typeface="Wingdings" pitchFamily="2" charset="2"/>
              <a:buNone/>
            </a:pPr>
            <a:r>
              <a:rPr lang="en-US" altLang="zh-TW" sz="2400" b="1" smtClean="0"/>
              <a:t>     Z = 0.012x</a:t>
            </a:r>
            <a:r>
              <a:rPr lang="en-US" altLang="zh-TW" sz="2400" b="1" baseline="-10000" smtClean="0"/>
              <a:t>1</a:t>
            </a:r>
            <a:r>
              <a:rPr lang="en-US" altLang="zh-TW" sz="2400" b="1" smtClean="0"/>
              <a:t> + 0.014x</a:t>
            </a:r>
            <a:r>
              <a:rPr lang="en-US" altLang="zh-TW" sz="2400" b="1" baseline="-10000" smtClean="0"/>
              <a:t>2</a:t>
            </a:r>
            <a:r>
              <a:rPr lang="en-US" altLang="zh-TW" sz="2400" b="1" smtClean="0"/>
              <a:t> + 0.033x</a:t>
            </a:r>
            <a:r>
              <a:rPr lang="en-US" altLang="zh-TW" sz="2400" b="1" baseline="-10000" smtClean="0"/>
              <a:t>3</a:t>
            </a:r>
            <a:r>
              <a:rPr lang="en-US" altLang="zh-TW" sz="2400" b="1" smtClean="0"/>
              <a:t> + 0.006x</a:t>
            </a:r>
            <a:r>
              <a:rPr lang="en-US" altLang="zh-TW" sz="2400" b="1" baseline="-10000" smtClean="0"/>
              <a:t>4</a:t>
            </a:r>
            <a:r>
              <a:rPr lang="en-US" altLang="zh-TW" sz="2400" b="1" smtClean="0"/>
              <a:t> + 0.99x</a:t>
            </a:r>
            <a:r>
              <a:rPr lang="en-US" altLang="zh-TW" sz="2400" b="1" baseline="-10000" smtClean="0"/>
              <a:t>5</a:t>
            </a:r>
            <a:r>
              <a:rPr lang="en-US" altLang="zh-TW" sz="2400" b="1" smtClean="0"/>
              <a:t>,</a:t>
            </a:r>
          </a:p>
          <a:p>
            <a:pPr eaLnBrk="1" hangingPunct="1">
              <a:buFont typeface="Wingdings" pitchFamily="2" charset="2"/>
              <a:buNone/>
            </a:pPr>
            <a:r>
              <a:rPr lang="en-US" altLang="zh-TW" sz="2400" b="1" smtClean="0"/>
              <a:t>where</a:t>
            </a:r>
          </a:p>
        </p:txBody>
      </p:sp>
      <p:graphicFrame>
        <p:nvGraphicFramePr>
          <p:cNvPr id="32771" name="Object 6"/>
          <p:cNvGraphicFramePr>
            <a:graphicFrameLocks noChangeAspect="1"/>
          </p:cNvGraphicFramePr>
          <p:nvPr/>
        </p:nvGraphicFramePr>
        <p:xfrm>
          <a:off x="2339975" y="3429000"/>
          <a:ext cx="3313113" cy="2884488"/>
        </p:xfrm>
        <a:graphic>
          <a:graphicData uri="http://schemas.openxmlformats.org/presentationml/2006/ole">
            <p:oleObj spid="_x0000_s32771" name="Equation" r:id="rId3" imgW="2349500" imgH="204470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smtClean="0"/>
              <a:t>16.7	Financial theories and evidence</a:t>
            </a:r>
          </a:p>
        </p:txBody>
      </p:sp>
      <p:sp>
        <p:nvSpPr>
          <p:cNvPr id="33794" name="Rectangle 5"/>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3795" name="Object 4"/>
          <p:cNvGraphicFramePr>
            <a:graphicFrameLocks noChangeAspect="1"/>
          </p:cNvGraphicFramePr>
          <p:nvPr/>
        </p:nvGraphicFramePr>
        <p:xfrm>
          <a:off x="471488" y="1446213"/>
          <a:ext cx="7769225" cy="849312"/>
        </p:xfrm>
        <a:graphic>
          <a:graphicData uri="http://schemas.openxmlformats.org/presentationml/2006/ole">
            <p:oleObj spid="_x0000_s33795" name="Equation" r:id="rId3" imgW="2568960" imgH="264960" progId="Equation.3">
              <p:embed/>
            </p:oleObj>
          </a:graphicData>
        </a:graphic>
      </p:graphicFrame>
      <p:sp>
        <p:nvSpPr>
          <p:cNvPr id="33796"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3797" name="Object 6"/>
          <p:cNvGraphicFramePr>
            <a:graphicFrameLocks noChangeAspect="1"/>
          </p:cNvGraphicFramePr>
          <p:nvPr/>
        </p:nvGraphicFramePr>
        <p:xfrm>
          <a:off x="1431925" y="3028950"/>
          <a:ext cx="6165850" cy="800100"/>
        </p:xfrm>
        <a:graphic>
          <a:graphicData uri="http://schemas.openxmlformats.org/presentationml/2006/ole">
            <p:oleObj spid="_x0000_s33797" name="Equation" r:id="rId4" imgW="1947240" imgH="237600" progId="Equation.3">
              <p:embed/>
            </p:oleObj>
          </a:graphicData>
        </a:graphic>
      </p:graphicFrame>
      <p:sp>
        <p:nvSpPr>
          <p:cNvPr id="33798" name="Rectangle 9"/>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3799" name="Object 8"/>
          <p:cNvGraphicFramePr>
            <a:graphicFrameLocks noChangeAspect="1"/>
          </p:cNvGraphicFramePr>
          <p:nvPr/>
        </p:nvGraphicFramePr>
        <p:xfrm>
          <a:off x="2484438" y="4581525"/>
          <a:ext cx="3600450" cy="1316038"/>
        </p:xfrm>
        <a:graphic>
          <a:graphicData uri="http://schemas.openxmlformats.org/presentationml/2006/ole">
            <p:oleObj spid="_x0000_s33799" name="Equation" r:id="rId5" imgW="1167893" imgH="431613"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rrowheads="1"/>
          </p:cNvSpPr>
          <p:nvPr>
            <p:ph type="title"/>
          </p:nvPr>
        </p:nvSpPr>
        <p:spPr>
          <a:xfrm>
            <a:off x="250825" y="333375"/>
            <a:ext cx="8447088" cy="803275"/>
          </a:xfrm>
        </p:spPr>
        <p:txBody>
          <a:bodyPr/>
          <a:lstStyle/>
          <a:p>
            <a:pPr eaLnBrk="1" hangingPunct="1"/>
            <a:r>
              <a:rPr lang="en-US" altLang="zh-TW" b="1" smtClean="0"/>
              <a:t>Outline</a:t>
            </a:r>
          </a:p>
        </p:txBody>
      </p:sp>
      <p:sp>
        <p:nvSpPr>
          <p:cNvPr id="16386" name="Rectangle 3"/>
          <p:cNvSpPr>
            <a:spLocks noGrp="1" noRot="1" noChangeArrowheads="1"/>
          </p:cNvSpPr>
          <p:nvPr>
            <p:ph type="body" idx="1"/>
          </p:nvPr>
        </p:nvSpPr>
        <p:spPr>
          <a:xfrm>
            <a:off x="179388" y="1196975"/>
            <a:ext cx="8964612" cy="5472113"/>
          </a:xfrm>
        </p:spPr>
        <p:txBody>
          <a:bodyPr/>
          <a:lstStyle/>
          <a:p>
            <a:pPr eaLnBrk="1" hangingPunct="1">
              <a:lnSpc>
                <a:spcPct val="80000"/>
              </a:lnSpc>
            </a:pPr>
            <a:r>
              <a:rPr lang="en-US" altLang="zh-TW" sz="2400" smtClean="0"/>
              <a:t>16.1 Introduction</a:t>
            </a:r>
          </a:p>
          <a:p>
            <a:pPr eaLnBrk="1" hangingPunct="1">
              <a:lnSpc>
                <a:spcPct val="80000"/>
              </a:lnSpc>
            </a:pPr>
            <a:r>
              <a:rPr lang="en-US" altLang="zh-TW" sz="2400" smtClean="0"/>
              <a:t>16.2 Overview of Mergers</a:t>
            </a:r>
          </a:p>
          <a:p>
            <a:pPr eaLnBrk="1" hangingPunct="1">
              <a:lnSpc>
                <a:spcPct val="80000"/>
              </a:lnSpc>
            </a:pPr>
            <a:r>
              <a:rPr lang="en-US" altLang="zh-TW" sz="2400" smtClean="0"/>
              <a:t>16.3 Classification of Business Combination</a:t>
            </a:r>
            <a:endParaRPr lang="en-US" altLang="zh-TW" smtClean="0"/>
          </a:p>
          <a:p>
            <a:pPr eaLnBrk="1" hangingPunct="1">
              <a:lnSpc>
                <a:spcPct val="80000"/>
              </a:lnSpc>
            </a:pPr>
            <a:r>
              <a:rPr lang="en-US" altLang="zh-TW" sz="2400" smtClean="0"/>
              <a:t>16.4 Methods of Business Combination</a:t>
            </a:r>
          </a:p>
          <a:p>
            <a:pPr eaLnBrk="1" hangingPunct="1">
              <a:lnSpc>
                <a:spcPct val="80000"/>
              </a:lnSpc>
            </a:pPr>
            <a:r>
              <a:rPr lang="en-US" altLang="zh-TW" sz="2400" smtClean="0"/>
              <a:t>16.5 Merger Accounting and Tax Effects</a:t>
            </a:r>
          </a:p>
          <a:p>
            <a:pPr lvl="2" eaLnBrk="1" hangingPunct="1">
              <a:lnSpc>
                <a:spcPct val="80000"/>
              </a:lnSpc>
            </a:pPr>
            <a:r>
              <a:rPr lang="en-US" altLang="zh-TW" smtClean="0"/>
              <a:t>Tax Implications</a:t>
            </a:r>
          </a:p>
          <a:p>
            <a:pPr lvl="2" eaLnBrk="1" hangingPunct="1">
              <a:lnSpc>
                <a:spcPct val="80000"/>
              </a:lnSpc>
            </a:pPr>
            <a:r>
              <a:rPr lang="en-US" altLang="zh-TW" smtClean="0"/>
              <a:t>Accounting Treatment of Business Combination</a:t>
            </a:r>
          </a:p>
          <a:p>
            <a:pPr eaLnBrk="1" hangingPunct="1">
              <a:lnSpc>
                <a:spcPct val="80000"/>
              </a:lnSpc>
            </a:pPr>
            <a:r>
              <a:rPr lang="en-US" altLang="zh-TW" sz="2400" smtClean="0"/>
              <a:t>16.6 Economic Theories and Evidence</a:t>
            </a:r>
          </a:p>
          <a:p>
            <a:pPr lvl="2" eaLnBrk="1" hangingPunct="1">
              <a:lnSpc>
                <a:spcPct val="80000"/>
              </a:lnSpc>
            </a:pPr>
            <a:r>
              <a:rPr lang="en-US" altLang="zh-TW" smtClean="0"/>
              <a:t>Economic Theories</a:t>
            </a:r>
          </a:p>
          <a:p>
            <a:pPr lvl="2" eaLnBrk="1" hangingPunct="1">
              <a:lnSpc>
                <a:spcPct val="80000"/>
              </a:lnSpc>
            </a:pPr>
            <a:r>
              <a:rPr lang="en-US" altLang="zh-TW" smtClean="0"/>
              <a:t>Market Power</a:t>
            </a:r>
          </a:p>
          <a:p>
            <a:pPr eaLnBrk="1" hangingPunct="1">
              <a:lnSpc>
                <a:spcPct val="80000"/>
              </a:lnSpc>
            </a:pPr>
            <a:r>
              <a:rPr lang="en-US" altLang="zh-TW" sz="2400" smtClean="0"/>
              <a:t>16.7 Financial Theories and Evidence</a:t>
            </a:r>
          </a:p>
          <a:p>
            <a:pPr lvl="2" eaLnBrk="1" hangingPunct="1">
              <a:lnSpc>
                <a:spcPct val="80000"/>
              </a:lnSpc>
            </a:pPr>
            <a:r>
              <a:rPr lang="en-US" altLang="zh-TW" smtClean="0"/>
              <a:t>Diversification and Debt Capacity</a:t>
            </a:r>
          </a:p>
          <a:p>
            <a:pPr eaLnBrk="1" hangingPunct="1">
              <a:lnSpc>
                <a:spcPct val="80000"/>
              </a:lnSpc>
            </a:pPr>
            <a:r>
              <a:rPr lang="en-US" altLang="zh-TW" sz="2400" smtClean="0"/>
              <a:t>16.8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smtClean="0"/>
              <a:t>16.7	Financial theories and evidence</a:t>
            </a:r>
          </a:p>
        </p:txBody>
      </p:sp>
      <p:sp>
        <p:nvSpPr>
          <p:cNvPr id="34818"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4819" name="Object 4"/>
          <p:cNvGraphicFramePr>
            <a:graphicFrameLocks noChangeAspect="1"/>
          </p:cNvGraphicFramePr>
          <p:nvPr/>
        </p:nvGraphicFramePr>
        <p:xfrm>
          <a:off x="1393825" y="1762125"/>
          <a:ext cx="6789738" cy="534988"/>
        </p:xfrm>
        <a:graphic>
          <a:graphicData uri="http://schemas.openxmlformats.org/presentationml/2006/ole">
            <p:oleObj spid="_x0000_s34819" name="Equation" r:id="rId3" imgW="2898000" imgH="219240" progId="Equation.3">
              <p:embed/>
            </p:oleObj>
          </a:graphicData>
        </a:graphic>
      </p:graphicFrame>
      <p:sp>
        <p:nvSpPr>
          <p:cNvPr id="34820" name="Rectangle 7"/>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4821" name="Object 6"/>
          <p:cNvGraphicFramePr>
            <a:graphicFrameLocks noChangeAspect="1"/>
          </p:cNvGraphicFramePr>
          <p:nvPr/>
        </p:nvGraphicFramePr>
        <p:xfrm>
          <a:off x="1333500" y="3082925"/>
          <a:ext cx="6508750" cy="631825"/>
        </p:xfrm>
        <a:graphic>
          <a:graphicData uri="http://schemas.openxmlformats.org/presentationml/2006/ole">
            <p:oleObj spid="_x0000_s34821" name="Equation" r:id="rId4" imgW="2733480" imgH="255960" progId="Equation.3">
              <p:embed/>
            </p:oleObj>
          </a:graphicData>
        </a:graphic>
      </p:graphicFrame>
      <p:sp>
        <p:nvSpPr>
          <p:cNvPr id="34822" name="Rectangle 8"/>
          <p:cNvSpPr>
            <a:spLocks noChangeArrowheads="1"/>
          </p:cNvSpPr>
          <p:nvPr/>
        </p:nvSpPr>
        <p:spPr bwMode="auto">
          <a:xfrm>
            <a:off x="827088" y="4437063"/>
            <a:ext cx="8064500" cy="519112"/>
          </a:xfrm>
          <a:prstGeom prst="rect">
            <a:avLst/>
          </a:prstGeom>
          <a:noFill/>
          <a:ln w="9525">
            <a:noFill/>
            <a:miter lim="800000"/>
            <a:headEnd/>
            <a:tailEnd/>
          </a:ln>
        </p:spPr>
        <p:txBody>
          <a:bodyPr anchor="ctr">
            <a:spAutoFit/>
          </a:bodyPr>
          <a:lstStyle/>
          <a:p>
            <a:r>
              <a:rPr lang="en-US" altLang="zh-TW" sz="2800" i="1">
                <a:solidFill>
                  <a:srgbClr val="000000"/>
                </a:solidFill>
              </a:rPr>
              <a:t>R</a:t>
            </a:r>
            <a:r>
              <a:rPr lang="en-US" altLang="zh-TW" sz="2800" baseline="-10000">
                <a:solidFill>
                  <a:srgbClr val="000000"/>
                </a:solidFill>
              </a:rPr>
              <a:t>It</a:t>
            </a:r>
            <a:r>
              <a:rPr lang="en-US" altLang="zh-TW" sz="2800">
                <a:solidFill>
                  <a:srgbClr val="000000"/>
                </a:solidFill>
              </a:rPr>
              <a:t> - </a:t>
            </a:r>
            <a:r>
              <a:rPr lang="en-US" altLang="zh-TW" sz="2800" i="1">
                <a:solidFill>
                  <a:srgbClr val="000000"/>
                </a:solidFill>
              </a:rPr>
              <a:t>R</a:t>
            </a:r>
            <a:r>
              <a:rPr lang="en-US" altLang="zh-TW" sz="2800" baseline="-10000">
                <a:solidFill>
                  <a:srgbClr val="000000"/>
                </a:solidFill>
              </a:rPr>
              <a:t>ft</a:t>
            </a:r>
            <a:r>
              <a:rPr lang="en-US" altLang="zh-TW" sz="2800">
                <a:solidFill>
                  <a:srgbClr val="000000"/>
                </a:solidFill>
              </a:rPr>
              <a:t> = </a:t>
            </a:r>
            <a:r>
              <a:rPr lang="en-US" altLang="zh-TW" sz="2800" i="1">
                <a:solidFill>
                  <a:srgbClr val="000000"/>
                </a:solidFill>
                <a:sym typeface="Symbol" pitchFamily="18" charset="2"/>
              </a:rPr>
              <a:t></a:t>
            </a:r>
            <a:r>
              <a:rPr lang="en-US" altLang="zh-TW" sz="2800" baseline="-10000">
                <a:solidFill>
                  <a:srgbClr val="000000"/>
                </a:solidFill>
              </a:rPr>
              <a:t>I</a:t>
            </a:r>
            <a:r>
              <a:rPr lang="en-US" altLang="zh-TW" sz="2800" i="1">
                <a:solidFill>
                  <a:srgbClr val="000000"/>
                </a:solidFill>
                <a:sym typeface="Symbol" pitchFamily="18" charset="2"/>
              </a:rPr>
              <a:t> + B</a:t>
            </a:r>
            <a:r>
              <a:rPr lang="en-US" altLang="zh-TW" sz="2800" baseline="-10000">
                <a:solidFill>
                  <a:srgbClr val="000000"/>
                </a:solidFill>
                <a:sym typeface="Symbol" pitchFamily="18" charset="2"/>
              </a:rPr>
              <a:t>I</a:t>
            </a:r>
            <a:r>
              <a:rPr lang="en-US" altLang="zh-TW" sz="2800" i="1">
                <a:solidFill>
                  <a:srgbClr val="000000"/>
                </a:solidFill>
                <a:sym typeface="Symbol" pitchFamily="18" charset="2"/>
              </a:rPr>
              <a:t> (R</a:t>
            </a:r>
            <a:r>
              <a:rPr lang="en-US" altLang="zh-TW" sz="2800" baseline="-10000">
                <a:solidFill>
                  <a:srgbClr val="000000"/>
                </a:solidFill>
                <a:sym typeface="Symbol" pitchFamily="18" charset="2"/>
              </a:rPr>
              <a:t>mt</a:t>
            </a:r>
            <a:r>
              <a:rPr lang="en-US" altLang="zh-TW" sz="2800" i="1">
                <a:solidFill>
                  <a:srgbClr val="000000"/>
                </a:solidFill>
                <a:sym typeface="Symbol" pitchFamily="18" charset="2"/>
              </a:rPr>
              <a:t> - R</a:t>
            </a:r>
            <a:r>
              <a:rPr lang="en-US" altLang="zh-TW" sz="2800" baseline="-10000">
                <a:solidFill>
                  <a:srgbClr val="000000"/>
                </a:solidFill>
                <a:sym typeface="Symbol" pitchFamily="18" charset="2"/>
              </a:rPr>
              <a:t>ft</a:t>
            </a:r>
            <a:r>
              <a:rPr lang="en-US" altLang="zh-TW" sz="2800" i="1">
                <a:solidFill>
                  <a:srgbClr val="000000"/>
                </a:solidFill>
                <a:sym typeface="Symbol" pitchFamily="18" charset="2"/>
              </a:rPr>
              <a:t>) + E</a:t>
            </a:r>
            <a:r>
              <a:rPr lang="en-US" altLang="zh-TW" sz="2800" baseline="-10000">
                <a:solidFill>
                  <a:srgbClr val="000000"/>
                </a:solidFill>
                <a:sym typeface="Symbol" pitchFamily="18" charset="2"/>
              </a:rPr>
              <a:t>It</a:t>
            </a:r>
            <a:r>
              <a:rPr lang="en-US" altLang="zh-TW" sz="2800" i="1">
                <a:solidFill>
                  <a:srgbClr val="000000"/>
                </a:solidFill>
                <a:sym typeface="Symbol" pitchFamily="18" charset="2"/>
              </a:rPr>
              <a:t>.          	</a:t>
            </a:r>
            <a:r>
              <a:rPr lang="en-US" altLang="zh-TW" sz="2800">
                <a:solidFill>
                  <a:srgbClr val="000000"/>
                </a:solidFill>
                <a:sym typeface="Symbol" pitchFamily="18" charset="2"/>
              </a:rPr>
              <a:t>(16.6)</a:t>
            </a:r>
            <a:r>
              <a:rPr lang="en-US" altLang="zh-TW">
                <a:solidFill>
                  <a:srgbClr val="000000"/>
                </a:solidFill>
                <a:sym typeface="Symbol" pitchFamily="18" charset="2"/>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smtClean="0"/>
              <a:t>16.7	Financial theories and evidence</a:t>
            </a:r>
          </a:p>
        </p:txBody>
      </p:sp>
      <p:sp>
        <p:nvSpPr>
          <p:cNvPr id="35842" name="Rectangle 3"/>
          <p:cNvSpPr>
            <a:spLocks noGrp="1" noRot="1" noChangeArrowheads="1"/>
          </p:cNvSpPr>
          <p:nvPr>
            <p:ph type="body" idx="1"/>
          </p:nvPr>
        </p:nvSpPr>
        <p:spPr>
          <a:xfrm>
            <a:off x="179388" y="1125538"/>
            <a:ext cx="8785225" cy="5472112"/>
          </a:xfrm>
        </p:spPr>
        <p:txBody>
          <a:bodyPr/>
          <a:lstStyle/>
          <a:p>
            <a:pPr eaLnBrk="1" hangingPunct="1">
              <a:buFont typeface="Wingdings" pitchFamily="2" charset="2"/>
              <a:buNone/>
            </a:pPr>
            <a:r>
              <a:rPr lang="en-US" altLang="zh-TW" i="1" smtClean="0">
                <a:solidFill>
                  <a:srgbClr val="000000"/>
                </a:solidFill>
              </a:rPr>
              <a:t>      E</a:t>
            </a:r>
            <a:r>
              <a:rPr lang="en-US" altLang="zh-TW" baseline="-10000" smtClean="0">
                <a:solidFill>
                  <a:srgbClr val="000000"/>
                </a:solidFill>
              </a:rPr>
              <a:t>it</a:t>
            </a:r>
            <a:r>
              <a:rPr lang="en-US" altLang="zh-TW" smtClean="0">
                <a:solidFill>
                  <a:srgbClr val="000000"/>
                </a:solidFill>
              </a:rPr>
              <a:t> = </a:t>
            </a:r>
            <a:r>
              <a:rPr lang="en-US" altLang="zh-TW" i="1" smtClean="0">
                <a:solidFill>
                  <a:srgbClr val="000000"/>
                </a:solidFill>
              </a:rPr>
              <a:t>C</a:t>
            </a:r>
            <a:r>
              <a:rPr lang="en-US" altLang="zh-TW" baseline="-10000" smtClean="0">
                <a:solidFill>
                  <a:srgbClr val="000000"/>
                </a:solidFill>
              </a:rPr>
              <a:t>i</a:t>
            </a:r>
            <a:r>
              <a:rPr lang="en-US" altLang="zh-TW" i="1" smtClean="0">
                <a:solidFill>
                  <a:srgbClr val="000000"/>
                </a:solidFill>
              </a:rPr>
              <a:t>E</a:t>
            </a:r>
            <a:r>
              <a:rPr lang="en-US" altLang="zh-TW" baseline="-10000" smtClean="0">
                <a:solidFill>
                  <a:srgbClr val="000000"/>
                </a:solidFill>
              </a:rPr>
              <a:t>It</a:t>
            </a:r>
            <a:r>
              <a:rPr lang="en-US" altLang="zh-TW" smtClean="0">
                <a:solidFill>
                  <a:srgbClr val="000000"/>
                </a:solidFill>
              </a:rPr>
              <a:t> + </a:t>
            </a:r>
            <a:r>
              <a:rPr lang="en-US" altLang="zh-TW" i="1" smtClean="0">
                <a:solidFill>
                  <a:srgbClr val="000000"/>
                </a:solidFill>
                <a:sym typeface="Symbol" pitchFamily="18" charset="2"/>
              </a:rPr>
              <a:t></a:t>
            </a:r>
            <a:r>
              <a:rPr lang="en-US" altLang="zh-TW" baseline="-10000" smtClean="0">
                <a:solidFill>
                  <a:srgbClr val="000000"/>
                </a:solidFill>
              </a:rPr>
              <a:t>it</a:t>
            </a:r>
            <a:r>
              <a:rPr lang="en-US" altLang="zh-TW" smtClean="0">
                <a:solidFill>
                  <a:srgbClr val="000000"/>
                </a:solidFill>
              </a:rPr>
              <a:t>. 			(16.7)</a:t>
            </a:r>
            <a:endParaRPr lang="en-US" altLang="zh-TW" i="1" smtClean="0">
              <a:solidFill>
                <a:srgbClr val="000000"/>
              </a:solidFill>
            </a:endParaRPr>
          </a:p>
          <a:p>
            <a:pPr eaLnBrk="1" hangingPunct="1">
              <a:buFont typeface="Wingdings" pitchFamily="2" charset="2"/>
              <a:buNone/>
            </a:pPr>
            <a:endParaRPr lang="en-US" altLang="zh-TW" i="1" smtClean="0">
              <a:solidFill>
                <a:srgbClr val="000000"/>
              </a:solidFill>
            </a:endParaRPr>
          </a:p>
          <a:p>
            <a:pPr eaLnBrk="1" hangingPunct="1">
              <a:buFont typeface="Wingdings" pitchFamily="2" charset="2"/>
              <a:buNone/>
            </a:pPr>
            <a:endParaRPr lang="en-US" altLang="zh-TW" i="1" smtClean="0">
              <a:solidFill>
                <a:srgbClr val="000000"/>
              </a:solidFill>
            </a:endParaRPr>
          </a:p>
          <a:p>
            <a:pPr eaLnBrk="1" hangingPunct="1">
              <a:buFont typeface="Wingdings" pitchFamily="2" charset="2"/>
              <a:buNone/>
            </a:pPr>
            <a:r>
              <a:rPr lang="en-US" altLang="zh-TW" i="1" smtClean="0">
                <a:solidFill>
                  <a:srgbClr val="000000"/>
                </a:solidFill>
              </a:rPr>
              <a:t>  R</a:t>
            </a:r>
            <a:r>
              <a:rPr lang="en-US" altLang="zh-TW" baseline="-10000" smtClean="0">
                <a:solidFill>
                  <a:srgbClr val="000000"/>
                </a:solidFill>
              </a:rPr>
              <a:t>it</a:t>
            </a:r>
            <a:r>
              <a:rPr lang="en-US" altLang="zh-TW" smtClean="0">
                <a:solidFill>
                  <a:srgbClr val="000000"/>
                </a:solidFill>
              </a:rPr>
              <a:t> - </a:t>
            </a:r>
            <a:r>
              <a:rPr lang="en-US" altLang="zh-TW" i="1" smtClean="0">
                <a:solidFill>
                  <a:srgbClr val="000000"/>
                </a:solidFill>
              </a:rPr>
              <a:t>R</a:t>
            </a:r>
            <a:r>
              <a:rPr lang="en-US" altLang="zh-TW" baseline="-10000" smtClean="0">
                <a:solidFill>
                  <a:srgbClr val="000000"/>
                </a:solidFill>
              </a:rPr>
              <a:t>ft</a:t>
            </a:r>
            <a:r>
              <a:rPr lang="en-US" altLang="zh-TW" smtClean="0">
                <a:solidFill>
                  <a:srgbClr val="000000"/>
                </a:solidFill>
              </a:rPr>
              <a:t> = </a:t>
            </a:r>
            <a:r>
              <a:rPr lang="en-US" altLang="zh-TW" i="1" smtClean="0">
                <a:solidFill>
                  <a:srgbClr val="000000"/>
                </a:solidFill>
                <a:sym typeface="Symbol" pitchFamily="18" charset="2"/>
              </a:rPr>
              <a:t></a:t>
            </a:r>
            <a:r>
              <a:rPr lang="en-US" altLang="zh-TW" baseline="-10000" smtClean="0">
                <a:solidFill>
                  <a:srgbClr val="000000"/>
                </a:solidFill>
              </a:rPr>
              <a:t>i</a:t>
            </a:r>
            <a:r>
              <a:rPr lang="en-US" altLang="zh-TW" smtClean="0">
                <a:solidFill>
                  <a:srgbClr val="000000"/>
                </a:solidFill>
              </a:rPr>
              <a:t> + </a:t>
            </a:r>
            <a:r>
              <a:rPr lang="en-US" altLang="zh-TW" i="1" smtClean="0">
                <a:solidFill>
                  <a:srgbClr val="000000"/>
                </a:solidFill>
              </a:rPr>
              <a:t>ß</a:t>
            </a:r>
            <a:r>
              <a:rPr lang="en-US" altLang="zh-TW" baseline="-10000" smtClean="0">
                <a:solidFill>
                  <a:srgbClr val="000000"/>
                </a:solidFill>
              </a:rPr>
              <a:t>i</a:t>
            </a:r>
            <a:r>
              <a:rPr lang="en-US" altLang="zh-TW" smtClean="0">
                <a:solidFill>
                  <a:srgbClr val="000000"/>
                </a:solidFill>
              </a:rPr>
              <a:t>(</a:t>
            </a:r>
            <a:r>
              <a:rPr lang="en-US" altLang="zh-TW" i="1" smtClean="0">
                <a:solidFill>
                  <a:srgbClr val="000000"/>
                </a:solidFill>
              </a:rPr>
              <a:t>R</a:t>
            </a:r>
            <a:r>
              <a:rPr lang="en-US" altLang="zh-TW" baseline="-10000" smtClean="0">
                <a:solidFill>
                  <a:srgbClr val="000000"/>
                </a:solidFill>
              </a:rPr>
              <a:t>mt</a:t>
            </a:r>
            <a:r>
              <a:rPr lang="en-US" altLang="zh-TW" smtClean="0">
                <a:solidFill>
                  <a:srgbClr val="000000"/>
                </a:solidFill>
              </a:rPr>
              <a:t> - </a:t>
            </a:r>
            <a:r>
              <a:rPr lang="en-US" altLang="zh-TW" i="1" smtClean="0">
                <a:solidFill>
                  <a:srgbClr val="000000"/>
                </a:solidFill>
              </a:rPr>
              <a:t>R</a:t>
            </a:r>
            <a:r>
              <a:rPr lang="en-US" altLang="zh-TW" baseline="-10000" smtClean="0">
                <a:solidFill>
                  <a:srgbClr val="000000"/>
                </a:solidFill>
              </a:rPr>
              <a:t>ft</a:t>
            </a:r>
            <a:r>
              <a:rPr lang="en-US" altLang="zh-TW" smtClean="0">
                <a:solidFill>
                  <a:srgbClr val="000000"/>
                </a:solidFill>
              </a:rPr>
              <a:t>) + </a:t>
            </a:r>
            <a:r>
              <a:rPr lang="en-US" altLang="zh-TW" i="1" smtClean="0">
                <a:solidFill>
                  <a:srgbClr val="000000"/>
                </a:solidFill>
                <a:sym typeface="Symbol" pitchFamily="18" charset="2"/>
              </a:rPr>
              <a:t></a:t>
            </a:r>
            <a:r>
              <a:rPr lang="en-US" altLang="zh-TW" baseline="-10000" smtClean="0">
                <a:solidFill>
                  <a:srgbClr val="000000"/>
                </a:solidFill>
              </a:rPr>
              <a:t>it</a:t>
            </a:r>
          </a:p>
          <a:p>
            <a:pPr eaLnBrk="1" hangingPunct="1">
              <a:buFont typeface="Wingdings" pitchFamily="2" charset="2"/>
              <a:buNone/>
            </a:pPr>
            <a:r>
              <a:rPr lang="en-US" altLang="zh-TW" smtClean="0">
                <a:solidFill>
                  <a:srgbClr val="000000"/>
                </a:solidFill>
              </a:rPr>
              <a:t>              = </a:t>
            </a:r>
            <a:r>
              <a:rPr lang="en-US" altLang="zh-TW" i="1" smtClean="0">
                <a:solidFill>
                  <a:srgbClr val="000000"/>
                </a:solidFill>
                <a:sym typeface="Symbol" pitchFamily="18" charset="2"/>
              </a:rPr>
              <a:t></a:t>
            </a:r>
            <a:r>
              <a:rPr lang="en-US" altLang="zh-TW" smtClean="0">
                <a:solidFill>
                  <a:srgbClr val="000000"/>
                </a:solidFill>
                <a:sym typeface="Symbol" pitchFamily="18" charset="2"/>
              </a:rPr>
              <a:t></a:t>
            </a:r>
            <a:r>
              <a:rPr lang="en-US" altLang="zh-TW" baseline="-10000" smtClean="0">
                <a:solidFill>
                  <a:srgbClr val="000000"/>
                </a:solidFill>
              </a:rPr>
              <a:t>i</a:t>
            </a:r>
            <a:r>
              <a:rPr lang="en-US" altLang="zh-TW" smtClean="0">
                <a:solidFill>
                  <a:srgbClr val="000000"/>
                </a:solidFill>
              </a:rPr>
              <a:t> + </a:t>
            </a:r>
            <a:r>
              <a:rPr lang="en-US" altLang="zh-TW" i="1" smtClean="0">
                <a:solidFill>
                  <a:srgbClr val="000000"/>
                </a:solidFill>
              </a:rPr>
              <a:t>ß</a:t>
            </a:r>
            <a:r>
              <a:rPr lang="en-US" altLang="zh-TW" baseline="-10000" smtClean="0">
                <a:solidFill>
                  <a:srgbClr val="000000"/>
                </a:solidFill>
              </a:rPr>
              <a:t>i</a:t>
            </a:r>
            <a:r>
              <a:rPr lang="en-US" altLang="zh-TW" smtClean="0">
                <a:solidFill>
                  <a:srgbClr val="000000"/>
                </a:solidFill>
              </a:rPr>
              <a:t>(</a:t>
            </a:r>
            <a:r>
              <a:rPr lang="en-US" altLang="zh-TW" i="1" smtClean="0">
                <a:solidFill>
                  <a:srgbClr val="000000"/>
                </a:solidFill>
              </a:rPr>
              <a:t>R</a:t>
            </a:r>
            <a:r>
              <a:rPr lang="en-US" altLang="zh-TW" baseline="-10000" smtClean="0">
                <a:solidFill>
                  <a:srgbClr val="000000"/>
                </a:solidFill>
              </a:rPr>
              <a:t>mt</a:t>
            </a:r>
            <a:r>
              <a:rPr lang="en-US" altLang="zh-TW" smtClean="0">
                <a:solidFill>
                  <a:srgbClr val="000000"/>
                </a:solidFill>
              </a:rPr>
              <a:t> - </a:t>
            </a:r>
            <a:r>
              <a:rPr lang="en-US" altLang="zh-TW" i="1" smtClean="0">
                <a:solidFill>
                  <a:srgbClr val="000000"/>
                </a:solidFill>
              </a:rPr>
              <a:t>R</a:t>
            </a:r>
            <a:r>
              <a:rPr lang="en-US" altLang="zh-TW" baseline="-10000" smtClean="0">
                <a:solidFill>
                  <a:srgbClr val="000000"/>
                </a:solidFill>
              </a:rPr>
              <a:t>ft</a:t>
            </a:r>
            <a:r>
              <a:rPr lang="en-US" altLang="zh-TW" smtClean="0">
                <a:solidFill>
                  <a:srgbClr val="000000"/>
                </a:solidFill>
              </a:rPr>
              <a:t>) + </a:t>
            </a:r>
            <a:r>
              <a:rPr lang="en-US" altLang="zh-TW" i="1" smtClean="0">
                <a:solidFill>
                  <a:srgbClr val="000000"/>
                </a:solidFill>
              </a:rPr>
              <a:t>C</a:t>
            </a:r>
            <a:r>
              <a:rPr lang="en-US" altLang="zh-TW" baseline="-10000" smtClean="0">
                <a:solidFill>
                  <a:srgbClr val="000000"/>
                </a:solidFill>
              </a:rPr>
              <a:t>i</a:t>
            </a:r>
            <a:r>
              <a:rPr lang="en-US" altLang="zh-TW" smtClean="0">
                <a:solidFill>
                  <a:srgbClr val="000000"/>
                </a:solidFill>
              </a:rPr>
              <a:t>(</a:t>
            </a:r>
            <a:r>
              <a:rPr lang="en-US" altLang="zh-TW" i="1" smtClean="0">
                <a:solidFill>
                  <a:srgbClr val="000000"/>
                </a:solidFill>
                <a:sym typeface="Symbol" pitchFamily="18" charset="2"/>
              </a:rPr>
              <a:t></a:t>
            </a:r>
            <a:r>
              <a:rPr lang="en-US" altLang="zh-TW" baseline="-10000" smtClean="0">
                <a:solidFill>
                  <a:srgbClr val="000000"/>
                </a:solidFill>
              </a:rPr>
              <a:t>It</a:t>
            </a:r>
            <a:r>
              <a:rPr lang="en-US" altLang="zh-TW" smtClean="0">
                <a:solidFill>
                  <a:srgbClr val="000000"/>
                </a:solidFill>
              </a:rPr>
              <a:t> - </a:t>
            </a:r>
            <a:r>
              <a:rPr lang="en-US" altLang="zh-TW" i="1" smtClean="0">
                <a:solidFill>
                  <a:srgbClr val="000000"/>
                </a:solidFill>
                <a:sym typeface="Symbol" pitchFamily="18" charset="2"/>
              </a:rPr>
              <a:t></a:t>
            </a:r>
            <a:r>
              <a:rPr lang="en-US" altLang="zh-TW" baseline="-10000" smtClean="0">
                <a:solidFill>
                  <a:srgbClr val="000000"/>
                </a:solidFill>
              </a:rPr>
              <a:t>I</a:t>
            </a:r>
            <a:r>
              <a:rPr lang="en-US" altLang="zh-TW" smtClean="0">
                <a:solidFill>
                  <a:srgbClr val="000000"/>
                </a:solidFill>
              </a:rPr>
              <a:t>) + </a:t>
            </a:r>
            <a:r>
              <a:rPr lang="en-US" altLang="zh-TW" i="1" smtClean="0">
                <a:solidFill>
                  <a:srgbClr val="000000"/>
                </a:solidFill>
                <a:sym typeface="Symbol" pitchFamily="18" charset="2"/>
              </a:rPr>
              <a:t></a:t>
            </a:r>
            <a:r>
              <a:rPr lang="en-US" altLang="zh-TW" baseline="-10000" smtClean="0">
                <a:solidFill>
                  <a:srgbClr val="000000"/>
                </a:solidFill>
              </a:rPr>
              <a:t>it</a:t>
            </a:r>
            <a:r>
              <a:rPr lang="en-US" altLang="zh-TW" smtClean="0">
                <a:solidFill>
                  <a:srgbClr val="000000"/>
                </a:solidFill>
              </a:rPr>
              <a:t>.    	                                                           (16.8)</a:t>
            </a:r>
          </a:p>
          <a:p>
            <a:pPr eaLnBrk="1" hangingPunct="1">
              <a:buFont typeface="Wingdings" pitchFamily="2" charset="2"/>
              <a:buNone/>
            </a:pPr>
            <a:endParaRPr lang="en-US" altLang="zh-TW" i="1" smtClean="0">
              <a:solidFill>
                <a:srgbClr val="000000"/>
              </a:solidFill>
            </a:endParaRPr>
          </a:p>
          <a:p>
            <a:pPr eaLnBrk="1" hangingPunct="1">
              <a:buFont typeface="Wingdings" pitchFamily="2" charset="2"/>
              <a:buNone/>
            </a:pPr>
            <a:r>
              <a:rPr lang="en-US" altLang="zh-TW" i="1" smtClean="0">
                <a:solidFill>
                  <a:srgbClr val="000000"/>
                </a:solidFill>
              </a:rPr>
              <a:t>             E</a:t>
            </a:r>
            <a:r>
              <a:rPr lang="en-US" altLang="zh-TW" baseline="-10000" smtClean="0">
                <a:solidFill>
                  <a:srgbClr val="000000"/>
                </a:solidFill>
              </a:rPr>
              <a:t>it</a:t>
            </a:r>
            <a:r>
              <a:rPr lang="en-US" altLang="zh-TW" smtClean="0">
                <a:solidFill>
                  <a:srgbClr val="000000"/>
                </a:solidFill>
              </a:rPr>
              <a:t> = </a:t>
            </a:r>
            <a:r>
              <a:rPr lang="en-US" altLang="zh-TW" i="1" smtClean="0">
                <a:solidFill>
                  <a:srgbClr val="000000"/>
                </a:solidFill>
                <a:sym typeface="Symbol" pitchFamily="18" charset="2"/>
              </a:rPr>
              <a:t></a:t>
            </a:r>
            <a:r>
              <a:rPr lang="en-US" altLang="zh-TW" smtClean="0">
                <a:solidFill>
                  <a:srgbClr val="000000"/>
                </a:solidFill>
                <a:sym typeface="Symbol" pitchFamily="18" charset="2"/>
              </a:rPr>
              <a:t></a:t>
            </a:r>
            <a:r>
              <a:rPr lang="en-US" altLang="zh-TW" baseline="-10000" smtClean="0">
                <a:solidFill>
                  <a:srgbClr val="000000"/>
                </a:solidFill>
              </a:rPr>
              <a:t>i</a:t>
            </a:r>
            <a:r>
              <a:rPr lang="en-US" altLang="zh-TW" smtClean="0">
                <a:solidFill>
                  <a:srgbClr val="000000"/>
                </a:solidFill>
              </a:rPr>
              <a:t> + </a:t>
            </a:r>
            <a:r>
              <a:rPr lang="en-US" altLang="zh-TW" i="1" smtClean="0">
                <a:solidFill>
                  <a:srgbClr val="000000"/>
                </a:solidFill>
                <a:sym typeface="Symbol" pitchFamily="18" charset="2"/>
              </a:rPr>
              <a:t></a:t>
            </a:r>
            <a:r>
              <a:rPr lang="en-US" altLang="zh-TW" baseline="-10000" smtClean="0">
                <a:solidFill>
                  <a:srgbClr val="000000"/>
                </a:solidFill>
              </a:rPr>
              <a:t>it</a:t>
            </a:r>
            <a:r>
              <a:rPr lang="en-US" altLang="zh-TW" smtClean="0">
                <a:solidFill>
                  <a:srgbClr val="000000"/>
                </a:solidFill>
              </a:rPr>
              <a:t>. 			(16.9)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p:cNvSpPr>
          <p:nvPr>
            <p:ph type="title"/>
          </p:nvPr>
        </p:nvSpPr>
        <p:spPr>
          <a:xfrm>
            <a:off x="250825" y="188913"/>
            <a:ext cx="8540750" cy="1143000"/>
          </a:xfrm>
        </p:spPr>
        <p:txBody>
          <a:bodyPr/>
          <a:lstStyle/>
          <a:p>
            <a:pPr algn="l" eaLnBrk="1" hangingPunct="1"/>
            <a:r>
              <a:rPr lang="en-US" altLang="zh-TW" sz="3600" smtClean="0"/>
              <a:t>16.7 Financial theories and evidence</a:t>
            </a:r>
          </a:p>
        </p:txBody>
      </p:sp>
      <p:sp>
        <p:nvSpPr>
          <p:cNvPr id="36866" name="Rectangle 3"/>
          <p:cNvSpPr>
            <a:spLocks noGrp="1" noRot="1" noChangeArrowheads="1"/>
          </p:cNvSpPr>
          <p:nvPr>
            <p:ph type="body" idx="1"/>
          </p:nvPr>
        </p:nvSpPr>
        <p:spPr>
          <a:xfrm>
            <a:off x="179388" y="1125538"/>
            <a:ext cx="8785225" cy="5472112"/>
          </a:xfrm>
        </p:spPr>
        <p:txBody>
          <a:bodyPr/>
          <a:lstStyle/>
          <a:p>
            <a:pPr eaLnBrk="1" hangingPunct="1">
              <a:buFont typeface="Wingdings" pitchFamily="2" charset="2"/>
              <a:buNone/>
            </a:pPr>
            <a:r>
              <a:rPr lang="en-US" altLang="zh-TW" b="1" smtClean="0"/>
              <a:t>			</a:t>
            </a:r>
          </a:p>
          <a:p>
            <a:pPr eaLnBrk="1" hangingPunct="1">
              <a:buFont typeface="Wingdings" pitchFamily="2" charset="2"/>
              <a:buNone/>
            </a:pPr>
            <a:endParaRPr lang="en-US" altLang="zh-TW" b="1" smtClean="0"/>
          </a:p>
          <a:p>
            <a:pPr eaLnBrk="1" hangingPunct="1">
              <a:buFont typeface="Wingdings" pitchFamily="2" charset="2"/>
              <a:buNone/>
            </a:pPr>
            <a:endParaRPr lang="en-US" altLang="zh-TW" b="1" smtClean="0"/>
          </a:p>
          <a:p>
            <a:pPr eaLnBrk="1" hangingPunct="1">
              <a:buFont typeface="Wingdings" pitchFamily="2" charset="2"/>
              <a:buNone/>
            </a:pPr>
            <a:endParaRPr lang="en-US" altLang="zh-TW" b="1" smtClean="0"/>
          </a:p>
          <a:p>
            <a:pPr eaLnBrk="1" hangingPunct="1">
              <a:buFont typeface="Wingdings" pitchFamily="2" charset="2"/>
              <a:buNone/>
            </a:pPr>
            <a:endParaRPr lang="en-US" altLang="zh-TW" b="1" smtClean="0"/>
          </a:p>
          <a:p>
            <a:pPr eaLnBrk="1" hangingPunct="1">
              <a:buFont typeface="Wingdings" pitchFamily="2" charset="2"/>
              <a:buNone/>
            </a:pPr>
            <a:r>
              <a:rPr lang="en-US" altLang="zh-TW" i="1" smtClean="0">
                <a:solidFill>
                  <a:srgbClr val="000000"/>
                </a:solidFill>
              </a:rPr>
              <a:t>ln P = B</a:t>
            </a:r>
            <a:r>
              <a:rPr lang="en-US" altLang="zh-TW" baseline="-10000" smtClean="0">
                <a:solidFill>
                  <a:srgbClr val="000000"/>
                </a:solidFill>
              </a:rPr>
              <a:t>0</a:t>
            </a:r>
            <a:r>
              <a:rPr lang="en-US" altLang="zh-TW" i="1" smtClean="0">
                <a:solidFill>
                  <a:srgbClr val="000000"/>
                </a:solidFill>
              </a:rPr>
              <a:t> + B</a:t>
            </a:r>
            <a:r>
              <a:rPr lang="en-US" altLang="zh-TW" baseline="-10000" smtClean="0">
                <a:solidFill>
                  <a:srgbClr val="000000"/>
                </a:solidFill>
              </a:rPr>
              <a:t>1</a:t>
            </a:r>
            <a:r>
              <a:rPr lang="en-US" altLang="zh-TW" i="1" smtClean="0">
                <a:solidFill>
                  <a:srgbClr val="000000"/>
                </a:solidFill>
              </a:rPr>
              <a:t> ln D + B</a:t>
            </a:r>
            <a:r>
              <a:rPr lang="en-US" altLang="zh-TW" baseline="-10000" smtClean="0">
                <a:solidFill>
                  <a:srgbClr val="000000"/>
                </a:solidFill>
              </a:rPr>
              <a:t>2</a:t>
            </a:r>
            <a:r>
              <a:rPr lang="en-US" altLang="zh-TW" i="1" smtClean="0">
                <a:solidFill>
                  <a:srgbClr val="000000"/>
                </a:solidFill>
              </a:rPr>
              <a:t> ln (g</a:t>
            </a:r>
            <a:r>
              <a:rPr lang="en-US" altLang="zh-TW" baseline="-10000" smtClean="0">
                <a:solidFill>
                  <a:srgbClr val="000000"/>
                </a:solidFill>
              </a:rPr>
              <a:t>s</a:t>
            </a:r>
            <a:r>
              <a:rPr lang="en-US" altLang="zh-TW" i="1" smtClean="0">
                <a:solidFill>
                  <a:srgbClr val="000000"/>
                </a:solidFill>
              </a:rPr>
              <a:t>/g</a:t>
            </a:r>
            <a:r>
              <a:rPr lang="en-US" altLang="zh-TW" baseline="-10000" smtClean="0">
                <a:solidFill>
                  <a:srgbClr val="000000"/>
                </a:solidFill>
              </a:rPr>
              <a:t>1</a:t>
            </a:r>
            <a:r>
              <a:rPr lang="en-US" altLang="zh-TW" i="1" smtClean="0">
                <a:solidFill>
                  <a:srgbClr val="000000"/>
                </a:solidFill>
              </a:rPr>
              <a:t>) </a:t>
            </a:r>
          </a:p>
          <a:p>
            <a:pPr eaLnBrk="1" hangingPunct="1">
              <a:buFont typeface="Wingdings" pitchFamily="2" charset="2"/>
              <a:buNone/>
            </a:pPr>
            <a:r>
              <a:rPr lang="en-US" altLang="zh-TW" i="1" smtClean="0">
                <a:solidFill>
                  <a:srgbClr val="000000"/>
                </a:solidFill>
              </a:rPr>
              <a:t>             + B</a:t>
            </a:r>
            <a:r>
              <a:rPr lang="en-US" altLang="zh-TW" baseline="-10000" smtClean="0">
                <a:solidFill>
                  <a:srgbClr val="000000"/>
                </a:solidFill>
              </a:rPr>
              <a:t>3</a:t>
            </a:r>
            <a:r>
              <a:rPr lang="en-US" altLang="zh-TW" i="1" smtClean="0">
                <a:solidFill>
                  <a:srgbClr val="000000"/>
                </a:solidFill>
              </a:rPr>
              <a:t> ln g</a:t>
            </a:r>
            <a:r>
              <a:rPr lang="en-US" altLang="zh-TW" baseline="-10000" smtClean="0">
                <a:solidFill>
                  <a:srgbClr val="000000"/>
                </a:solidFill>
              </a:rPr>
              <a:t>1</a:t>
            </a:r>
            <a:r>
              <a:rPr lang="en-US" altLang="zh-TW" i="1" smtClean="0">
                <a:solidFill>
                  <a:srgbClr val="000000"/>
                </a:solidFill>
              </a:rPr>
              <a:t> + B</a:t>
            </a:r>
            <a:r>
              <a:rPr lang="en-US" altLang="zh-TW" baseline="-10000" smtClean="0">
                <a:solidFill>
                  <a:srgbClr val="000000"/>
                </a:solidFill>
              </a:rPr>
              <a:t>4</a:t>
            </a:r>
            <a:r>
              <a:rPr lang="en-US" altLang="zh-TW" i="1" smtClean="0">
                <a:solidFill>
                  <a:srgbClr val="000000"/>
                </a:solidFill>
              </a:rPr>
              <a:t> ln h</a:t>
            </a:r>
          </a:p>
          <a:p>
            <a:pPr eaLnBrk="1" hangingPunct="1">
              <a:buFont typeface="Wingdings" pitchFamily="2" charset="2"/>
              <a:buNone/>
            </a:pPr>
            <a:r>
              <a:rPr lang="en-US" altLang="zh-TW" i="1" smtClean="0">
                <a:solidFill>
                  <a:srgbClr val="000000"/>
                </a:solidFill>
              </a:rPr>
              <a:t>            + B</a:t>
            </a:r>
            <a:r>
              <a:rPr lang="en-US" altLang="zh-TW" baseline="-10000" smtClean="0">
                <a:solidFill>
                  <a:srgbClr val="000000"/>
                </a:solidFill>
              </a:rPr>
              <a:t>5</a:t>
            </a:r>
            <a:r>
              <a:rPr lang="en-US" altLang="zh-TW" smtClean="0">
                <a:solidFill>
                  <a:srgbClr val="000000"/>
                </a:solidFill>
              </a:rPr>
              <a:t> </a:t>
            </a:r>
            <a:r>
              <a:rPr lang="en-US" altLang="zh-TW" i="1" smtClean="0">
                <a:solidFill>
                  <a:srgbClr val="000000"/>
                </a:solidFill>
              </a:rPr>
              <a:t>ln V + B</a:t>
            </a:r>
            <a:r>
              <a:rPr lang="en-US" altLang="zh-TW" baseline="-10000" smtClean="0">
                <a:solidFill>
                  <a:srgbClr val="000000"/>
                </a:solidFill>
              </a:rPr>
              <a:t>6</a:t>
            </a:r>
            <a:r>
              <a:rPr lang="en-US" altLang="zh-TW" smtClean="0">
                <a:solidFill>
                  <a:srgbClr val="000000"/>
                </a:solidFill>
              </a:rPr>
              <a:t> </a:t>
            </a:r>
            <a:r>
              <a:rPr lang="en-US" altLang="zh-TW" i="1" smtClean="0">
                <a:solidFill>
                  <a:srgbClr val="000000"/>
                </a:solidFill>
              </a:rPr>
              <a:t>ln A + B</a:t>
            </a:r>
            <a:r>
              <a:rPr lang="en-US" altLang="zh-TW" baseline="-10000" smtClean="0">
                <a:solidFill>
                  <a:srgbClr val="000000"/>
                </a:solidFill>
              </a:rPr>
              <a:t>7</a:t>
            </a:r>
            <a:r>
              <a:rPr lang="en-US" altLang="zh-TW" i="1" smtClean="0">
                <a:solidFill>
                  <a:srgbClr val="000000"/>
                </a:solidFill>
              </a:rPr>
              <a:t> ln F + </a:t>
            </a:r>
            <a:r>
              <a:rPr lang="en-US" altLang="zh-TW" i="1" smtClean="0">
                <a:solidFill>
                  <a:srgbClr val="000000"/>
                </a:solidFill>
                <a:sym typeface="Symbol" pitchFamily="18" charset="2"/>
              </a:rPr>
              <a:t></a:t>
            </a:r>
            <a:endParaRPr lang="en-US" altLang="zh-TW" i="1" smtClean="0">
              <a:solidFill>
                <a:srgbClr val="000000"/>
              </a:solidFill>
            </a:endParaRPr>
          </a:p>
          <a:p>
            <a:pPr algn="r" eaLnBrk="1" hangingPunct="1">
              <a:buFont typeface="Wingdings" pitchFamily="2" charset="2"/>
              <a:buNone/>
            </a:pPr>
            <a:r>
              <a:rPr lang="en-US" altLang="zh-TW" smtClean="0">
                <a:solidFill>
                  <a:srgbClr val="000000"/>
                </a:solidFill>
              </a:rPr>
              <a:t>(16.11)</a:t>
            </a:r>
          </a:p>
        </p:txBody>
      </p:sp>
      <p:sp>
        <p:nvSpPr>
          <p:cNvPr id="3686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6868" name="Object 4"/>
          <p:cNvGraphicFramePr>
            <a:graphicFrameLocks noChangeAspect="1"/>
          </p:cNvGraphicFramePr>
          <p:nvPr/>
        </p:nvGraphicFramePr>
        <p:xfrm>
          <a:off x="1476375" y="2538413"/>
          <a:ext cx="3095625" cy="819150"/>
        </p:xfrm>
        <a:graphic>
          <a:graphicData uri="http://schemas.openxmlformats.org/presentationml/2006/ole">
            <p:oleObj spid="_x0000_s36868" name="Equation" r:id="rId3" imgW="1371240" imgH="429480" progId="Equation.3">
              <p:embed/>
            </p:oleObj>
          </a:graphicData>
        </a:graphic>
      </p:graphicFrame>
      <p:sp>
        <p:nvSpPr>
          <p:cNvPr id="36869" name="Text Box 6"/>
          <p:cNvSpPr txBox="1">
            <a:spLocks noChangeArrowheads="1"/>
          </p:cNvSpPr>
          <p:nvPr/>
        </p:nvSpPr>
        <p:spPr bwMode="auto">
          <a:xfrm>
            <a:off x="468313" y="1412875"/>
            <a:ext cx="8280400" cy="915988"/>
          </a:xfrm>
          <a:prstGeom prst="rect">
            <a:avLst/>
          </a:prstGeom>
          <a:noFill/>
          <a:ln w="9525">
            <a:noFill/>
            <a:miter lim="800000"/>
            <a:headEnd/>
            <a:tailEnd/>
          </a:ln>
        </p:spPr>
        <p:txBody>
          <a:bodyPr>
            <a:spAutoFit/>
          </a:bodyPr>
          <a:lstStyle/>
          <a:p>
            <a:pPr>
              <a:spcBef>
                <a:spcPct val="50000"/>
              </a:spcBef>
            </a:pPr>
            <a:r>
              <a:rPr lang="en-US" altLang="zh-TW"/>
              <a:t>In order to determine the hypothetical dividends and stock price, Shick and Jen use a common-stock valuation model (see Shick (1972) and Bower and Bower (1969)) based on Gordon’s model: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smtClean="0"/>
              <a:t>16.8	Summary</a:t>
            </a:r>
          </a:p>
        </p:txBody>
      </p:sp>
      <p:sp>
        <p:nvSpPr>
          <p:cNvPr id="37890" name="Rectangle 3"/>
          <p:cNvSpPr>
            <a:spLocks noGrp="1" noRot="1" noChangeArrowheads="1"/>
          </p:cNvSpPr>
          <p:nvPr>
            <p:ph type="body" idx="1"/>
          </p:nvPr>
        </p:nvSpPr>
        <p:spPr>
          <a:xfrm>
            <a:off x="179388" y="1125538"/>
            <a:ext cx="8785225" cy="5472112"/>
          </a:xfrm>
        </p:spPr>
        <p:txBody>
          <a:bodyPr/>
          <a:lstStyle/>
          <a:p>
            <a:pPr eaLnBrk="1" hangingPunct="1"/>
            <a:r>
              <a:rPr lang="en-US" altLang="zh-TW" sz="2200" b="1" smtClean="0"/>
              <a:t>Summary</a:t>
            </a:r>
          </a:p>
          <a:p>
            <a:pPr eaLnBrk="1" hangingPunct="1">
              <a:buFont typeface="Wingdings" pitchFamily="2" charset="2"/>
              <a:buNone/>
            </a:pPr>
            <a:r>
              <a:rPr lang="en-US" altLang="zh-TW" sz="2000" b="1" smtClean="0"/>
              <a:t>In this chapter, we have reviewed historical merger and</a:t>
            </a:r>
          </a:p>
          <a:p>
            <a:pPr eaLnBrk="1" hangingPunct="1">
              <a:buFont typeface="Wingdings" pitchFamily="2" charset="2"/>
              <a:buNone/>
            </a:pPr>
            <a:r>
              <a:rPr lang="en-US" altLang="zh-TW" sz="2000" b="1" smtClean="0"/>
              <a:t>acquisition activities in United States and other countries.</a:t>
            </a:r>
          </a:p>
          <a:p>
            <a:pPr eaLnBrk="1" hangingPunct="1">
              <a:buFont typeface="Wingdings" pitchFamily="2" charset="2"/>
              <a:buNone/>
            </a:pPr>
            <a:r>
              <a:rPr lang="en-US" altLang="zh-TW" sz="2000" b="1" smtClean="0"/>
              <a:t>Then, we have discussed accounting treatment of merger and</a:t>
            </a:r>
          </a:p>
          <a:p>
            <a:pPr eaLnBrk="1" hangingPunct="1">
              <a:buFont typeface="Wingdings" pitchFamily="2" charset="2"/>
              <a:buNone/>
            </a:pPr>
            <a:r>
              <a:rPr lang="en-US" altLang="zh-TW" sz="2000" b="1" smtClean="0"/>
              <a:t>acquisition. In addition, we also discussed the method to</a:t>
            </a:r>
          </a:p>
          <a:p>
            <a:pPr eaLnBrk="1" hangingPunct="1">
              <a:buFont typeface="Wingdings" pitchFamily="2" charset="2"/>
              <a:buNone/>
            </a:pPr>
            <a:r>
              <a:rPr lang="en-US" altLang="zh-TW" sz="2000" b="1" smtClean="0"/>
              <a:t>evaluate and forecast merger and acquisition activities.</a:t>
            </a:r>
          </a:p>
          <a:p>
            <a:pPr eaLnBrk="1" hangingPunct="1">
              <a:buFont typeface="Wingdings" pitchFamily="2" charset="2"/>
              <a:buNone/>
            </a:pPr>
            <a:endParaRPr lang="en-US" altLang="zh-TW" sz="2000" b="1" smtClean="0"/>
          </a:p>
          <a:p>
            <a:pPr eaLnBrk="1" hangingPunct="1">
              <a:buFont typeface="Wingdings" pitchFamily="2" charset="2"/>
              <a:buNone/>
            </a:pPr>
            <a:r>
              <a:rPr lang="en-US" altLang="zh-TW" sz="2000" b="1" smtClean="0"/>
              <a:t>There are many reasons why firms engage in business</a:t>
            </a:r>
          </a:p>
          <a:p>
            <a:pPr eaLnBrk="1" hangingPunct="1">
              <a:buFont typeface="Wingdings" pitchFamily="2" charset="2"/>
              <a:buNone/>
            </a:pPr>
            <a:r>
              <a:rPr lang="en-US" altLang="zh-TW" sz="2000" b="1" smtClean="0"/>
              <a:t>combinations and there is much we can learn from empirical</a:t>
            </a:r>
          </a:p>
          <a:p>
            <a:pPr eaLnBrk="1" hangingPunct="1">
              <a:buFont typeface="Wingdings" pitchFamily="2" charset="2"/>
              <a:buNone/>
            </a:pPr>
            <a:r>
              <a:rPr lang="en-US" altLang="zh-TW" sz="2000" b="1" smtClean="0"/>
              <a:t>research. Mergers and acquisitions provide a rich area for</a:t>
            </a:r>
          </a:p>
          <a:p>
            <a:pPr eaLnBrk="1" hangingPunct="1">
              <a:buFont typeface="Wingdings" pitchFamily="2" charset="2"/>
              <a:buNone/>
            </a:pPr>
            <a:r>
              <a:rPr lang="en-US" altLang="zh-TW" sz="2000" b="1" smtClean="0"/>
              <a:t>study of the firm because they allow specific events to be</a:t>
            </a:r>
          </a:p>
          <a:p>
            <a:pPr eaLnBrk="1" hangingPunct="1">
              <a:buFont typeface="Wingdings" pitchFamily="2" charset="2"/>
              <a:buNone/>
            </a:pPr>
            <a:r>
              <a:rPr lang="en-US" altLang="zh-TW" sz="2000" b="1" smtClean="0"/>
              <a:t>analyzed in light of their capital-market effects. An</a:t>
            </a:r>
          </a:p>
          <a:p>
            <a:pPr eaLnBrk="1" hangingPunct="1">
              <a:buFont typeface="Wingdings" pitchFamily="2" charset="2"/>
              <a:buNone/>
            </a:pPr>
            <a:r>
              <a:rPr lang="en-US" altLang="zh-TW" sz="2000" b="1" smtClean="0"/>
              <a:t>integration of accounting, microeconomics, and financial</a:t>
            </a:r>
          </a:p>
          <a:p>
            <a:pPr eaLnBrk="1" hangingPunct="1">
              <a:buFont typeface="Wingdings" pitchFamily="2" charset="2"/>
              <a:buNone/>
            </a:pPr>
            <a:r>
              <a:rPr lang="en-US" altLang="zh-TW" sz="2000" b="1" smtClean="0"/>
              <a:t>theory has the potential to provide a more complete theory of</a:t>
            </a:r>
          </a:p>
          <a:p>
            <a:pPr eaLnBrk="1" hangingPunct="1">
              <a:buFont typeface="Wingdings" pitchFamily="2" charset="2"/>
              <a:buNone/>
            </a:pPr>
            <a:r>
              <a:rPr lang="en-US" altLang="zh-TW" sz="2000" b="1" smtClean="0"/>
              <a:t>the firm.</a:t>
            </a:r>
          </a:p>
          <a:p>
            <a:pPr eaLnBrk="1" hangingPunct="1">
              <a:buFont typeface="Wingdings" pitchFamily="2" charset="2"/>
              <a:buNone/>
            </a:pPr>
            <a:endParaRPr lang="en-US" altLang="zh-TW" sz="2200" b="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16A. Effects of divestiture on firm </a:t>
            </a:r>
            <a:br>
              <a:rPr lang="en-US" altLang="zh-TW" sz="3200" dirty="0" smtClean="0"/>
            </a:br>
            <a:r>
              <a:rPr lang="en-US" altLang="zh-TW" sz="3200" dirty="0" smtClean="0"/>
              <a:t>                         valuation</a:t>
            </a:r>
          </a:p>
        </p:txBody>
      </p:sp>
      <p:sp>
        <p:nvSpPr>
          <p:cNvPr id="38914" name="Rectangle 3"/>
          <p:cNvSpPr>
            <a:spLocks noGrp="1" noRot="1" noChangeArrowheads="1"/>
          </p:cNvSpPr>
          <p:nvPr>
            <p:ph type="body" idx="1"/>
          </p:nvPr>
        </p:nvSpPr>
        <p:spPr>
          <a:xfrm>
            <a:off x="179388" y="1125538"/>
            <a:ext cx="8785225" cy="5472112"/>
          </a:xfrm>
        </p:spPr>
        <p:txBody>
          <a:bodyPr/>
          <a:lstStyle/>
          <a:p>
            <a:pPr eaLnBrk="1" hangingPunct="1">
              <a:buFont typeface="Wingdings" pitchFamily="2" charset="2"/>
              <a:buNone/>
            </a:pPr>
            <a:endParaRPr lang="en-US" altLang="zh-TW" b="1" smtClean="0">
              <a:solidFill>
                <a:srgbClr val="000000"/>
              </a:solidFill>
            </a:endParaRPr>
          </a:p>
          <a:p>
            <a:pPr algn="r" eaLnBrk="1" hangingPunct="1">
              <a:buFont typeface="Wingdings" pitchFamily="2" charset="2"/>
              <a:buNone/>
            </a:pPr>
            <a:r>
              <a:rPr lang="zh-TW" altLang="en-US" b="1" smtClean="0">
                <a:solidFill>
                  <a:srgbClr val="000000"/>
                </a:solidFill>
              </a:rPr>
              <a:t>（</a:t>
            </a:r>
            <a:r>
              <a:rPr lang="en-US" altLang="zh-TW" b="1" smtClean="0">
                <a:solidFill>
                  <a:srgbClr val="000000"/>
                </a:solidFill>
              </a:rPr>
              <a:t>16.A.1</a:t>
            </a:r>
            <a:r>
              <a:rPr lang="zh-TW" altLang="en-US" b="1" smtClean="0">
                <a:solidFill>
                  <a:srgbClr val="000000"/>
                </a:solidFill>
              </a:rPr>
              <a:t>）</a:t>
            </a:r>
          </a:p>
          <a:p>
            <a:pPr eaLnBrk="1" hangingPunct="1">
              <a:buFont typeface="Wingdings" pitchFamily="2" charset="2"/>
              <a:buNone/>
            </a:pPr>
            <a:endParaRPr lang="zh-TW" altLang="en-US" b="1" smtClean="0">
              <a:solidFill>
                <a:srgbClr val="000000"/>
              </a:solidFill>
            </a:endParaRPr>
          </a:p>
          <a:p>
            <a:pPr eaLnBrk="1" hangingPunct="1">
              <a:buFont typeface="Wingdings" pitchFamily="2" charset="2"/>
              <a:buNone/>
            </a:pPr>
            <a:r>
              <a:rPr lang="en-US" altLang="zh-TW" b="1" smtClean="0">
                <a:solidFill>
                  <a:srgbClr val="000000"/>
                </a:solidFill>
              </a:rPr>
              <a:t>where</a:t>
            </a:r>
          </a:p>
        </p:txBody>
      </p:sp>
      <p:sp>
        <p:nvSpPr>
          <p:cNvPr id="38915" name="Rectangle 5"/>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8916" name="Object 4"/>
          <p:cNvGraphicFramePr>
            <a:graphicFrameLocks noChangeAspect="1"/>
          </p:cNvGraphicFramePr>
          <p:nvPr/>
        </p:nvGraphicFramePr>
        <p:xfrm>
          <a:off x="1042988" y="1628775"/>
          <a:ext cx="5257800" cy="712788"/>
        </p:xfrm>
        <a:graphic>
          <a:graphicData uri="http://schemas.openxmlformats.org/presentationml/2006/ole">
            <p:oleObj spid="_x0000_s38916" name="Equation" r:id="rId3" imgW="1892300" imgH="254000" progId="Equation.DSMT4">
              <p:embed/>
            </p:oleObj>
          </a:graphicData>
        </a:graphic>
      </p:graphicFrame>
      <p:sp>
        <p:nvSpPr>
          <p:cNvPr id="38917"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8918" name="Object 6"/>
          <p:cNvGraphicFramePr>
            <a:graphicFrameLocks noChangeAspect="1"/>
          </p:cNvGraphicFramePr>
          <p:nvPr/>
        </p:nvGraphicFramePr>
        <p:xfrm>
          <a:off x="1331913" y="3573463"/>
          <a:ext cx="5903912" cy="2189162"/>
        </p:xfrm>
        <a:graphic>
          <a:graphicData uri="http://schemas.openxmlformats.org/presentationml/2006/ole">
            <p:oleObj spid="_x0000_s38918" name="Equation" r:id="rId4" imgW="2032000" imgH="749300" progId="Equation.DSMT4">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smtClean="0"/>
              <a:t>Appendix 16A. Effects of divestiture on firm </a:t>
            </a:r>
            <a:br>
              <a:rPr lang="en-US" altLang="zh-TW" sz="3200" smtClean="0"/>
            </a:br>
            <a:r>
              <a:rPr lang="en-US" altLang="zh-TW" sz="3200" smtClean="0"/>
              <a:t>                         valuation</a:t>
            </a:r>
          </a:p>
        </p:txBody>
      </p:sp>
      <p:sp>
        <p:nvSpPr>
          <p:cNvPr id="39938" name="Rectangle 3"/>
          <p:cNvSpPr>
            <a:spLocks noGrp="1" noRot="1" noChangeArrowheads="1"/>
          </p:cNvSpPr>
          <p:nvPr>
            <p:ph type="body" idx="1"/>
          </p:nvPr>
        </p:nvSpPr>
        <p:spPr>
          <a:xfrm>
            <a:off x="179388" y="1125538"/>
            <a:ext cx="8785225" cy="5472112"/>
          </a:xfrm>
        </p:spPr>
        <p:txBody>
          <a:bodyPr/>
          <a:lstStyle/>
          <a:p>
            <a:pPr eaLnBrk="1" hangingPunct="1">
              <a:buFont typeface="Wingdings" pitchFamily="2" charset="2"/>
              <a:buNone/>
            </a:pPr>
            <a:endParaRPr lang="en-US" altLang="zh-TW" b="1" smtClean="0">
              <a:solidFill>
                <a:srgbClr val="000000"/>
              </a:solidFill>
            </a:endParaRPr>
          </a:p>
          <a:p>
            <a:pPr algn="r" eaLnBrk="1" hangingPunct="1">
              <a:buFont typeface="Wingdings" pitchFamily="2" charset="2"/>
              <a:buNone/>
            </a:pPr>
            <a:r>
              <a:rPr lang="zh-TW" altLang="en-US" b="1" smtClean="0">
                <a:solidFill>
                  <a:srgbClr val="000000"/>
                </a:solidFill>
              </a:rPr>
              <a:t>（</a:t>
            </a:r>
            <a:r>
              <a:rPr lang="en-US" altLang="zh-TW" b="1" smtClean="0">
                <a:solidFill>
                  <a:srgbClr val="000000"/>
                </a:solidFill>
              </a:rPr>
              <a:t>16.A.2</a:t>
            </a:r>
            <a:r>
              <a:rPr lang="zh-TW" altLang="en-US" b="1" smtClean="0">
                <a:solidFill>
                  <a:srgbClr val="000000"/>
                </a:solidFill>
              </a:rPr>
              <a:t>）</a:t>
            </a:r>
          </a:p>
          <a:p>
            <a:pPr algn="r" eaLnBrk="1" hangingPunct="1">
              <a:buFont typeface="Wingdings" pitchFamily="2" charset="2"/>
              <a:buNone/>
            </a:pPr>
            <a:endParaRPr lang="zh-TW" altLang="en-US" b="1" smtClean="0">
              <a:solidFill>
                <a:srgbClr val="000000"/>
              </a:solidFill>
            </a:endParaRPr>
          </a:p>
          <a:p>
            <a:pPr algn="r" eaLnBrk="1" hangingPunct="1">
              <a:buFont typeface="Wingdings" pitchFamily="2" charset="2"/>
              <a:buNone/>
            </a:pPr>
            <a:r>
              <a:rPr lang="zh-TW" altLang="en-US" b="1" smtClean="0">
                <a:solidFill>
                  <a:srgbClr val="000000"/>
                </a:solidFill>
              </a:rPr>
              <a:t>（</a:t>
            </a:r>
            <a:r>
              <a:rPr lang="en-US" altLang="zh-TW" b="1" smtClean="0">
                <a:solidFill>
                  <a:srgbClr val="000000"/>
                </a:solidFill>
              </a:rPr>
              <a:t>16.A.3</a:t>
            </a:r>
            <a:r>
              <a:rPr lang="zh-TW" altLang="en-US" b="1" smtClean="0">
                <a:solidFill>
                  <a:srgbClr val="000000"/>
                </a:solidFill>
              </a:rPr>
              <a:t>）</a:t>
            </a:r>
          </a:p>
          <a:p>
            <a:pPr eaLnBrk="1" hangingPunct="1">
              <a:buFont typeface="Wingdings" pitchFamily="2" charset="2"/>
              <a:buNone/>
            </a:pPr>
            <a:endParaRPr lang="zh-TW" altLang="en-US" b="1" smtClean="0">
              <a:solidFill>
                <a:srgbClr val="000000"/>
              </a:solidFill>
            </a:endParaRPr>
          </a:p>
          <a:p>
            <a:pPr eaLnBrk="1" hangingPunct="1">
              <a:buFont typeface="Wingdings" pitchFamily="2" charset="2"/>
              <a:buNone/>
            </a:pPr>
            <a:r>
              <a:rPr lang="en-US" altLang="zh-TW" b="1" smtClean="0">
                <a:solidFill>
                  <a:srgbClr val="000000"/>
                </a:solidFill>
              </a:rPr>
              <a:t>Where</a:t>
            </a:r>
          </a:p>
        </p:txBody>
      </p:sp>
      <p:sp>
        <p:nvSpPr>
          <p:cNvPr id="39939" name="Rectangle 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9940" name="Object 4"/>
          <p:cNvGraphicFramePr>
            <a:graphicFrameLocks noChangeAspect="1"/>
          </p:cNvGraphicFramePr>
          <p:nvPr/>
        </p:nvGraphicFramePr>
        <p:xfrm>
          <a:off x="2555875" y="1484313"/>
          <a:ext cx="3024188" cy="822325"/>
        </p:xfrm>
        <a:graphic>
          <a:graphicData uri="http://schemas.openxmlformats.org/presentationml/2006/ole">
            <p:oleObj spid="_x0000_s39940" name="Equation" r:id="rId3" imgW="876300" imgH="241300" progId="Equation.DSMT4">
              <p:embed/>
            </p:oleObj>
          </a:graphicData>
        </a:graphic>
      </p:graphicFrame>
      <p:sp>
        <p:nvSpPr>
          <p:cNvPr id="39941" name="Rectangle 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9942" name="Object 6"/>
          <p:cNvGraphicFramePr>
            <a:graphicFrameLocks noChangeAspect="1"/>
          </p:cNvGraphicFramePr>
          <p:nvPr/>
        </p:nvGraphicFramePr>
        <p:xfrm>
          <a:off x="2771775" y="2708275"/>
          <a:ext cx="2447925" cy="1003300"/>
        </p:xfrm>
        <a:graphic>
          <a:graphicData uri="http://schemas.openxmlformats.org/presentationml/2006/ole">
            <p:oleObj spid="_x0000_s39942" name="Equation" r:id="rId4" imgW="583947" imgH="241195" progId="Equation.DSMT4">
              <p:embed/>
            </p:oleObj>
          </a:graphicData>
        </a:graphic>
      </p:graphicFrame>
      <p:sp>
        <p:nvSpPr>
          <p:cNvPr id="39943" name="Rectangle 9"/>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39944" name="Object 8"/>
          <p:cNvGraphicFramePr>
            <a:graphicFrameLocks noChangeAspect="1"/>
          </p:cNvGraphicFramePr>
          <p:nvPr/>
        </p:nvGraphicFramePr>
        <p:xfrm>
          <a:off x="2124075" y="4724400"/>
          <a:ext cx="4537075" cy="1473200"/>
        </p:xfrm>
        <a:graphic>
          <a:graphicData uri="http://schemas.openxmlformats.org/presentationml/2006/ole">
            <p:oleObj spid="_x0000_s39944" name="Equation" r:id="rId5" imgW="1497950" imgH="482391" progId="Equation.DSMT4">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smtClean="0"/>
              <a:t>Appendix 16A. Effects of divestiture on firm </a:t>
            </a:r>
            <a:br>
              <a:rPr lang="en-US" altLang="zh-TW" sz="3200" smtClean="0"/>
            </a:br>
            <a:r>
              <a:rPr lang="en-US" altLang="zh-TW" sz="3200" smtClean="0"/>
              <a:t>                         valuation</a:t>
            </a:r>
          </a:p>
        </p:txBody>
      </p:sp>
      <p:sp>
        <p:nvSpPr>
          <p:cNvPr id="40962" name="Rectangle 3"/>
          <p:cNvSpPr>
            <a:spLocks noGrp="1" noRot="1" noChangeArrowheads="1"/>
          </p:cNvSpPr>
          <p:nvPr>
            <p:ph type="body" idx="1"/>
          </p:nvPr>
        </p:nvSpPr>
        <p:spPr>
          <a:xfrm>
            <a:off x="179388" y="1125538"/>
            <a:ext cx="8785225" cy="5472112"/>
          </a:xfrm>
        </p:spPr>
        <p:txBody>
          <a:bodyPr/>
          <a:lstStyle/>
          <a:p>
            <a:pPr eaLnBrk="1" hangingPunct="1">
              <a:buFont typeface="Wingdings" pitchFamily="2" charset="2"/>
              <a:buNone/>
            </a:pPr>
            <a:endParaRPr lang="en-US" altLang="zh-TW" b="1" smtClean="0">
              <a:solidFill>
                <a:srgbClr val="000000"/>
              </a:solidFill>
            </a:endParaRPr>
          </a:p>
          <a:p>
            <a:pPr algn="r" eaLnBrk="1" hangingPunct="1">
              <a:buFont typeface="Wingdings" pitchFamily="2" charset="2"/>
              <a:buNone/>
            </a:pPr>
            <a:r>
              <a:rPr lang="zh-TW" altLang="en-US" b="1" smtClean="0">
                <a:solidFill>
                  <a:srgbClr val="000000"/>
                </a:solidFill>
              </a:rPr>
              <a:t>（</a:t>
            </a:r>
            <a:r>
              <a:rPr lang="en-US" altLang="zh-TW" b="1" smtClean="0">
                <a:solidFill>
                  <a:srgbClr val="000000"/>
                </a:solidFill>
              </a:rPr>
              <a:t>16.A.4</a:t>
            </a:r>
            <a:r>
              <a:rPr lang="zh-TW" altLang="en-US" b="1" smtClean="0">
                <a:solidFill>
                  <a:srgbClr val="000000"/>
                </a:solidFill>
              </a:rPr>
              <a:t>）</a:t>
            </a:r>
          </a:p>
          <a:p>
            <a:pPr eaLnBrk="1" hangingPunct="1">
              <a:buFont typeface="Wingdings" pitchFamily="2" charset="2"/>
              <a:buNone/>
            </a:pPr>
            <a:endParaRPr lang="zh-TW" altLang="en-US" b="1" smtClean="0">
              <a:solidFill>
                <a:srgbClr val="000000"/>
              </a:solidFill>
            </a:endParaRPr>
          </a:p>
          <a:p>
            <a:pPr eaLnBrk="1" hangingPunct="1">
              <a:buFont typeface="Wingdings" pitchFamily="2" charset="2"/>
              <a:buNone/>
            </a:pPr>
            <a:r>
              <a:rPr lang="en-US" altLang="zh-TW" b="1" smtClean="0">
                <a:solidFill>
                  <a:srgbClr val="000000"/>
                </a:solidFill>
              </a:rPr>
              <a:t>where</a:t>
            </a:r>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40964" name="Object 4"/>
          <p:cNvGraphicFramePr>
            <a:graphicFrameLocks noChangeAspect="1"/>
          </p:cNvGraphicFramePr>
          <p:nvPr/>
        </p:nvGraphicFramePr>
        <p:xfrm>
          <a:off x="1979613" y="1700213"/>
          <a:ext cx="3455987" cy="981075"/>
        </p:xfrm>
        <a:graphic>
          <a:graphicData uri="http://schemas.openxmlformats.org/presentationml/2006/ole">
            <p:oleObj spid="_x0000_s40964" name="Equation" r:id="rId3" imgW="838200" imgH="241300" progId="Equation.DSMT4">
              <p:embed/>
            </p:oleObj>
          </a:graphicData>
        </a:graphic>
      </p:graphicFrame>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40966" name="Object 6"/>
          <p:cNvGraphicFramePr>
            <a:graphicFrameLocks noChangeAspect="1"/>
          </p:cNvGraphicFramePr>
          <p:nvPr/>
        </p:nvGraphicFramePr>
        <p:xfrm>
          <a:off x="1763713" y="3644900"/>
          <a:ext cx="5111750" cy="2403475"/>
        </p:xfrm>
        <a:graphic>
          <a:graphicData uri="http://schemas.openxmlformats.org/presentationml/2006/ole">
            <p:oleObj spid="_x0000_s40966" name="Equation" r:id="rId4" imgW="1600200" imgH="74930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16B. </a:t>
            </a:r>
            <a:r>
              <a:rPr lang="en-US" sz="3200" dirty="0" smtClean="0"/>
              <a:t>Exchange Ratio</a:t>
            </a:r>
            <a:endParaRPr lang="en-US" altLang="zh-TW" sz="3200" dirty="0" smtClean="0"/>
          </a:p>
        </p:txBody>
      </p:sp>
      <p:sp>
        <p:nvSpPr>
          <p:cNvPr id="40962" name="Rectangle 3"/>
          <p:cNvSpPr>
            <a:spLocks noGrp="1" noRot="1" noChangeArrowheads="1"/>
          </p:cNvSpPr>
          <p:nvPr>
            <p:ph type="body" idx="1"/>
          </p:nvPr>
        </p:nvSpPr>
        <p:spPr>
          <a:xfrm>
            <a:off x="179388" y="1125538"/>
            <a:ext cx="8785225" cy="5472112"/>
          </a:xfrm>
        </p:spPr>
        <p:txBody>
          <a:bodyPr>
            <a:normAutofit lnSpcReduction="10000"/>
          </a:bodyPr>
          <a:lstStyle/>
          <a:p>
            <a:pPr eaLnBrk="1" hangingPunct="1">
              <a:buNone/>
            </a:pPr>
            <a:r>
              <a:rPr lang="en-US" sz="2400" dirty="0" smtClean="0">
                <a:solidFill>
                  <a:srgbClr val="000000"/>
                </a:solidFill>
              </a:rPr>
              <a:t>    One of the more common results of negotiation is the agreement to exchange shares of common stock. In these cases, the determination of the price paid for the acquired firm is actually the determination of an exchange ratio. Larson and </a:t>
            </a:r>
            <a:r>
              <a:rPr lang="en-US" sz="2400" dirty="0" err="1" smtClean="0">
                <a:solidFill>
                  <a:srgbClr val="000000"/>
                </a:solidFill>
              </a:rPr>
              <a:t>Gonedes</a:t>
            </a:r>
            <a:r>
              <a:rPr lang="en-US" sz="2400" dirty="0" smtClean="0">
                <a:solidFill>
                  <a:srgbClr val="000000"/>
                </a:solidFill>
              </a:rPr>
              <a:t> (1969) presented a model for exchange ratio determination. Their analysis of exchange ratios involves making assumptions about the pre- and post-combination earnings streams and P/E (price-earnings) ratios. For example, assume the information of net income, shares, earnings per share (EPS), price per share (PPS) and P/E ratio about firms A and B as shown in Table 25-1. Let </a:t>
            </a:r>
            <a:r>
              <a:rPr lang="en-US" sz="2400" i="1" dirty="0" smtClean="0">
                <a:solidFill>
                  <a:srgbClr val="000000"/>
                </a:solidFill>
              </a:rPr>
              <a:t>ER</a:t>
            </a:r>
            <a:r>
              <a:rPr lang="en-US" sz="2400" dirty="0" smtClean="0">
                <a:solidFill>
                  <a:srgbClr val="000000"/>
                </a:solidFill>
              </a:rPr>
              <a:t> be the exchange ratio, which is defined as the number of traded shares of firm B divided by the number of traded shares of firm A. The earnings per share after the combination is given by</a:t>
            </a:r>
            <a:endParaRPr lang="zh-TW" altLang="en-US" sz="2400" b="1" dirty="0" smtClean="0">
              <a:solidFill>
                <a:srgbClr val="000000"/>
              </a:solidFill>
            </a:endParaRPr>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16B. </a:t>
            </a:r>
            <a:r>
              <a:rPr lang="en-US" sz="3200" dirty="0" smtClean="0"/>
              <a:t>Exchange Ratio</a:t>
            </a:r>
            <a:endParaRPr lang="en-US" altLang="zh-TW" sz="3200" dirty="0" smtClean="0"/>
          </a:p>
        </p:txBody>
      </p:sp>
      <p:sp>
        <p:nvSpPr>
          <p:cNvPr id="40962" name="Rectangle 3"/>
          <p:cNvSpPr>
            <a:spLocks noGrp="1" noRot="1" noChangeArrowheads="1"/>
          </p:cNvSpPr>
          <p:nvPr>
            <p:ph type="body" idx="1"/>
          </p:nvPr>
        </p:nvSpPr>
        <p:spPr>
          <a:xfrm>
            <a:off x="357158" y="2143116"/>
            <a:ext cx="4678364" cy="500066"/>
          </a:xfrm>
        </p:spPr>
        <p:txBody>
          <a:bodyPr/>
          <a:lstStyle/>
          <a:p>
            <a:pPr eaLnBrk="1" hangingPunct="1">
              <a:buNone/>
            </a:pPr>
            <a:r>
              <a:rPr lang="en-US" sz="2400" dirty="0" smtClean="0">
                <a:solidFill>
                  <a:srgbClr val="000000"/>
                </a:solidFill>
              </a:rPr>
              <a:t>and the post-combination price is</a:t>
            </a:r>
            <a:endParaRPr lang="zh-TW" altLang="en-US" sz="2400" b="1" dirty="0" smtClean="0">
              <a:solidFill>
                <a:srgbClr val="000000"/>
              </a:solidFill>
            </a:endParaRPr>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4915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14414" y="1214422"/>
            <a:ext cx="5989801" cy="714380"/>
          </a:xfrm>
          <a:prstGeom prst="rect">
            <a:avLst/>
          </a:prstGeom>
          <a:noFill/>
        </p:spPr>
      </p:pic>
      <p:sp>
        <p:nvSpPr>
          <p:cNvPr id="49155"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zh-TW" sz="2400" b="0" i="0" u="none" strike="noStrike" cap="none" normalizeH="0" baseline="0" smtClean="0">
              <a:ln>
                <a:noFill/>
              </a:ln>
              <a:solidFill>
                <a:schemeClr val="tx1"/>
              </a:solidFill>
              <a:effectLst/>
              <a:latin typeface="Arial" pitchFamily="34" charset="0"/>
              <a:ea typeface="新細明體" pitchFamily="18" charset="-120"/>
            </a:endParaRPr>
          </a:p>
        </p:txBody>
      </p:sp>
      <p:sp>
        <p:nvSpPr>
          <p:cNvPr id="491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4915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86115" y="2857496"/>
            <a:ext cx="2137348" cy="642942"/>
          </a:xfrm>
          <a:prstGeom prst="rect">
            <a:avLst/>
          </a:prstGeom>
          <a:noFill/>
        </p:spPr>
      </p:pic>
      <p:sp>
        <p:nvSpPr>
          <p:cNvPr id="4915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zh-TW" sz="2400" b="0" i="0" u="none" strike="noStrike" cap="none" normalizeH="0" baseline="0" smtClean="0">
              <a:ln>
                <a:noFill/>
              </a:ln>
              <a:solidFill>
                <a:schemeClr val="tx1"/>
              </a:solidFill>
              <a:effectLst/>
              <a:latin typeface="Arial" pitchFamily="34" charset="0"/>
              <a:ea typeface="新細明體" pitchFamily="18" charset="-120"/>
            </a:endParaRPr>
          </a:p>
        </p:txBody>
      </p:sp>
      <p:sp>
        <p:nvSpPr>
          <p:cNvPr id="12" name="矩形 11"/>
          <p:cNvSpPr/>
          <p:nvPr/>
        </p:nvSpPr>
        <p:spPr>
          <a:xfrm>
            <a:off x="357158" y="3643314"/>
            <a:ext cx="6500842" cy="461665"/>
          </a:xfrm>
          <a:prstGeom prst="rect">
            <a:avLst/>
          </a:prstGeom>
        </p:spPr>
        <p:txBody>
          <a:bodyPr wrap="square">
            <a:spAutoFit/>
          </a:bodyPr>
          <a:lstStyle/>
          <a:p>
            <a:r>
              <a:rPr lang="en-US" sz="2400" dirty="0">
                <a:solidFill>
                  <a:srgbClr val="000000"/>
                </a:solidFill>
              </a:rPr>
              <a:t>where </a:t>
            </a:r>
            <a:r>
              <a:rPr lang="en-US" sz="2400" i="1" dirty="0">
                <a:solidFill>
                  <a:srgbClr val="000000"/>
                </a:solidFill>
              </a:rPr>
              <a:t>P/E*</a:t>
            </a:r>
            <a:r>
              <a:rPr lang="en-US" sz="2400" dirty="0">
                <a:solidFill>
                  <a:srgbClr val="000000"/>
                </a:solidFill>
              </a:rPr>
              <a:t> is the post-combination P/E ratio.</a:t>
            </a:r>
            <a:endParaRPr lang="zh-TW" altLang="en-US" sz="2400" dirty="0">
              <a:solidFill>
                <a:srgbClr val="000000"/>
              </a:solidFill>
            </a:endParaRPr>
          </a:p>
        </p:txBody>
      </p:sp>
      <p:graphicFrame>
        <p:nvGraphicFramePr>
          <p:cNvPr id="13" name="表格 12"/>
          <p:cNvGraphicFramePr>
            <a:graphicFrameLocks noGrp="1"/>
          </p:cNvGraphicFramePr>
          <p:nvPr/>
        </p:nvGraphicFramePr>
        <p:xfrm>
          <a:off x="571472" y="5000636"/>
          <a:ext cx="7500992" cy="1219200"/>
        </p:xfrm>
        <a:graphic>
          <a:graphicData uri="http://schemas.openxmlformats.org/drawingml/2006/table">
            <a:tbl>
              <a:tblPr/>
              <a:tblGrid>
                <a:gridCol w="857256"/>
                <a:gridCol w="1500198"/>
                <a:gridCol w="1392240"/>
                <a:gridCol w="1249898"/>
                <a:gridCol w="1250700"/>
                <a:gridCol w="1250700"/>
              </a:tblGrid>
              <a:tr h="607223">
                <a:tc>
                  <a:txBody>
                    <a:bodyPr/>
                    <a:lstStyle/>
                    <a:p>
                      <a:pPr>
                        <a:spcAft>
                          <a:spcPts val="0"/>
                        </a:spcAft>
                      </a:pPr>
                      <a:r>
                        <a:rPr lang="en-US" sz="2000" b="1" dirty="0">
                          <a:solidFill>
                            <a:srgbClr val="000000"/>
                          </a:solidFill>
                          <a:latin typeface="+mj-lt"/>
                          <a:ea typeface="新細明體"/>
                          <a:cs typeface="Times New Roman"/>
                        </a:rPr>
                        <a:t>Firm</a:t>
                      </a:r>
                      <a:endParaRPr lang="zh-TW" sz="2000" dirty="0">
                        <a:solidFill>
                          <a:srgbClr val="000000"/>
                        </a:solidFill>
                        <a:latin typeface="+mj-lt"/>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solidFill>
                            <a:srgbClr val="000000"/>
                          </a:solidFill>
                          <a:latin typeface="+mj-lt"/>
                          <a:ea typeface="新細明體"/>
                          <a:cs typeface="Times New Roman"/>
                        </a:rPr>
                        <a:t>Net Income</a:t>
                      </a:r>
                      <a:endParaRPr lang="zh-TW" sz="2000" dirty="0">
                        <a:solidFill>
                          <a:srgbClr val="000000"/>
                        </a:solidFill>
                        <a:latin typeface="+mj-lt"/>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solidFill>
                            <a:srgbClr val="000000"/>
                          </a:solidFill>
                          <a:latin typeface="+mj-lt"/>
                          <a:ea typeface="新細明體"/>
                          <a:cs typeface="Times New Roman"/>
                        </a:rPr>
                        <a:t>Shares</a:t>
                      </a:r>
                      <a:endParaRPr lang="zh-TW" sz="2000" dirty="0">
                        <a:solidFill>
                          <a:srgbClr val="000000"/>
                        </a:solidFill>
                        <a:latin typeface="+mj-lt"/>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solidFill>
                            <a:srgbClr val="000000"/>
                          </a:solidFill>
                          <a:latin typeface="+mj-lt"/>
                          <a:ea typeface="新細明體"/>
                          <a:cs typeface="Times New Roman"/>
                        </a:rPr>
                        <a:t>EPS</a:t>
                      </a:r>
                      <a:endParaRPr lang="zh-TW" sz="2000" dirty="0">
                        <a:solidFill>
                          <a:srgbClr val="000000"/>
                        </a:solidFill>
                        <a:latin typeface="+mj-lt"/>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solidFill>
                            <a:srgbClr val="000000"/>
                          </a:solidFill>
                          <a:latin typeface="+mj-lt"/>
                          <a:ea typeface="新細明體"/>
                          <a:cs typeface="Times New Roman"/>
                        </a:rPr>
                        <a:t>PPS</a:t>
                      </a:r>
                      <a:endParaRPr lang="zh-TW" sz="2000">
                        <a:solidFill>
                          <a:srgbClr val="000000"/>
                        </a:solidFill>
                        <a:latin typeface="+mj-lt"/>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solidFill>
                            <a:srgbClr val="000000"/>
                          </a:solidFill>
                          <a:latin typeface="+mj-lt"/>
                          <a:ea typeface="新細明體"/>
                          <a:cs typeface="Times New Roman"/>
                        </a:rPr>
                        <a:t>P/E Ratio</a:t>
                      </a:r>
                      <a:endParaRPr lang="zh-TW" sz="2000">
                        <a:solidFill>
                          <a:srgbClr val="000000"/>
                        </a:solidFill>
                        <a:latin typeface="+mj-lt"/>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612">
                <a:tc>
                  <a:txBody>
                    <a:bodyPr/>
                    <a:lstStyle/>
                    <a:p>
                      <a:pPr>
                        <a:spcAft>
                          <a:spcPts val="0"/>
                        </a:spcAft>
                      </a:pPr>
                      <a:r>
                        <a:rPr lang="en-US" sz="2000">
                          <a:solidFill>
                            <a:srgbClr val="000000"/>
                          </a:solidFill>
                          <a:latin typeface="+mj-lt"/>
                          <a:ea typeface="新細明體"/>
                          <a:cs typeface="Times New Roman"/>
                        </a:rPr>
                        <a:t>A</a:t>
                      </a:r>
                      <a:endParaRPr lang="zh-TW" sz="2000">
                        <a:solidFill>
                          <a:srgbClr val="000000"/>
                        </a:solidFill>
                        <a:latin typeface="+mj-lt"/>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000">
                          <a:solidFill>
                            <a:srgbClr val="000000"/>
                          </a:solidFill>
                          <a:latin typeface="+mj-lt"/>
                          <a:ea typeface="新細明體"/>
                          <a:cs typeface="Times New Roman"/>
                        </a:rPr>
                        <a:t>$1,000,000</a:t>
                      </a:r>
                      <a:endParaRPr lang="zh-TW" sz="2000">
                        <a:solidFill>
                          <a:srgbClr val="000000"/>
                        </a:solidFill>
                        <a:latin typeface="+mj-lt"/>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000">
                          <a:solidFill>
                            <a:srgbClr val="000000"/>
                          </a:solidFill>
                          <a:latin typeface="+mj-lt"/>
                          <a:ea typeface="新細明體"/>
                          <a:cs typeface="Times New Roman"/>
                        </a:rPr>
                        <a:t>1,000,000</a:t>
                      </a:r>
                      <a:endParaRPr lang="zh-TW" sz="2000">
                        <a:solidFill>
                          <a:srgbClr val="000000"/>
                        </a:solidFill>
                        <a:latin typeface="+mj-lt"/>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000" dirty="0">
                          <a:solidFill>
                            <a:srgbClr val="000000"/>
                          </a:solidFill>
                          <a:latin typeface="+mj-lt"/>
                          <a:ea typeface="新細明體"/>
                          <a:cs typeface="Times New Roman"/>
                        </a:rPr>
                        <a:t>$1</a:t>
                      </a:r>
                      <a:endParaRPr lang="zh-TW" sz="2000" dirty="0">
                        <a:solidFill>
                          <a:srgbClr val="000000"/>
                        </a:solidFill>
                        <a:latin typeface="+mj-lt"/>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000" dirty="0">
                          <a:solidFill>
                            <a:srgbClr val="000000"/>
                          </a:solidFill>
                          <a:latin typeface="+mj-lt"/>
                          <a:ea typeface="新細明體"/>
                          <a:cs typeface="Times New Roman"/>
                        </a:rPr>
                        <a:t>$10</a:t>
                      </a:r>
                      <a:endParaRPr lang="zh-TW" sz="2000" dirty="0">
                        <a:solidFill>
                          <a:srgbClr val="000000"/>
                        </a:solidFill>
                        <a:latin typeface="+mj-lt"/>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000" dirty="0">
                          <a:solidFill>
                            <a:srgbClr val="000000"/>
                          </a:solidFill>
                          <a:latin typeface="+mj-lt"/>
                          <a:ea typeface="新細明體"/>
                          <a:cs typeface="Times New Roman"/>
                        </a:rPr>
                        <a:t>10</a:t>
                      </a:r>
                      <a:endParaRPr lang="zh-TW" sz="2000" dirty="0">
                        <a:solidFill>
                          <a:srgbClr val="000000"/>
                        </a:solidFill>
                        <a:latin typeface="+mj-lt"/>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03612">
                <a:tc>
                  <a:txBody>
                    <a:bodyPr/>
                    <a:lstStyle/>
                    <a:p>
                      <a:pPr>
                        <a:spcAft>
                          <a:spcPts val="0"/>
                        </a:spcAft>
                      </a:pPr>
                      <a:r>
                        <a:rPr lang="en-US" sz="2000">
                          <a:solidFill>
                            <a:srgbClr val="000000"/>
                          </a:solidFill>
                          <a:latin typeface="+mj-lt"/>
                          <a:ea typeface="新細明體"/>
                          <a:cs typeface="Times New Roman"/>
                        </a:rPr>
                        <a:t>B</a:t>
                      </a:r>
                      <a:endParaRPr lang="zh-TW" sz="2000">
                        <a:solidFill>
                          <a:srgbClr val="000000"/>
                        </a:solidFill>
                        <a:latin typeface="+mj-lt"/>
                        <a:ea typeface="新細明體"/>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solidFill>
                            <a:srgbClr val="000000"/>
                          </a:solidFill>
                          <a:latin typeface="+mj-lt"/>
                          <a:ea typeface="新細明體"/>
                          <a:cs typeface="Times New Roman"/>
                        </a:rPr>
                        <a:t>4,000,000</a:t>
                      </a:r>
                      <a:endParaRPr lang="zh-TW" sz="2000">
                        <a:solidFill>
                          <a:srgbClr val="000000"/>
                        </a:solidFill>
                        <a:latin typeface="+mj-lt"/>
                        <a:ea typeface="新細明體"/>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solidFill>
                            <a:srgbClr val="000000"/>
                          </a:solidFill>
                          <a:latin typeface="+mj-lt"/>
                          <a:ea typeface="新細明體"/>
                          <a:cs typeface="Times New Roman"/>
                        </a:rPr>
                        <a:t>2,000,000</a:t>
                      </a:r>
                      <a:endParaRPr lang="zh-TW" sz="2000">
                        <a:solidFill>
                          <a:srgbClr val="000000"/>
                        </a:solidFill>
                        <a:latin typeface="+mj-lt"/>
                        <a:ea typeface="新細明體"/>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solidFill>
                            <a:srgbClr val="000000"/>
                          </a:solidFill>
                          <a:latin typeface="+mj-lt"/>
                          <a:ea typeface="新細明體"/>
                          <a:cs typeface="Times New Roman"/>
                        </a:rPr>
                        <a:t>2</a:t>
                      </a:r>
                      <a:endParaRPr lang="zh-TW" sz="2000">
                        <a:solidFill>
                          <a:srgbClr val="000000"/>
                        </a:solidFill>
                        <a:latin typeface="+mj-lt"/>
                        <a:ea typeface="新細明體"/>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solidFill>
                            <a:srgbClr val="000000"/>
                          </a:solidFill>
                          <a:latin typeface="+mj-lt"/>
                          <a:ea typeface="新細明體"/>
                          <a:cs typeface="Times New Roman"/>
                        </a:rPr>
                        <a:t>40</a:t>
                      </a:r>
                      <a:endParaRPr lang="zh-TW" sz="2000">
                        <a:solidFill>
                          <a:srgbClr val="000000"/>
                        </a:solidFill>
                        <a:latin typeface="+mj-lt"/>
                        <a:ea typeface="新細明體"/>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solidFill>
                            <a:srgbClr val="000000"/>
                          </a:solidFill>
                          <a:latin typeface="+mj-lt"/>
                          <a:ea typeface="新細明體"/>
                          <a:cs typeface="Times New Roman"/>
                        </a:rPr>
                        <a:t>20</a:t>
                      </a:r>
                      <a:endParaRPr lang="zh-TW" sz="2000" dirty="0">
                        <a:solidFill>
                          <a:srgbClr val="000000"/>
                        </a:solidFill>
                        <a:latin typeface="+mj-lt"/>
                        <a:ea typeface="新細明體"/>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500034" y="4500570"/>
            <a:ext cx="1667059" cy="461665"/>
          </a:xfrm>
          <a:prstGeom prst="rect">
            <a:avLst/>
          </a:prstGeom>
        </p:spPr>
        <p:txBody>
          <a:bodyPr wrap="none">
            <a:spAutoFit/>
          </a:bodyPr>
          <a:lstStyle/>
          <a:p>
            <a:r>
              <a:rPr lang="en-US" sz="2400" b="1" dirty="0"/>
              <a:t>Table 25-1</a:t>
            </a:r>
            <a:endParaRPr lang="zh-TW" alt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16B. </a:t>
            </a:r>
            <a:r>
              <a:rPr lang="en-US" sz="3200" dirty="0" smtClean="0"/>
              <a:t>Exchange Ratio</a:t>
            </a:r>
            <a:endParaRPr lang="en-US" altLang="zh-TW" sz="3200" dirty="0" smtClean="0"/>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4812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43239" y="2000240"/>
            <a:ext cx="2172099" cy="642942"/>
          </a:xfrm>
          <a:prstGeom prst="rect">
            <a:avLst/>
          </a:prstGeom>
          <a:noFill/>
        </p:spPr>
      </p:pic>
      <p:sp>
        <p:nvSpPr>
          <p:cNvPr id="48131"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zh-TW" sz="2400" b="0" i="0" u="none" strike="noStrike" cap="none" normalizeH="0" baseline="0" smtClean="0">
              <a:ln>
                <a:noFill/>
              </a:ln>
              <a:solidFill>
                <a:schemeClr val="tx1"/>
              </a:solidFill>
              <a:effectLst/>
              <a:latin typeface="Arial" pitchFamily="34" charset="0"/>
              <a:ea typeface="新細明體" pitchFamily="18" charset="-120"/>
            </a:endParaRPr>
          </a:p>
        </p:txBody>
      </p:sp>
      <p:sp>
        <p:nvSpPr>
          <p:cNvPr id="9" name="矩形 8"/>
          <p:cNvSpPr/>
          <p:nvPr/>
        </p:nvSpPr>
        <p:spPr>
          <a:xfrm>
            <a:off x="428596" y="2643182"/>
            <a:ext cx="2941831" cy="461665"/>
          </a:xfrm>
          <a:prstGeom prst="rect">
            <a:avLst/>
          </a:prstGeom>
        </p:spPr>
        <p:txBody>
          <a:bodyPr wrap="none">
            <a:spAutoFit/>
          </a:bodyPr>
          <a:lstStyle/>
          <a:p>
            <a:r>
              <a:rPr lang="en-US" sz="2400" dirty="0">
                <a:solidFill>
                  <a:srgbClr val="000000"/>
                </a:solidFill>
              </a:rPr>
              <a:t>This will occur when</a:t>
            </a:r>
            <a:endParaRPr lang="zh-TW" altLang="en-US" sz="2400" dirty="0">
              <a:solidFill>
                <a:srgbClr val="000000"/>
              </a:solidFill>
            </a:endParaRPr>
          </a:p>
        </p:txBody>
      </p:sp>
      <p:sp>
        <p:nvSpPr>
          <p:cNvPr id="481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4813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43239" y="3214686"/>
            <a:ext cx="2301891" cy="714380"/>
          </a:xfrm>
          <a:prstGeom prst="rect">
            <a:avLst/>
          </a:prstGeom>
          <a:noFill/>
        </p:spPr>
      </p:pic>
      <p:sp>
        <p:nvSpPr>
          <p:cNvPr id="48134"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zh-TW" sz="2400" b="0" i="0" u="none" strike="noStrike" cap="none" normalizeH="0" baseline="0" smtClean="0">
              <a:ln>
                <a:noFill/>
              </a:ln>
              <a:solidFill>
                <a:schemeClr val="tx1"/>
              </a:solidFill>
              <a:effectLst/>
              <a:latin typeface="Arial" pitchFamily="34" charset="0"/>
              <a:ea typeface="新細明體" pitchFamily="18" charset="-120"/>
            </a:endParaRPr>
          </a:p>
        </p:txBody>
      </p:sp>
      <p:sp>
        <p:nvSpPr>
          <p:cNvPr id="13" name="矩形 12"/>
          <p:cNvSpPr/>
          <p:nvPr/>
        </p:nvSpPr>
        <p:spPr>
          <a:xfrm>
            <a:off x="357158" y="4071942"/>
            <a:ext cx="8143932" cy="1200329"/>
          </a:xfrm>
          <a:prstGeom prst="rect">
            <a:avLst/>
          </a:prstGeom>
        </p:spPr>
        <p:txBody>
          <a:bodyPr wrap="square">
            <a:spAutoFit/>
          </a:bodyPr>
          <a:lstStyle/>
          <a:p>
            <a:r>
              <a:rPr lang="en-US" sz="2400" dirty="0">
                <a:solidFill>
                  <a:srgbClr val="000000"/>
                </a:solidFill>
              </a:rPr>
              <a:t>Assume that P/E* is 18, then the exchange ratio is .25 or 1/4. In other words, each share of A’s stock is exchanged for 1/4</a:t>
            </a:r>
            <a:r>
              <a:rPr lang="en-US" sz="2400" baseline="30000" dirty="0">
                <a:solidFill>
                  <a:srgbClr val="000000"/>
                </a:solidFill>
              </a:rPr>
              <a:t>th</a:t>
            </a:r>
            <a:r>
              <a:rPr lang="en-US" sz="2400" dirty="0">
                <a:solidFill>
                  <a:srgbClr val="000000"/>
                </a:solidFill>
              </a:rPr>
              <a:t> of B’s stock.</a:t>
            </a:r>
            <a:endParaRPr lang="zh-TW" altLang="en-US" sz="2400" dirty="0">
              <a:solidFill>
                <a:srgbClr val="000000"/>
              </a:solidFill>
            </a:endParaRPr>
          </a:p>
        </p:txBody>
      </p:sp>
      <p:sp>
        <p:nvSpPr>
          <p:cNvPr id="48136" name="Rectangle 8"/>
          <p:cNvSpPr>
            <a:spLocks noChangeArrowheads="1"/>
          </p:cNvSpPr>
          <p:nvPr/>
        </p:nvSpPr>
        <p:spPr bwMode="auto">
          <a:xfrm>
            <a:off x="285720" y="1142984"/>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kumimoji="1" lang="en-US" altLang="zh-TW" sz="2400" b="0" i="0" u="none" strike="noStrike" cap="none" normalizeH="0" baseline="0" dirty="0" smtClean="0">
                <a:ln>
                  <a:noFill/>
                </a:ln>
                <a:solidFill>
                  <a:srgbClr val="000000"/>
                </a:solidFill>
                <a:effectLst/>
                <a:latin typeface="Arial" pitchFamily="34" charset="0"/>
                <a:ea typeface="新細明體" pitchFamily="18" charset="-120"/>
                <a:cs typeface="Times New Roman" pitchFamily="18" charset="0"/>
              </a:rPr>
              <a:t>For the shareholders of firm B to be as well off after the negotiation as before, then </a:t>
            </a:r>
            <a:r>
              <a:rPr lang="en-US" altLang="zh-TW" sz="2400" dirty="0">
                <a:solidFill>
                  <a:srgbClr val="000000"/>
                </a:solidFill>
                <a:cs typeface="Times New Roman" pitchFamily="18" charset="0"/>
              </a:rPr>
              <a:t>P</a:t>
            </a:r>
            <a:r>
              <a:rPr lang="en-US" altLang="zh-TW" sz="2400" dirty="0" smtClean="0">
                <a:solidFill>
                  <a:srgbClr val="000000"/>
                </a:solidFill>
                <a:cs typeface="Times New Roman" pitchFamily="18" charset="0"/>
              </a:rPr>
              <a:t>*   </a:t>
            </a:r>
            <a:r>
              <a:rPr lang="en-US" altLang="zh-TW" sz="2400" i="1" dirty="0">
                <a:solidFill>
                  <a:srgbClr val="000000"/>
                </a:solidFill>
                <a:cs typeface="Times New Roman" pitchFamily="18" charset="0"/>
              </a:rPr>
              <a:t>P</a:t>
            </a:r>
            <a:r>
              <a:rPr lang="en-US" altLang="zh-TW" sz="2400" i="1" baseline="-30000" dirty="0">
                <a:solidFill>
                  <a:srgbClr val="000000"/>
                </a:solidFill>
                <a:cs typeface="Times New Roman" pitchFamily="18" charset="0"/>
              </a:rPr>
              <a:t>B</a:t>
            </a:r>
            <a:r>
              <a:rPr lang="en-US" altLang="zh-TW" sz="2400" dirty="0">
                <a:solidFill>
                  <a:srgbClr val="000000"/>
                </a:solidFill>
                <a:cs typeface="Times New Roman" pitchFamily="18" charset="0"/>
              </a:rPr>
              <a:t>; that is,</a:t>
            </a:r>
            <a:r>
              <a:rPr lang="en-US" altLang="zh-TW" sz="2400" dirty="0" smtClean="0">
                <a:solidFill>
                  <a:srgbClr val="000000"/>
                </a:solidFill>
                <a:cs typeface="Times New Roman" pitchFamily="18" charset="0"/>
              </a:rPr>
              <a:t> </a:t>
            </a:r>
            <a:endParaRPr kumimoji="1" lang="en-US" altLang="zh-TW" sz="2400" b="0" i="0" u="none" strike="noStrike" cap="none" normalizeH="0" baseline="0" dirty="0" smtClean="0">
              <a:ln>
                <a:noFill/>
              </a:ln>
              <a:solidFill>
                <a:srgbClr val="000000"/>
              </a:solidFill>
              <a:effectLst/>
              <a:latin typeface="Arial" pitchFamily="34" charset="0"/>
              <a:ea typeface="新細明體" pitchFamily="18" charset="-120"/>
            </a:endParaRPr>
          </a:p>
        </p:txBody>
      </p:sp>
      <p:pic>
        <p:nvPicPr>
          <p:cNvPr id="48135"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29124" y="1571612"/>
            <a:ext cx="214282" cy="339280"/>
          </a:xfrm>
          <a:prstGeom prst="rect">
            <a:avLst/>
          </a:prstGeom>
          <a:noFill/>
        </p:spPr>
      </p:pic>
      <p:sp>
        <p:nvSpPr>
          <p:cNvPr id="48137" name="Rectangle 9"/>
          <p:cNvSpPr>
            <a:spLocks noChangeArrowheads="1"/>
          </p:cNvSpPr>
          <p:nvPr/>
        </p:nvSpPr>
        <p:spPr bwMode="auto">
          <a:xfrm>
            <a:off x="0" y="180974"/>
            <a:ext cx="9144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Arial" pitchFamily="34" charset="0"/>
                <a:ea typeface="新細明體" pitchFamily="18" charset="-120"/>
                <a:cs typeface="Times New Roman" pitchFamily="18" charset="0"/>
              </a:rPr>
              <a:t> </a:t>
            </a:r>
            <a:endParaRPr kumimoji="1" lang="en-US" altLang="zh-TW" sz="2400" b="0" i="0" u="none" strike="noStrike" cap="none" normalizeH="0" baseline="0" dirty="0" smtClean="0">
              <a:ln>
                <a:noFill/>
              </a:ln>
              <a:solidFill>
                <a:schemeClr val="tx1"/>
              </a:solidFill>
              <a:effectLst/>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p:cNvSpPr>
          <p:nvPr>
            <p:ph type="title"/>
          </p:nvPr>
        </p:nvSpPr>
        <p:spPr>
          <a:xfrm>
            <a:off x="179388" y="188913"/>
            <a:ext cx="8540750" cy="863600"/>
          </a:xfrm>
        </p:spPr>
        <p:txBody>
          <a:bodyPr/>
          <a:lstStyle/>
          <a:p>
            <a:pPr algn="l" eaLnBrk="1" hangingPunct="1"/>
            <a:r>
              <a:rPr lang="en-US" altLang="zh-TW" sz="2800" smtClean="0"/>
              <a:t>16.3 Classification of Business Combination</a:t>
            </a:r>
            <a:endParaRPr lang="en-US" altLang="zh-TW" sz="2500" smtClean="0"/>
          </a:p>
        </p:txBody>
      </p:sp>
      <p:sp>
        <p:nvSpPr>
          <p:cNvPr id="17410" name="Rectangle 3"/>
          <p:cNvSpPr>
            <a:spLocks noGrp="1" noRot="1" noChangeArrowheads="1"/>
          </p:cNvSpPr>
          <p:nvPr>
            <p:ph type="body" sz="half" idx="1"/>
          </p:nvPr>
        </p:nvSpPr>
        <p:spPr>
          <a:xfrm>
            <a:off x="250825" y="908050"/>
            <a:ext cx="7273925" cy="433388"/>
          </a:xfrm>
        </p:spPr>
        <p:txBody>
          <a:bodyPr/>
          <a:lstStyle/>
          <a:p>
            <a:pPr eaLnBrk="1" hangingPunct="1">
              <a:buFont typeface="Wingdings" pitchFamily="2" charset="2"/>
              <a:buNone/>
            </a:pPr>
            <a:r>
              <a:rPr lang="en-US" altLang="zh-TW" sz="1800" b="1" smtClean="0"/>
              <a:t>Table 16.1  Largest Mergers, Acquisitions and LBOs: 1980-1995</a:t>
            </a:r>
          </a:p>
        </p:txBody>
      </p:sp>
      <p:graphicFrame>
        <p:nvGraphicFramePr>
          <p:cNvPr id="12757" name="Group 469"/>
          <p:cNvGraphicFramePr>
            <a:graphicFrameLocks noGrp="1"/>
          </p:cNvGraphicFramePr>
          <p:nvPr>
            <p:ph sz="half" idx="2"/>
          </p:nvPr>
        </p:nvGraphicFramePr>
        <p:xfrm>
          <a:off x="395288" y="1341438"/>
          <a:ext cx="8302625" cy="5110799"/>
        </p:xfrm>
        <a:graphic>
          <a:graphicData uri="http://schemas.openxmlformats.org/drawingml/2006/table">
            <a:tbl>
              <a:tblPr/>
              <a:tblGrid>
                <a:gridCol w="361950"/>
                <a:gridCol w="2951162"/>
                <a:gridCol w="2465388"/>
                <a:gridCol w="1654175"/>
                <a:gridCol w="869950"/>
              </a:tblGrid>
              <a:tr h="396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Acquiring Company</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Acquired Company</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Price ($ Billions)</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Year</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Kohlberg Kravis Roberts (LBO)</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RJR Nabisco</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$25.1</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1988</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AT&amp;T</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McCaw Cellular Comm. Inc.</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18.9</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1994</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3</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Air Touch Communications (merger)</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US West Inc.</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13.5</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1995</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4</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Chevron</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Gulf Oil</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13.3</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1984</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5</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Philip Morris</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Kraft</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13.1</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1988</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6</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Bell Atlantic Corp.  (merger)  (cellular phone business)</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NYNEX Corp. (cellular phone business)</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13.0</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1995</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Time Inc.</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Warner Communications</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12.6</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1990</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8</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Bristol-Myers</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Squibb</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12.5</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1989</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9</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Texaco</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Getty Oil</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10.1</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1984</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10</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Martin Mirietta Corp.  (merger)</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Lockheed Martin Corp.</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10.0</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1995</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11</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Viacom Inc.</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Paramount Communication Inc.</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9.6</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1994</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12</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American home Products Corp.</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American Cyanmid Co.</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9.6</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1989</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13</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Beecham Group</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Smith Kline Beckman</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8.3</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1989</a:t>
                      </a:r>
                      <a:endParaRPr kumimoji="1" lang="en-US" altLang="zh-TW" sz="1400" b="0" i="0" u="none" strike="noStrike" cap="none" normalizeH="0" baseline="0" smtClean="0">
                        <a:ln>
                          <a:noFill/>
                        </a:ln>
                        <a:solidFill>
                          <a:srgbClr val="000000"/>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16B. </a:t>
            </a:r>
            <a:r>
              <a:rPr lang="en-US" sz="3200" dirty="0" smtClean="0"/>
              <a:t>Exchange Ratio</a:t>
            </a:r>
            <a:endParaRPr lang="en-US" altLang="zh-TW" sz="3200" dirty="0" smtClean="0"/>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
        <p:nvSpPr>
          <p:cNvPr id="47106" name="Rectangle 2"/>
          <p:cNvSpPr>
            <a:spLocks noChangeArrowheads="1"/>
          </p:cNvSpPr>
          <p:nvPr/>
        </p:nvSpPr>
        <p:spPr bwMode="auto">
          <a:xfrm>
            <a:off x="285720" y="1214422"/>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pitchFamily="34" charset="0"/>
                <a:ea typeface="新細明體" pitchFamily="18" charset="-120"/>
                <a:cs typeface="Times New Roman" pitchFamily="18" charset="0"/>
              </a:rPr>
              <a:t>And for the shareholders of firm A to be as well off, then P*</a:t>
            </a:r>
          </a:p>
          <a:p>
            <a:pPr eaLnBrk="0" hangingPunct="0"/>
            <a:r>
              <a:rPr lang="en-US" altLang="zh-TW" sz="2400" dirty="0">
                <a:cs typeface="Times New Roman" pitchFamily="18" charset="0"/>
              </a:rPr>
              <a:t> </a:t>
            </a:r>
            <a:r>
              <a:rPr lang="en-US" altLang="zh-TW" sz="2400" i="1" dirty="0">
                <a:solidFill>
                  <a:srgbClr val="000000"/>
                </a:solidFill>
                <a:cs typeface="Times New Roman" pitchFamily="18" charset="0"/>
              </a:rPr>
              <a:t>P</a:t>
            </a:r>
            <a:r>
              <a:rPr lang="en-US" altLang="zh-TW" sz="2400" i="1" baseline="-30000" dirty="0">
                <a:solidFill>
                  <a:srgbClr val="000000"/>
                </a:solidFill>
                <a:cs typeface="Times New Roman" pitchFamily="18" charset="0"/>
              </a:rPr>
              <a:t>A</a:t>
            </a:r>
            <a:r>
              <a:rPr lang="en-US" altLang="zh-TW" sz="2400" i="1" dirty="0">
                <a:solidFill>
                  <a:srgbClr val="000000"/>
                </a:solidFill>
                <a:cs typeface="Times New Roman" pitchFamily="18" charset="0"/>
              </a:rPr>
              <a:t>/ER</a:t>
            </a:r>
            <a:r>
              <a:rPr lang="en-US" altLang="zh-TW" sz="2400" dirty="0">
                <a:solidFill>
                  <a:srgbClr val="000000"/>
                </a:solidFill>
                <a:cs typeface="Times New Roman" pitchFamily="18" charset="0"/>
              </a:rPr>
              <a:t>, or</a:t>
            </a:r>
            <a:r>
              <a:rPr lang="en-US" altLang="zh-TW" sz="800" dirty="0">
                <a:solidFill>
                  <a:srgbClr val="000000"/>
                </a:solidFill>
              </a:rPr>
              <a:t> </a:t>
            </a:r>
            <a:endParaRPr lang="en-US" altLang="zh-TW" sz="44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Arial" pitchFamily="34" charset="0"/>
                <a:ea typeface="新細明體" pitchFamily="18" charset="-120"/>
                <a:cs typeface="Times New Roman" pitchFamily="18" charset="0"/>
              </a:rPr>
              <a:t> </a:t>
            </a:r>
            <a:endParaRPr kumimoji="1" lang="en-US" altLang="zh-TW" sz="2400" b="0" i="0" u="none" strike="noStrike" cap="none" normalizeH="0" baseline="0" dirty="0" smtClean="0">
              <a:ln>
                <a:noFill/>
              </a:ln>
              <a:solidFill>
                <a:srgbClr val="000000"/>
              </a:solidFill>
              <a:effectLst/>
              <a:latin typeface="Arial" pitchFamily="34" charset="0"/>
              <a:ea typeface="新細明體" pitchFamily="18" charset="-120"/>
            </a:endParaRPr>
          </a:p>
        </p:txBody>
      </p:sp>
      <p:pic>
        <p:nvPicPr>
          <p:cNvPr id="4710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86776" y="1285860"/>
            <a:ext cx="214282" cy="339280"/>
          </a:xfrm>
          <a:prstGeom prst="rect">
            <a:avLst/>
          </a:prstGeom>
          <a:noFill/>
        </p:spPr>
      </p:pic>
      <p:sp>
        <p:nvSpPr>
          <p:cNvPr id="471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4710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86116" y="1928802"/>
            <a:ext cx="1794699" cy="785818"/>
          </a:xfrm>
          <a:prstGeom prst="rect">
            <a:avLst/>
          </a:prstGeom>
          <a:noFill/>
        </p:spPr>
      </p:pic>
      <p:sp>
        <p:nvSpPr>
          <p:cNvPr id="47110" name="Rectangle 6"/>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zh-TW" sz="2400" b="0" i="0" u="none" strike="noStrike" cap="none" normalizeH="0" baseline="0" smtClean="0">
              <a:ln>
                <a:noFill/>
              </a:ln>
              <a:solidFill>
                <a:schemeClr val="tx1"/>
              </a:solidFill>
              <a:effectLst/>
              <a:latin typeface="Arial" pitchFamily="34" charset="0"/>
              <a:ea typeface="新細明體" pitchFamily="18" charset="-120"/>
            </a:endParaRPr>
          </a:p>
        </p:txBody>
      </p:sp>
      <p:sp>
        <p:nvSpPr>
          <p:cNvPr id="12" name="矩形 11"/>
          <p:cNvSpPr/>
          <p:nvPr/>
        </p:nvSpPr>
        <p:spPr>
          <a:xfrm>
            <a:off x="285720" y="3000372"/>
            <a:ext cx="3148619" cy="461665"/>
          </a:xfrm>
          <a:prstGeom prst="rect">
            <a:avLst/>
          </a:prstGeom>
        </p:spPr>
        <p:txBody>
          <a:bodyPr wrap="none">
            <a:spAutoFit/>
          </a:bodyPr>
          <a:lstStyle/>
          <a:p>
            <a:r>
              <a:rPr lang="en-US" sz="2400" dirty="0">
                <a:solidFill>
                  <a:srgbClr val="000000"/>
                </a:solidFill>
              </a:rPr>
              <a:t>which will occur when</a:t>
            </a:r>
            <a:endParaRPr lang="zh-TW" altLang="en-US" sz="2400" dirty="0">
              <a:solidFill>
                <a:srgbClr val="000000"/>
              </a:solidFill>
            </a:endParaRPr>
          </a:p>
        </p:txBody>
      </p:sp>
      <p:sp>
        <p:nvSpPr>
          <p:cNvPr id="471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4711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9929" y="3429000"/>
            <a:ext cx="2286015" cy="857256"/>
          </a:xfrm>
          <a:prstGeom prst="rect">
            <a:avLst/>
          </a:prstGeom>
          <a:noFill/>
        </p:spPr>
      </p:pic>
      <p:sp>
        <p:nvSpPr>
          <p:cNvPr id="4711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zh-TW" sz="2400" b="0" i="0" u="none" strike="noStrike" cap="none" normalizeH="0" baseline="0" smtClean="0">
              <a:ln>
                <a:noFill/>
              </a:ln>
              <a:solidFill>
                <a:schemeClr val="tx1"/>
              </a:solidFill>
              <a:effectLst/>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16B. </a:t>
            </a:r>
            <a:r>
              <a:rPr lang="en-US" sz="3200" dirty="0" smtClean="0"/>
              <a:t>Exchange Ratio</a:t>
            </a:r>
            <a:endParaRPr lang="en-US" altLang="zh-TW" sz="3200" dirty="0" smtClean="0"/>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
        <p:nvSpPr>
          <p:cNvPr id="6451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Hence, the acceptance of the negotiated exchange ratio depends on expectations about the post-combination P/E ratio. Graphically, these requirements imply that the range of negotiation lies in the area labeled </a:t>
            </a:r>
            <a:r>
              <a:rPr kumimoji="1" lang="en-US" altLang="zh-TW" sz="1200" b="0" i="1"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I</a:t>
            </a:r>
            <a:r>
              <a:rPr kumimoji="1" lang="en-US" altLang="zh-TW" sz="12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 in Figure 25-2. The agreed-on exchange ratio will depend on the relative bargaining positions of the two firms.</a:t>
            </a:r>
            <a:r>
              <a:rPr kumimoji="1" lang="en-US" altLang="zh-TW" sz="1200" b="0" i="0" u="none" strike="noStrike" cap="none" normalizeH="0" baseline="30000" smtClean="0">
                <a:ln>
                  <a:noFill/>
                </a:ln>
                <a:solidFill>
                  <a:schemeClr val="tx1"/>
                </a:solidFill>
                <a:effectLst/>
                <a:latin typeface="Arial" pitchFamily="34" charset="0"/>
                <a:ea typeface="新細明體" pitchFamily="18" charset="-120"/>
                <a:cs typeface="Times New Roman" pitchFamily="18" charset="0"/>
                <a:hlinkClick r:id=""/>
              </a:rPr>
              <a:t>[</a:t>
            </a:r>
            <a:r>
              <a:rPr kumimoji="1" lang="en-US" altLang="zh-TW" sz="1200" b="0" i="0" u="none" strike="noStrike" cap="none" normalizeH="0" baseline="30000" smtClean="0" bmk="">
                <a:ln>
                  <a:noFill/>
                </a:ln>
                <a:solidFill>
                  <a:schemeClr val="tx1"/>
                </a:solidFill>
                <a:effectLst/>
                <a:latin typeface="Arial" pitchFamily="34" charset="0"/>
                <a:ea typeface="新細明體" pitchFamily="18" charset="-120"/>
                <a:cs typeface="Times New Roman" pitchFamily="18" charset="0"/>
                <a:hlinkClick r:id=""/>
              </a:rPr>
              <a:t>1]</a:t>
            </a:r>
            <a:r>
              <a:rPr kumimoji="1" lang="en-US" altLang="zh-TW" sz="600" b="0" i="0" u="none" strike="noStrike" cap="none" normalizeH="0" baseline="0" smtClean="0">
                <a:ln>
                  <a:noFill/>
                </a:ln>
                <a:solidFill>
                  <a:schemeClr val="tx1"/>
                </a:solidFill>
                <a:effectLst/>
                <a:latin typeface="Arial" pitchFamily="34" charset="0"/>
                <a:ea typeface="新細明體" pitchFamily="18" charset="-120"/>
              </a:rPr>
              <a:t> </a:t>
            </a:r>
            <a:endParaRPr kumimoji="1" lang="en-US" altLang="zh-TW" sz="2400" b="0" i="0" u="none" strike="noStrike" cap="none" normalizeH="0" baseline="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Arial" pitchFamily="34" charset="0"/>
                <a:ea typeface="新細明體" pitchFamily="18" charset="-120"/>
              </a:rPr>
              <a:t/>
            </a:r>
            <a:br>
              <a:rPr kumimoji="1" lang="en-US" altLang="zh-TW" sz="2400" b="0" i="0" u="none" strike="noStrike" cap="none" normalizeH="0" baseline="0" smtClean="0">
                <a:ln>
                  <a:noFill/>
                </a:ln>
                <a:solidFill>
                  <a:schemeClr val="tx1"/>
                </a:solidFill>
                <a:effectLst/>
                <a:latin typeface="Arial" pitchFamily="34" charset="0"/>
                <a:ea typeface="新細明體" pitchFamily="18" charset="-120"/>
              </a:rPr>
            </a:br>
            <a:endParaRPr kumimoji="1" lang="en-US" altLang="zh-TW" sz="2400" b="0" i="0" u="none" strike="noStrike" cap="none" normalizeH="0" baseline="0" smtClean="0">
              <a:ln>
                <a:noFill/>
              </a:ln>
              <a:solidFill>
                <a:schemeClr val="tx1"/>
              </a:solidFill>
              <a:effectLst/>
              <a:latin typeface="Arial" pitchFamily="34" charset="0"/>
              <a:ea typeface="新細明體" pitchFamily="18" charset="-120"/>
            </a:endParaRPr>
          </a:p>
        </p:txBody>
      </p:sp>
      <p:sp>
        <p:nvSpPr>
          <p:cNvPr id="64515" name="Rectangle 3"/>
          <p:cNvSpPr>
            <a:spLocks noChangeArrowheads="1"/>
          </p:cNvSpPr>
          <p:nvPr/>
        </p:nvSpPr>
        <p:spPr bwMode="auto">
          <a:xfrm>
            <a:off x="214282" y="5286388"/>
            <a:ext cx="878687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30000" dirty="0" smtClean="0">
                <a:ln>
                  <a:noFill/>
                </a:ln>
                <a:solidFill>
                  <a:schemeClr val="tx1"/>
                </a:solidFill>
                <a:effectLst/>
                <a:latin typeface="+mj-lt"/>
                <a:ea typeface="新細明體" pitchFamily="18" charset="-120"/>
                <a:cs typeface="Times New Roman" pitchFamily="18" charset="0"/>
                <a:hlinkClick r:id=""/>
              </a:rPr>
              <a:t>[</a:t>
            </a:r>
            <a:r>
              <a:rPr kumimoji="1" lang="en-US" altLang="zh-TW" sz="1200" b="0" i="0" u="none" strike="noStrike" cap="none" normalizeH="0" baseline="30000" dirty="0" smtClean="0" bmk="">
                <a:ln>
                  <a:noFill/>
                </a:ln>
                <a:solidFill>
                  <a:schemeClr val="tx1"/>
                </a:solidFill>
                <a:effectLst/>
                <a:latin typeface="+mj-lt"/>
                <a:ea typeface="新細明體" pitchFamily="18" charset="-120"/>
                <a:cs typeface="Times New Roman" pitchFamily="18" charset="0"/>
                <a:hlinkClick r:id=""/>
              </a:rPr>
              <a:t>1]</a:t>
            </a:r>
            <a:r>
              <a:rPr kumimoji="1" lang="en-US" altLang="zh-TW" sz="1200" b="0" i="0" u="none" strike="noStrike" cap="none" normalizeH="0" baseline="0" dirty="0" smtClean="0">
                <a:ln>
                  <a:noFill/>
                </a:ln>
                <a:solidFill>
                  <a:schemeClr val="tx1"/>
                </a:solidFill>
                <a:effectLst/>
                <a:latin typeface="+mj-lt"/>
                <a:ea typeface="新細明體" pitchFamily="18" charset="-120"/>
                <a:cs typeface="Times New Roman" pitchFamily="18" charset="0"/>
              </a:rPr>
              <a:t> An empirical test of the exchange ratio model has been conducted by Conn and Nielson (1977) on a sample of 131 combinations over the period from 1960 through 1969. They found that the exchange ratio model was supported by the tests, but that there were cases when the shareholders of the acquired firm benefited at the expense of the shareholders of the acquitting firm.</a:t>
            </a:r>
            <a:endParaRPr kumimoji="1" lang="en-US" altLang="zh-TW" sz="1200" b="0" i="0" u="none" strike="noStrike" cap="none" normalizeH="0" baseline="0" dirty="0" smtClean="0">
              <a:ln>
                <a:noFill/>
              </a:ln>
              <a:solidFill>
                <a:schemeClr val="tx1"/>
              </a:solidFill>
              <a:effectLst/>
              <a:latin typeface="+mj-lt"/>
              <a:ea typeface="新細明體" pitchFamily="18" charset="-120"/>
            </a:endParaRPr>
          </a:p>
        </p:txBody>
      </p:sp>
      <p:sp>
        <p:nvSpPr>
          <p:cNvPr id="9" name="矩形 8"/>
          <p:cNvSpPr/>
          <p:nvPr/>
        </p:nvSpPr>
        <p:spPr>
          <a:xfrm>
            <a:off x="214282" y="1500174"/>
            <a:ext cx="8786874" cy="2308324"/>
          </a:xfrm>
          <a:prstGeom prst="rect">
            <a:avLst/>
          </a:prstGeom>
        </p:spPr>
        <p:txBody>
          <a:bodyPr wrap="square">
            <a:spAutoFit/>
          </a:bodyPr>
          <a:lstStyle/>
          <a:p>
            <a:r>
              <a:rPr lang="en-US" sz="2400" dirty="0">
                <a:solidFill>
                  <a:srgbClr val="000000"/>
                </a:solidFill>
              </a:rPr>
              <a:t>Hence, the acceptance of the negotiated exchange ratio depends on expectations about the post-combination P/E ratio. Graphically, these requirements imply that the range of negotiation lies in the area labeled </a:t>
            </a:r>
            <a:r>
              <a:rPr lang="en-US" sz="2400" i="1" dirty="0">
                <a:solidFill>
                  <a:srgbClr val="000000"/>
                </a:solidFill>
              </a:rPr>
              <a:t>I</a:t>
            </a:r>
            <a:r>
              <a:rPr lang="en-US" sz="2400" dirty="0">
                <a:solidFill>
                  <a:srgbClr val="000000"/>
                </a:solidFill>
              </a:rPr>
              <a:t> in Figure 25-2. The agreed-on exchange ratio will depend on the relative bargaining positions of the two </a:t>
            </a:r>
            <a:r>
              <a:rPr lang="en-US" sz="2400" dirty="0" smtClean="0">
                <a:solidFill>
                  <a:srgbClr val="000000"/>
                </a:solidFill>
              </a:rPr>
              <a:t>firms</a:t>
            </a:r>
            <a:r>
              <a:rPr lang="en-US" sz="2400" baseline="30000" dirty="0" smtClean="0">
                <a:solidFill>
                  <a:srgbClr val="000000"/>
                </a:solidFill>
              </a:rPr>
              <a:t>1</a:t>
            </a:r>
            <a:r>
              <a:rPr lang="en-US" sz="2400" dirty="0" smtClean="0">
                <a:solidFill>
                  <a:srgbClr val="000000"/>
                </a:solidFill>
              </a:rPr>
              <a:t>.</a:t>
            </a:r>
            <a:endParaRPr lang="zh-TW" altLang="en-US" sz="2400"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16B. </a:t>
            </a:r>
            <a:r>
              <a:rPr lang="en-US" sz="3200" dirty="0" smtClean="0"/>
              <a:t>Exchange Ratio</a:t>
            </a:r>
            <a:endParaRPr lang="en-US" altLang="zh-TW" sz="3200" dirty="0" smtClean="0"/>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
        <p:nvSpPr>
          <p:cNvPr id="63489" name="Rectangle 1"/>
          <p:cNvSpPr>
            <a:spLocks noChangeArrowheads="1"/>
          </p:cNvSpPr>
          <p:nvPr/>
        </p:nvSpPr>
        <p:spPr bwMode="auto">
          <a:xfrm>
            <a:off x="142844" y="1357298"/>
            <a:ext cx="878687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mj-lt"/>
                <a:ea typeface="新細明體" pitchFamily="18" charset="-120"/>
                <a:cs typeface="Times New Roman" pitchFamily="18" charset="0"/>
              </a:rPr>
              <a:t>Now we will define general equations for the example discussed in the previous section.</a:t>
            </a:r>
            <a:endParaRPr kumimoji="1" lang="en-US" altLang="zh-TW" sz="2400" b="0" i="0" u="none" strike="noStrike" cap="none" normalizeH="0" baseline="0" dirty="0" smtClean="0">
              <a:ln>
                <a:noFill/>
              </a:ln>
              <a:solidFill>
                <a:srgbClr val="000000"/>
              </a:solidFill>
              <a:effectLst/>
              <a:latin typeface="+mj-lt"/>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400" dirty="0">
              <a:solidFill>
                <a:srgbClr val="000000"/>
              </a:solidFill>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mj-lt"/>
                <a:ea typeface="新細明體" pitchFamily="18" charset="-120"/>
                <a:cs typeface="Times New Roman" pitchFamily="18" charset="0"/>
              </a:rPr>
              <a:t>Assume Firm A and Firm B are the acquired firm and the acquiring firm, respectively. Let the exchange ratio (ER) be defined as the number of traded shares of Firm B to be exchanged for the one traded share of Firm A. LG defined the post-combination price (p*) as:</a:t>
            </a:r>
            <a:r>
              <a:rPr kumimoji="1" lang="en-US" altLang="zh-TW" sz="2400" b="0" i="0" u="none" strike="noStrike" cap="none" normalizeH="0" baseline="0" dirty="0" smtClean="0">
                <a:ln>
                  <a:noFill/>
                </a:ln>
                <a:solidFill>
                  <a:srgbClr val="000000"/>
                </a:solidFill>
                <a:effectLst/>
                <a:latin typeface="+mj-lt"/>
                <a:ea typeface="新細明體" pitchFamily="18" charset="-120"/>
              </a:rPr>
              <a:t> </a:t>
            </a:r>
          </a:p>
        </p:txBody>
      </p:sp>
      <p:sp>
        <p:nvSpPr>
          <p:cNvPr id="634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349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55996" y="4786322"/>
            <a:ext cx="3099310" cy="642942"/>
          </a:xfrm>
          <a:prstGeom prst="rect">
            <a:avLst/>
          </a:prstGeom>
          <a:noFill/>
        </p:spPr>
      </p:pic>
      <p:sp>
        <p:nvSpPr>
          <p:cNvPr id="9" name="矩形 8"/>
          <p:cNvSpPr/>
          <p:nvPr/>
        </p:nvSpPr>
        <p:spPr>
          <a:xfrm>
            <a:off x="6929454" y="4929198"/>
            <a:ext cx="954107" cy="369332"/>
          </a:xfrm>
          <a:prstGeom prst="rect">
            <a:avLst/>
          </a:prstGeom>
        </p:spPr>
        <p:txBody>
          <a:bodyPr wrap="none">
            <a:spAutoFit/>
          </a:bodyPr>
          <a:lstStyle/>
          <a:p>
            <a:r>
              <a:rPr lang="en-US" dirty="0" smtClean="0">
                <a:solidFill>
                  <a:schemeClr val="accent6"/>
                </a:solidFill>
              </a:rPr>
              <a:t>(16B-1</a:t>
            </a:r>
            <a:r>
              <a:rPr lang="en-US" dirty="0">
                <a:solidFill>
                  <a:schemeClr val="accent6"/>
                </a:solidFill>
              </a:rPr>
              <a:t>)</a:t>
            </a:r>
            <a:endParaRPr lang="zh-TW" altLang="en-US" dirty="0">
              <a:solidFill>
                <a:schemeClr val="accent6"/>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16B. </a:t>
            </a:r>
            <a:r>
              <a:rPr lang="en-US" sz="3200" dirty="0" smtClean="0"/>
              <a:t>Exchange Ratio</a:t>
            </a:r>
            <a:endParaRPr lang="en-US" altLang="zh-TW" sz="3200" dirty="0" smtClean="0"/>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
        <p:nvSpPr>
          <p:cNvPr id="6" name="矩形 5"/>
          <p:cNvSpPr/>
          <p:nvPr/>
        </p:nvSpPr>
        <p:spPr>
          <a:xfrm>
            <a:off x="357158" y="1428736"/>
            <a:ext cx="8429684" cy="2677656"/>
          </a:xfrm>
          <a:prstGeom prst="rect">
            <a:avLst/>
          </a:prstGeom>
        </p:spPr>
        <p:txBody>
          <a:bodyPr wrap="square">
            <a:spAutoFit/>
          </a:bodyPr>
          <a:lstStyle/>
          <a:p>
            <a:r>
              <a:rPr lang="en-US" sz="2400" dirty="0">
                <a:solidFill>
                  <a:srgbClr val="000000"/>
                </a:solidFill>
              </a:rPr>
              <a:t>where NI</a:t>
            </a:r>
            <a:r>
              <a:rPr lang="en-US" sz="2400" baseline="-25000" dirty="0">
                <a:solidFill>
                  <a:srgbClr val="000000"/>
                </a:solidFill>
              </a:rPr>
              <a:t>A</a:t>
            </a:r>
            <a:r>
              <a:rPr lang="en-US" sz="2400" dirty="0">
                <a:solidFill>
                  <a:srgbClr val="000000"/>
                </a:solidFill>
              </a:rPr>
              <a:t> and NI</a:t>
            </a:r>
            <a:r>
              <a:rPr lang="en-US" sz="2400" baseline="-25000" dirty="0">
                <a:solidFill>
                  <a:srgbClr val="000000"/>
                </a:solidFill>
              </a:rPr>
              <a:t>B</a:t>
            </a:r>
            <a:r>
              <a:rPr lang="en-US" sz="2400" dirty="0">
                <a:solidFill>
                  <a:srgbClr val="000000"/>
                </a:solidFill>
              </a:rPr>
              <a:t> represent net income for Firm A and Firm B, respectively, and N</a:t>
            </a:r>
            <a:r>
              <a:rPr lang="en-US" sz="2400" baseline="-25000" dirty="0">
                <a:solidFill>
                  <a:srgbClr val="000000"/>
                </a:solidFill>
              </a:rPr>
              <a:t>A</a:t>
            </a:r>
            <a:r>
              <a:rPr lang="en-US" sz="2400" dirty="0">
                <a:solidFill>
                  <a:srgbClr val="000000"/>
                </a:solidFill>
              </a:rPr>
              <a:t> and N</a:t>
            </a:r>
            <a:r>
              <a:rPr lang="en-US" sz="2400" baseline="-25000" dirty="0">
                <a:solidFill>
                  <a:srgbClr val="000000"/>
                </a:solidFill>
              </a:rPr>
              <a:t>B</a:t>
            </a:r>
            <a:r>
              <a:rPr lang="en-US" sz="2400" dirty="0">
                <a:solidFill>
                  <a:srgbClr val="000000"/>
                </a:solidFill>
              </a:rPr>
              <a:t> are the number of shares outstanding for Firm A and Firm B, respectively. PE* is the post-combination price/earnings ratio. By comparing p* with price per share before the combination of Firm A (P</a:t>
            </a:r>
            <a:r>
              <a:rPr lang="en-US" sz="2400" baseline="-25000" dirty="0">
                <a:solidFill>
                  <a:srgbClr val="000000"/>
                </a:solidFill>
              </a:rPr>
              <a:t>A</a:t>
            </a:r>
            <a:r>
              <a:rPr lang="en-US" sz="2400" dirty="0">
                <a:solidFill>
                  <a:srgbClr val="000000"/>
                </a:solidFill>
              </a:rPr>
              <a:t>) and Firm B (P</a:t>
            </a:r>
            <a:r>
              <a:rPr lang="en-US" sz="2400" baseline="-25000" dirty="0">
                <a:solidFill>
                  <a:srgbClr val="000000"/>
                </a:solidFill>
              </a:rPr>
              <a:t>B</a:t>
            </a:r>
            <a:r>
              <a:rPr lang="en-US" sz="2400" dirty="0">
                <a:solidFill>
                  <a:srgbClr val="000000"/>
                </a:solidFill>
              </a:rPr>
              <a:t>), we find the following exchange ratio will affect the shareholders of both Firm A and Firm B as follows:</a:t>
            </a:r>
            <a:endParaRPr lang="zh-TW" altLang="en-US" sz="2400" dirty="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16B. </a:t>
            </a:r>
            <a:r>
              <a:rPr lang="en-US" sz="3200" dirty="0" smtClean="0"/>
              <a:t>Exchange Ratio</a:t>
            </a:r>
            <a:endParaRPr lang="en-US" altLang="zh-TW" sz="3200" dirty="0" smtClean="0"/>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
        <p:nvSpPr>
          <p:cNvPr id="6" name="矩形 5"/>
          <p:cNvSpPr/>
          <p:nvPr/>
        </p:nvSpPr>
        <p:spPr>
          <a:xfrm>
            <a:off x="285720" y="1214422"/>
            <a:ext cx="8143932" cy="830997"/>
          </a:xfrm>
          <a:prstGeom prst="rect">
            <a:avLst/>
          </a:prstGeom>
        </p:spPr>
        <p:txBody>
          <a:bodyPr wrap="square">
            <a:spAutoFit/>
          </a:bodyPr>
          <a:lstStyle/>
          <a:p>
            <a:r>
              <a:rPr lang="en-US" sz="2400" dirty="0">
                <a:solidFill>
                  <a:srgbClr val="000000"/>
                </a:solidFill>
              </a:rPr>
              <a:t>(</a:t>
            </a:r>
            <a:r>
              <a:rPr lang="en-US" sz="2400" dirty="0" err="1">
                <a:solidFill>
                  <a:srgbClr val="000000"/>
                </a:solidFill>
              </a:rPr>
              <a:t>i</a:t>
            </a:r>
            <a:r>
              <a:rPr lang="en-US" sz="2400" dirty="0">
                <a:solidFill>
                  <a:srgbClr val="000000"/>
                </a:solidFill>
              </a:rPr>
              <a:t>) The shareholder of Firm A are as well off after the combination as before if:</a:t>
            </a:r>
            <a:endParaRPr lang="zh-TW" altLang="en-US" sz="2400" dirty="0">
              <a:solidFill>
                <a:srgbClr val="000000"/>
              </a:solidFill>
            </a:endParaRP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758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28794" y="2214554"/>
            <a:ext cx="3593881" cy="642942"/>
          </a:xfrm>
          <a:prstGeom prst="rect">
            <a:avLst/>
          </a:prstGeom>
          <a:noFill/>
        </p:spPr>
      </p:pic>
      <p:sp>
        <p:nvSpPr>
          <p:cNvPr id="9" name="矩形 8"/>
          <p:cNvSpPr/>
          <p:nvPr/>
        </p:nvSpPr>
        <p:spPr>
          <a:xfrm>
            <a:off x="6429388" y="2285992"/>
            <a:ext cx="954107" cy="369332"/>
          </a:xfrm>
          <a:prstGeom prst="rect">
            <a:avLst/>
          </a:prstGeom>
        </p:spPr>
        <p:txBody>
          <a:bodyPr wrap="none">
            <a:spAutoFit/>
          </a:bodyPr>
          <a:lstStyle/>
          <a:p>
            <a:r>
              <a:rPr lang="en-US" dirty="0" smtClean="0">
                <a:solidFill>
                  <a:schemeClr val="accent2"/>
                </a:solidFill>
              </a:rPr>
              <a:t>(16B-2</a:t>
            </a:r>
            <a:r>
              <a:rPr lang="en-US" dirty="0">
                <a:solidFill>
                  <a:schemeClr val="accent2"/>
                </a:solidFill>
              </a:rPr>
              <a:t>)</a:t>
            </a:r>
            <a:endParaRPr lang="zh-TW" altLang="en-US" dirty="0">
              <a:solidFill>
                <a:schemeClr val="accent2"/>
              </a:solidFill>
            </a:endParaRPr>
          </a:p>
        </p:txBody>
      </p:sp>
      <p:sp>
        <p:nvSpPr>
          <p:cNvPr id="10" name="矩形 9"/>
          <p:cNvSpPr/>
          <p:nvPr/>
        </p:nvSpPr>
        <p:spPr>
          <a:xfrm>
            <a:off x="142844" y="3105835"/>
            <a:ext cx="8072494" cy="830997"/>
          </a:xfrm>
          <a:prstGeom prst="rect">
            <a:avLst/>
          </a:prstGeom>
        </p:spPr>
        <p:txBody>
          <a:bodyPr wrap="square">
            <a:spAutoFit/>
          </a:bodyPr>
          <a:lstStyle/>
          <a:p>
            <a:r>
              <a:rPr lang="en-US" sz="2400" dirty="0">
                <a:solidFill>
                  <a:srgbClr val="000000"/>
                </a:solidFill>
              </a:rPr>
              <a:t>(ii) The shareholder of Firm B are as well off after the combination as before if:</a:t>
            </a:r>
            <a:endParaRPr lang="zh-TW" altLang="en-US" sz="2400" dirty="0">
              <a:solidFill>
                <a:srgbClr val="000000"/>
              </a:solidFill>
            </a:endParaRPr>
          </a:p>
        </p:txBody>
      </p:sp>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758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43108" y="4357694"/>
            <a:ext cx="3357586" cy="645690"/>
          </a:xfrm>
          <a:prstGeom prst="rect">
            <a:avLst/>
          </a:prstGeom>
          <a:noFill/>
        </p:spPr>
      </p:pic>
      <p:sp>
        <p:nvSpPr>
          <p:cNvPr id="13" name="矩形 12"/>
          <p:cNvSpPr/>
          <p:nvPr/>
        </p:nvSpPr>
        <p:spPr>
          <a:xfrm>
            <a:off x="6572264" y="4500570"/>
            <a:ext cx="954107" cy="369332"/>
          </a:xfrm>
          <a:prstGeom prst="rect">
            <a:avLst/>
          </a:prstGeom>
        </p:spPr>
        <p:txBody>
          <a:bodyPr wrap="none">
            <a:spAutoFit/>
          </a:bodyPr>
          <a:lstStyle/>
          <a:p>
            <a:r>
              <a:rPr lang="en-US" dirty="0" smtClean="0">
                <a:solidFill>
                  <a:schemeClr val="accent2"/>
                </a:solidFill>
              </a:rPr>
              <a:t>(16B-3</a:t>
            </a:r>
            <a:r>
              <a:rPr lang="en-US" dirty="0">
                <a:solidFill>
                  <a:schemeClr val="accent2"/>
                </a:solidFill>
              </a:rPr>
              <a:t>)</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16B. </a:t>
            </a:r>
            <a:r>
              <a:rPr lang="en-US" sz="3200" dirty="0" smtClean="0"/>
              <a:t>Exchange Ratio</a:t>
            </a:r>
            <a:endParaRPr lang="en-US" altLang="zh-TW" sz="3200" dirty="0" smtClean="0"/>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
        <p:nvSpPr>
          <p:cNvPr id="6" name="矩形 5"/>
          <p:cNvSpPr/>
          <p:nvPr/>
        </p:nvSpPr>
        <p:spPr>
          <a:xfrm>
            <a:off x="285720" y="1071546"/>
            <a:ext cx="7715304" cy="1200329"/>
          </a:xfrm>
          <a:prstGeom prst="rect">
            <a:avLst/>
          </a:prstGeom>
        </p:spPr>
        <p:txBody>
          <a:bodyPr wrap="square">
            <a:spAutoFit/>
          </a:bodyPr>
          <a:lstStyle/>
          <a:p>
            <a:r>
              <a:rPr lang="en-US" sz="2400" dirty="0">
                <a:solidFill>
                  <a:srgbClr val="000000"/>
                </a:solidFill>
              </a:rPr>
              <a:t>EXAMPLE 25.1 Exchange Ratio </a:t>
            </a:r>
            <a:r>
              <a:rPr lang="en-US" sz="2400" dirty="0" smtClean="0">
                <a:solidFill>
                  <a:srgbClr val="000000"/>
                </a:solidFill>
              </a:rPr>
              <a:t>Determination</a:t>
            </a:r>
          </a:p>
          <a:p>
            <a:r>
              <a:rPr lang="en-US" sz="2400" dirty="0" smtClean="0">
                <a:solidFill>
                  <a:srgbClr val="000000"/>
                </a:solidFill>
              </a:rPr>
              <a:t>Q: Related financial information prior to a business combination presented as follows:</a:t>
            </a:r>
            <a:endParaRPr lang="zh-TW" altLang="en-US" sz="2400" dirty="0">
              <a:solidFill>
                <a:srgbClr val="000000"/>
              </a:solidFill>
            </a:endParaRPr>
          </a:p>
        </p:txBody>
      </p:sp>
      <p:graphicFrame>
        <p:nvGraphicFramePr>
          <p:cNvPr id="8" name="表格 7"/>
          <p:cNvGraphicFramePr>
            <a:graphicFrameLocks noGrp="1"/>
          </p:cNvGraphicFramePr>
          <p:nvPr/>
        </p:nvGraphicFramePr>
        <p:xfrm>
          <a:off x="285684" y="2357430"/>
          <a:ext cx="8858316" cy="1097280"/>
        </p:xfrm>
        <a:graphic>
          <a:graphicData uri="http://schemas.openxmlformats.org/drawingml/2006/table">
            <a:tbl>
              <a:tblPr/>
              <a:tblGrid>
                <a:gridCol w="1071572"/>
                <a:gridCol w="1785950"/>
                <a:gridCol w="1571636"/>
                <a:gridCol w="1476386"/>
                <a:gridCol w="1476386"/>
                <a:gridCol w="1476386"/>
              </a:tblGrid>
              <a:tr h="0">
                <a:tc>
                  <a:txBody>
                    <a:bodyPr/>
                    <a:lstStyle/>
                    <a:p>
                      <a:pPr algn="ctr">
                        <a:spcAft>
                          <a:spcPts val="0"/>
                        </a:spcAft>
                      </a:pPr>
                      <a:r>
                        <a:rPr lang="en-US" sz="2400" b="1" dirty="0">
                          <a:solidFill>
                            <a:srgbClr val="000000"/>
                          </a:solidFill>
                          <a:latin typeface="+mj-lt"/>
                          <a:ea typeface="新細明體"/>
                          <a:cs typeface="Times New Roman"/>
                        </a:rPr>
                        <a:t>Firm</a:t>
                      </a:r>
                      <a:endParaRPr lang="zh-TW" sz="2400" dirty="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b="1">
                          <a:solidFill>
                            <a:srgbClr val="000000"/>
                          </a:solidFill>
                          <a:latin typeface="+mj-lt"/>
                          <a:ea typeface="新細明體"/>
                          <a:cs typeface="Times New Roman"/>
                        </a:rPr>
                        <a:t>Net Income</a:t>
                      </a:r>
                      <a:endParaRPr lang="zh-TW" sz="240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b="1">
                          <a:solidFill>
                            <a:srgbClr val="000000"/>
                          </a:solidFill>
                          <a:latin typeface="+mj-lt"/>
                          <a:ea typeface="新細明體"/>
                          <a:cs typeface="Times New Roman"/>
                        </a:rPr>
                        <a:t>Shares</a:t>
                      </a:r>
                      <a:endParaRPr lang="zh-TW" sz="240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b="1">
                          <a:solidFill>
                            <a:srgbClr val="000000"/>
                          </a:solidFill>
                          <a:latin typeface="+mj-lt"/>
                          <a:ea typeface="新細明體"/>
                          <a:cs typeface="Times New Roman"/>
                        </a:rPr>
                        <a:t>EPS</a:t>
                      </a:r>
                      <a:endParaRPr lang="zh-TW" sz="240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b="1">
                          <a:solidFill>
                            <a:srgbClr val="000000"/>
                          </a:solidFill>
                          <a:latin typeface="+mj-lt"/>
                          <a:ea typeface="新細明體"/>
                          <a:cs typeface="Times New Roman"/>
                        </a:rPr>
                        <a:t>Price</a:t>
                      </a:r>
                      <a:endParaRPr lang="zh-TW" sz="240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b="1">
                          <a:solidFill>
                            <a:srgbClr val="000000"/>
                          </a:solidFill>
                          <a:latin typeface="+mj-lt"/>
                          <a:ea typeface="新細明體"/>
                          <a:cs typeface="Times New Roman"/>
                        </a:rPr>
                        <a:t>P/E</a:t>
                      </a:r>
                      <a:endParaRPr lang="zh-TW" sz="2400">
                        <a:solidFill>
                          <a:srgbClr val="000000"/>
                        </a:solidFill>
                        <a:latin typeface="+mj-lt"/>
                        <a:ea typeface="新細明體"/>
                        <a:cs typeface="Times New Roman"/>
                      </a:endParaRPr>
                    </a:p>
                  </a:txBody>
                  <a:tcPr marL="68580" marR="68580" marT="0" marB="0" anchor="ctr">
                    <a:lnL>
                      <a:noFill/>
                    </a:lnL>
                    <a:lnR>
                      <a:noFill/>
                    </a:lnR>
                    <a:lnT>
                      <a:noFill/>
                    </a:lnT>
                    <a:lnB>
                      <a:noFill/>
                    </a:lnB>
                  </a:tcPr>
                </a:tc>
              </a:tr>
              <a:tr h="0">
                <a:tc>
                  <a:txBody>
                    <a:bodyPr/>
                    <a:lstStyle/>
                    <a:p>
                      <a:pPr algn="ctr">
                        <a:spcAft>
                          <a:spcPts val="0"/>
                        </a:spcAft>
                      </a:pPr>
                      <a:r>
                        <a:rPr lang="en-US" sz="2400" dirty="0">
                          <a:solidFill>
                            <a:srgbClr val="000000"/>
                          </a:solidFill>
                          <a:latin typeface="+mj-lt"/>
                          <a:ea typeface="新細明體"/>
                          <a:cs typeface="Times New Roman"/>
                        </a:rPr>
                        <a:t>A</a:t>
                      </a:r>
                      <a:endParaRPr lang="zh-TW" sz="2400" dirty="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dirty="0">
                          <a:solidFill>
                            <a:srgbClr val="000000"/>
                          </a:solidFill>
                          <a:latin typeface="+mj-lt"/>
                          <a:ea typeface="新細明體"/>
                          <a:cs typeface="Times New Roman"/>
                        </a:rPr>
                        <a:t>$1,000,000</a:t>
                      </a:r>
                      <a:endParaRPr lang="zh-TW" sz="2400" dirty="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dirty="0">
                          <a:solidFill>
                            <a:srgbClr val="000000"/>
                          </a:solidFill>
                          <a:latin typeface="+mj-lt"/>
                          <a:ea typeface="新細明體"/>
                          <a:cs typeface="Times New Roman"/>
                        </a:rPr>
                        <a:t>1,000,000</a:t>
                      </a:r>
                      <a:endParaRPr lang="zh-TW" sz="2400" dirty="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dirty="0">
                          <a:solidFill>
                            <a:srgbClr val="000000"/>
                          </a:solidFill>
                          <a:latin typeface="+mj-lt"/>
                          <a:ea typeface="新細明體"/>
                          <a:cs typeface="Times New Roman"/>
                        </a:rPr>
                        <a:t>$1.00</a:t>
                      </a:r>
                      <a:endParaRPr lang="zh-TW" sz="2400" dirty="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a:solidFill>
                            <a:srgbClr val="000000"/>
                          </a:solidFill>
                          <a:latin typeface="+mj-lt"/>
                          <a:ea typeface="新細明體"/>
                          <a:cs typeface="Times New Roman"/>
                        </a:rPr>
                        <a:t>$10</a:t>
                      </a:r>
                      <a:endParaRPr lang="zh-TW" sz="240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a:solidFill>
                            <a:srgbClr val="000000"/>
                          </a:solidFill>
                          <a:latin typeface="+mj-lt"/>
                          <a:ea typeface="新細明體"/>
                          <a:cs typeface="Times New Roman"/>
                        </a:rPr>
                        <a:t>10</a:t>
                      </a:r>
                      <a:endParaRPr lang="zh-TW" sz="2400">
                        <a:solidFill>
                          <a:srgbClr val="000000"/>
                        </a:solidFill>
                        <a:latin typeface="+mj-lt"/>
                        <a:ea typeface="新細明體"/>
                        <a:cs typeface="Times New Roman"/>
                      </a:endParaRPr>
                    </a:p>
                  </a:txBody>
                  <a:tcPr marL="68580" marR="68580" marT="0" marB="0" anchor="ctr">
                    <a:lnL>
                      <a:noFill/>
                    </a:lnL>
                    <a:lnR>
                      <a:noFill/>
                    </a:lnR>
                    <a:lnT>
                      <a:noFill/>
                    </a:lnT>
                    <a:lnB>
                      <a:noFill/>
                    </a:lnB>
                  </a:tcPr>
                </a:tc>
              </a:tr>
              <a:tr h="0">
                <a:tc>
                  <a:txBody>
                    <a:bodyPr/>
                    <a:lstStyle/>
                    <a:p>
                      <a:pPr algn="ctr">
                        <a:spcAft>
                          <a:spcPts val="0"/>
                        </a:spcAft>
                      </a:pPr>
                      <a:r>
                        <a:rPr lang="en-US" sz="2400">
                          <a:solidFill>
                            <a:srgbClr val="000000"/>
                          </a:solidFill>
                          <a:latin typeface="+mj-lt"/>
                          <a:ea typeface="新細明體"/>
                          <a:cs typeface="Times New Roman"/>
                        </a:rPr>
                        <a:t>B</a:t>
                      </a:r>
                      <a:endParaRPr lang="zh-TW" sz="240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a:solidFill>
                            <a:srgbClr val="000000"/>
                          </a:solidFill>
                          <a:latin typeface="+mj-lt"/>
                          <a:ea typeface="新細明體"/>
                          <a:cs typeface="Times New Roman"/>
                        </a:rPr>
                        <a:t>4,000,000</a:t>
                      </a:r>
                      <a:endParaRPr lang="zh-TW" sz="240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a:solidFill>
                            <a:srgbClr val="000000"/>
                          </a:solidFill>
                          <a:latin typeface="+mj-lt"/>
                          <a:ea typeface="新細明體"/>
                          <a:cs typeface="Times New Roman"/>
                        </a:rPr>
                        <a:t>2,000,000</a:t>
                      </a:r>
                      <a:endParaRPr lang="zh-TW" sz="240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dirty="0">
                          <a:solidFill>
                            <a:srgbClr val="000000"/>
                          </a:solidFill>
                          <a:latin typeface="+mj-lt"/>
                          <a:ea typeface="新細明體"/>
                          <a:cs typeface="Times New Roman"/>
                        </a:rPr>
                        <a:t>2.00</a:t>
                      </a:r>
                      <a:endParaRPr lang="zh-TW" sz="2400" dirty="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dirty="0">
                          <a:solidFill>
                            <a:srgbClr val="000000"/>
                          </a:solidFill>
                          <a:latin typeface="+mj-lt"/>
                          <a:ea typeface="新細明體"/>
                          <a:cs typeface="Times New Roman"/>
                        </a:rPr>
                        <a:t>40</a:t>
                      </a:r>
                      <a:endParaRPr lang="zh-TW" sz="2400" dirty="0">
                        <a:solidFill>
                          <a:srgbClr val="000000"/>
                        </a:solidFill>
                        <a:latin typeface="+mj-lt"/>
                        <a:ea typeface="新細明體"/>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2400" dirty="0">
                          <a:solidFill>
                            <a:srgbClr val="000000"/>
                          </a:solidFill>
                          <a:latin typeface="+mj-lt"/>
                          <a:ea typeface="新細明體"/>
                          <a:cs typeface="Times New Roman"/>
                        </a:rPr>
                        <a:t>20</a:t>
                      </a:r>
                      <a:endParaRPr lang="zh-TW" sz="2400" dirty="0">
                        <a:solidFill>
                          <a:srgbClr val="000000"/>
                        </a:solidFill>
                        <a:latin typeface="+mj-lt"/>
                        <a:ea typeface="新細明體"/>
                        <a:cs typeface="Times New Roman"/>
                      </a:endParaRPr>
                    </a:p>
                  </a:txBody>
                  <a:tcPr marL="68580" marR="68580" marT="0" marB="0" anchor="ctr">
                    <a:lnL>
                      <a:noFill/>
                    </a:lnL>
                    <a:lnR>
                      <a:noFill/>
                    </a:lnR>
                    <a:lnT>
                      <a:noFill/>
                    </a:lnT>
                    <a:lnB>
                      <a:noFill/>
                    </a:lnB>
                  </a:tcPr>
                </a:tc>
              </a:tr>
            </a:tbl>
          </a:graphicData>
        </a:graphic>
      </p:graphicFrame>
      <p:sp>
        <p:nvSpPr>
          <p:cNvPr id="66561" name="Rectangle 1"/>
          <p:cNvSpPr>
            <a:spLocks noChangeArrowheads="1"/>
          </p:cNvSpPr>
          <p:nvPr/>
        </p:nvSpPr>
        <p:spPr bwMode="auto">
          <a:xfrm>
            <a:off x="214282" y="3857628"/>
            <a:ext cx="871543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mj-lt"/>
                <a:ea typeface="新細明體" pitchFamily="18" charset="-120"/>
                <a:cs typeface="Times New Roman" pitchFamily="18" charset="0"/>
              </a:rPr>
              <a:t>If the P/E ratio after the business combination is 18, what is the exchange ratio that will make the shareholders of Firm B as well off after the combination as before?</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effectLst/>
                <a:latin typeface="+mj-lt"/>
                <a:ea typeface="新細明體" pitchFamily="18" charset="-120"/>
                <a:cs typeface="Times New Roman" pitchFamily="18" charset="0"/>
              </a:rPr>
              <a:t>For any P/E greater than or equal to 10, the shareholders of Firm B will always be better off. Therefore, the only P/Es of interest are those less than 20.</a:t>
            </a:r>
            <a:r>
              <a:rPr kumimoji="1" lang="en-US" altLang="zh-TW" sz="2400" b="0" i="0" u="none" strike="noStrike" cap="none" normalizeH="0" baseline="0" dirty="0" smtClean="0">
                <a:ln>
                  <a:noFill/>
                </a:ln>
                <a:effectLst/>
                <a:latin typeface="+mj-lt"/>
                <a:ea typeface="新細明體" pitchFamily="18" charset="-12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16B. </a:t>
            </a:r>
            <a:r>
              <a:rPr lang="en-US" sz="3200" dirty="0" smtClean="0"/>
              <a:t>Exchange Ratio</a:t>
            </a:r>
            <a:endParaRPr lang="en-US" altLang="zh-TW" sz="3200" dirty="0" smtClean="0"/>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
        <p:nvSpPr>
          <p:cNvPr id="6" name="矩形 5"/>
          <p:cNvSpPr/>
          <p:nvPr/>
        </p:nvSpPr>
        <p:spPr>
          <a:xfrm>
            <a:off x="285720" y="1071546"/>
            <a:ext cx="7715304" cy="1200329"/>
          </a:xfrm>
          <a:prstGeom prst="rect">
            <a:avLst/>
          </a:prstGeom>
        </p:spPr>
        <p:txBody>
          <a:bodyPr wrap="square">
            <a:spAutoFit/>
          </a:bodyPr>
          <a:lstStyle/>
          <a:p>
            <a:r>
              <a:rPr lang="en-US" sz="2400" dirty="0">
                <a:solidFill>
                  <a:srgbClr val="000000"/>
                </a:solidFill>
              </a:rPr>
              <a:t>EXAMPLE 25.1 Exchange Ratio </a:t>
            </a:r>
            <a:r>
              <a:rPr lang="en-US" sz="2400" dirty="0" smtClean="0">
                <a:solidFill>
                  <a:srgbClr val="000000"/>
                </a:solidFill>
              </a:rPr>
              <a:t>Determination</a:t>
            </a:r>
          </a:p>
          <a:p>
            <a:r>
              <a:rPr lang="en-US" altLang="zh-TW" sz="2400" dirty="0" smtClean="0">
                <a:solidFill>
                  <a:srgbClr val="000000"/>
                </a:solidFill>
              </a:rPr>
              <a:t>A: Substituting the above information in Equation 25-3, we obtain:</a:t>
            </a:r>
            <a:endParaRPr lang="zh-TW" altLang="en-US" sz="2400" dirty="0">
              <a:solidFill>
                <a:srgbClr val="000000"/>
              </a:solidFill>
            </a:endParaRPr>
          </a:p>
        </p:txBody>
      </p: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553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14546" y="2500306"/>
            <a:ext cx="4137908" cy="642942"/>
          </a:xfrm>
          <a:prstGeom prst="rect">
            <a:avLst/>
          </a:prstGeom>
          <a:noFill/>
        </p:spPr>
      </p:pic>
      <p:sp>
        <p:nvSpPr>
          <p:cNvPr id="65539" name="Rectangle 3"/>
          <p:cNvSpPr>
            <a:spLocks noChangeArrowheads="1"/>
          </p:cNvSpPr>
          <p:nvPr/>
        </p:nvSpPr>
        <p:spPr bwMode="auto">
          <a:xfrm>
            <a:off x="214282" y="3286124"/>
            <a:ext cx="857249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mj-lt"/>
                <a:ea typeface="新細明體" pitchFamily="18" charset="-120"/>
                <a:cs typeface="Times New Roman" pitchFamily="18" charset="0"/>
              </a:rPr>
              <a:t>                            = 2.25-2 = .25, or ¼</a:t>
            </a:r>
          </a:p>
          <a:p>
            <a:pPr eaLnBrk="0" hangingPunct="0"/>
            <a:endParaRPr lang="en-US" altLang="zh-TW" sz="2400" dirty="0" smtClean="0">
              <a:solidFill>
                <a:srgbClr val="000000"/>
              </a:solidFill>
              <a:latin typeface="+mj-lt"/>
            </a:endParaRPr>
          </a:p>
          <a:p>
            <a:pPr eaLnBrk="0" hangingPunct="0"/>
            <a:r>
              <a:rPr lang="en-US" altLang="zh-TW" sz="2400" dirty="0" smtClean="0">
                <a:solidFill>
                  <a:srgbClr val="000000"/>
                </a:solidFill>
                <a:latin typeface="+mj-lt"/>
              </a:rPr>
              <a:t>If </a:t>
            </a:r>
            <a:r>
              <a:rPr lang="en-US" altLang="zh-TW" sz="2400" dirty="0">
                <a:solidFill>
                  <a:srgbClr val="000000"/>
                </a:solidFill>
                <a:latin typeface="+mj-lt"/>
              </a:rPr>
              <a:t>the exchange ratio is 1/4 , then the shareholders of Firm B will be as well off after the combination as they were before. This result is consistent with the result presented before.</a:t>
            </a:r>
            <a:endParaRPr kumimoji="1" lang="en-US" altLang="zh-TW" sz="2400" b="0" i="0" u="none" strike="noStrike" cap="none" normalizeH="0" baseline="0" dirty="0" smtClean="0">
              <a:ln>
                <a:noFill/>
              </a:ln>
              <a:solidFill>
                <a:srgbClr val="000000"/>
              </a:solidFill>
              <a:effectLst/>
              <a:latin typeface="+mj-lt"/>
              <a:ea typeface="新細明體" pitchFamily="18"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16C. </a:t>
            </a:r>
            <a:r>
              <a:rPr lang="en-US" sz="3200" dirty="0" smtClean="0"/>
              <a:t>The Tender Offer</a:t>
            </a:r>
            <a:endParaRPr lang="en-US" altLang="zh-TW" sz="3200" dirty="0" smtClean="0"/>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
        <p:nvSpPr>
          <p:cNvPr id="6" name="矩形 5"/>
          <p:cNvSpPr/>
          <p:nvPr/>
        </p:nvSpPr>
        <p:spPr>
          <a:xfrm>
            <a:off x="214282" y="1142984"/>
            <a:ext cx="8643998" cy="5632311"/>
          </a:xfrm>
          <a:prstGeom prst="rect">
            <a:avLst/>
          </a:prstGeom>
        </p:spPr>
        <p:txBody>
          <a:bodyPr wrap="square">
            <a:spAutoFit/>
          </a:bodyPr>
          <a:lstStyle/>
          <a:p>
            <a:r>
              <a:rPr lang="en-US" sz="2400" dirty="0" smtClean="0">
                <a:solidFill>
                  <a:srgbClr val="000000"/>
                </a:solidFill>
              </a:rPr>
              <a:t>    Another </a:t>
            </a:r>
            <a:r>
              <a:rPr lang="en-US" sz="2400" dirty="0">
                <a:solidFill>
                  <a:srgbClr val="000000"/>
                </a:solidFill>
              </a:rPr>
              <a:t>method used in business combinations is the </a:t>
            </a:r>
            <a:r>
              <a:rPr lang="en-US" sz="2400" i="1" dirty="0">
                <a:solidFill>
                  <a:srgbClr val="000000"/>
                </a:solidFill>
              </a:rPr>
              <a:t>tender offer</a:t>
            </a:r>
            <a:r>
              <a:rPr lang="en-US" sz="2400" dirty="0">
                <a:solidFill>
                  <a:srgbClr val="000000"/>
                </a:solidFill>
              </a:rPr>
              <a:t>, in which the acquiring firm makes its offer directly to the shareholders of the firm it wishes to acquire. Tender offers are usually made through the financial press. The acquiring firm offers to pay a fixed amount per share to each shareholder who then “tenders” his or her shares. The amount per share is usually set far enough above the current market price to entice the shareholders of the target firm</a:t>
            </a:r>
            <a:r>
              <a:rPr lang="en-US" sz="2400" dirty="0" smtClean="0">
                <a:solidFill>
                  <a:srgbClr val="000000"/>
                </a:solidFill>
              </a:rPr>
              <a:t>.</a:t>
            </a:r>
          </a:p>
          <a:p>
            <a:r>
              <a:rPr lang="en-US" altLang="zh-TW" sz="2400" dirty="0" smtClean="0">
                <a:solidFill>
                  <a:srgbClr val="000000"/>
                </a:solidFill>
              </a:rPr>
              <a:t>    Tender offers are often made when negotiations break down or as a surprise move by the acquiring firm to catch the management of the target firm off guard. Tender offers may take the form of either a cash or stock bid for a block of shares of the target firm. In many large corporations, effective control can be gained with ownership of less than 50 percent of the shares.</a:t>
            </a:r>
            <a:endParaRPr lang="zh-TW" altLang="en-US" sz="2400"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16C. </a:t>
            </a:r>
            <a:r>
              <a:rPr lang="en-US" sz="3200" dirty="0" smtClean="0"/>
              <a:t>The Tender Offer</a:t>
            </a:r>
            <a:endParaRPr lang="en-US" altLang="zh-TW" sz="3200" dirty="0" smtClean="0"/>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
        <p:nvSpPr>
          <p:cNvPr id="76801" name="Rectangle 1"/>
          <p:cNvSpPr>
            <a:spLocks noChangeArrowheads="1"/>
          </p:cNvSpPr>
          <p:nvPr/>
        </p:nvSpPr>
        <p:spPr bwMode="auto">
          <a:xfrm>
            <a:off x="214283" y="1214422"/>
            <a:ext cx="878687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rgbClr val="000000"/>
                </a:solidFill>
                <a:effectLst/>
                <a:latin typeface="+mj-lt"/>
                <a:ea typeface="新細明體" pitchFamily="18" charset="-120"/>
                <a:cs typeface="Times New Roman" pitchFamily="18" charset="0"/>
              </a:rPr>
              <a:t>Hence, an acquiring firm can make a tender offer, gain control, and then proceed with negotiation for the remainder of the shares.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TW" sz="2400" dirty="0">
                <a:solidFill>
                  <a:srgbClr val="000000"/>
                </a:solidFill>
                <a:latin typeface="+mj-lt"/>
                <a:cs typeface="Times New Roman" pitchFamily="18" charset="0"/>
              </a:rPr>
              <a:t> </a:t>
            </a:r>
            <a:r>
              <a:rPr lang="en-US" altLang="zh-TW" sz="2400" dirty="0" smtClean="0">
                <a:solidFill>
                  <a:srgbClr val="000000"/>
                </a:solidFill>
                <a:latin typeface="+mj-lt"/>
                <a:cs typeface="Times New Roman" pitchFamily="18" charset="0"/>
              </a:rPr>
              <a:t>   </a:t>
            </a:r>
            <a:r>
              <a:rPr kumimoji="1" lang="en-US" altLang="zh-TW" sz="2400" b="0" i="0" u="none" strike="noStrike" cap="none" normalizeH="0" baseline="0" dirty="0" smtClean="0">
                <a:ln>
                  <a:noFill/>
                </a:ln>
                <a:solidFill>
                  <a:srgbClr val="000000"/>
                </a:solidFill>
                <a:effectLst/>
                <a:latin typeface="+mj-lt"/>
                <a:ea typeface="新細明體" pitchFamily="18" charset="-120"/>
                <a:cs typeface="Times New Roman" pitchFamily="18" charset="0"/>
              </a:rPr>
              <a:t>Tender offers have generated a new vernacular. Some of the frequently encountered terms are as follows:</a:t>
            </a:r>
            <a:r>
              <a:rPr kumimoji="1" lang="en-US" altLang="zh-TW" sz="2400" b="0" i="0" u="none" strike="noStrike" cap="none" normalizeH="0" baseline="0" dirty="0" smtClean="0">
                <a:ln>
                  <a:noFill/>
                </a:ln>
                <a:solidFill>
                  <a:srgbClr val="000000"/>
                </a:solidFill>
                <a:effectLst/>
                <a:latin typeface="+mj-lt"/>
                <a:ea typeface="新細明體" pitchFamily="18" charset="-120"/>
              </a:rPr>
              <a:t> </a:t>
            </a:r>
          </a:p>
          <a:p>
            <a:pPr lvl="0" eaLnBrk="0" hangingPunct="0">
              <a:buFont typeface="Arial" pitchFamily="34" charset="0"/>
              <a:buChar char="•"/>
            </a:pPr>
            <a:r>
              <a:rPr lang="en-US" sz="2400" i="1" dirty="0">
                <a:solidFill>
                  <a:srgbClr val="000000"/>
                </a:solidFill>
              </a:rPr>
              <a:t>White knights</a:t>
            </a:r>
            <a:r>
              <a:rPr lang="en-US" sz="2400" dirty="0">
                <a:solidFill>
                  <a:srgbClr val="000000"/>
                </a:solidFill>
              </a:rPr>
              <a:t>. In 1982, 29 major firms were targets of hostile takeover bids, and only 12 of these firms were able to resist the unwelcome bids. Of these 12 firms, only 2 were “saved” by white knights, which are firms that offer friendly takeover terms</a:t>
            </a:r>
            <a:r>
              <a:rPr lang="en-US" sz="2400" dirty="0" smtClean="0">
                <a:solidFill>
                  <a:srgbClr val="000000"/>
                </a:solidFill>
              </a:rPr>
              <a:t>.</a:t>
            </a:r>
          </a:p>
          <a:p>
            <a:pPr eaLnBrk="0" hangingPunct="0">
              <a:buFont typeface="Arial" pitchFamily="34" charset="0"/>
              <a:buChar char="•"/>
            </a:pPr>
            <a:r>
              <a:rPr lang="en-US" sz="2400" i="1" dirty="0">
                <a:solidFill>
                  <a:srgbClr val="000000"/>
                </a:solidFill>
              </a:rPr>
              <a:t>Shark repellents</a:t>
            </a:r>
            <a:r>
              <a:rPr lang="en-US" sz="2400" dirty="0">
                <a:solidFill>
                  <a:srgbClr val="000000"/>
                </a:solidFill>
              </a:rPr>
              <a:t>. These are antitakeover amendments firms use in their corporate charters to protect themselves from unfavorable takeovers. Two such strategies are (1) </a:t>
            </a:r>
            <a:r>
              <a:rPr lang="en-US" sz="2400" i="1" dirty="0">
                <a:solidFill>
                  <a:srgbClr val="000000"/>
                </a:solidFill>
              </a:rPr>
              <a:t>supermajority rules</a:t>
            </a:r>
            <a:r>
              <a:rPr lang="en-US" sz="2400" dirty="0">
                <a:solidFill>
                  <a:srgbClr val="000000"/>
                </a:solidFill>
              </a:rPr>
              <a:t>, which generally require 95 percent approval for tender offers, </a:t>
            </a:r>
            <a:r>
              <a:rPr lang="en-US" sz="2400" dirty="0" smtClean="0">
                <a:solidFill>
                  <a:srgbClr val="000000"/>
                </a:solidFill>
              </a:rPr>
              <a:t>and (2) </a:t>
            </a:r>
            <a:r>
              <a:rPr lang="en-US" sz="2400" i="1" dirty="0" smtClean="0">
                <a:solidFill>
                  <a:srgbClr val="000000"/>
                </a:solidFill>
              </a:rPr>
              <a:t>fair-price</a:t>
            </a:r>
            <a:r>
              <a:rPr lang="en-US" sz="2400" dirty="0" smtClean="0">
                <a:solidFill>
                  <a:srgbClr val="000000"/>
                </a:solidFill>
              </a:rPr>
              <a:t> amendments, </a:t>
            </a:r>
            <a:endParaRPr kumimoji="1" lang="en-US" altLang="zh-TW" sz="2400" b="0" i="0" u="none" strike="noStrike" cap="none" normalizeH="0" baseline="0" dirty="0" smtClean="0">
              <a:ln>
                <a:noFill/>
              </a:ln>
              <a:solidFill>
                <a:srgbClr val="000000"/>
              </a:solidFill>
              <a:effectLst/>
              <a:latin typeface="+mj-lt"/>
              <a:ea typeface="新細明體" pitchFamily="18"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16C. </a:t>
            </a:r>
            <a:r>
              <a:rPr lang="en-US" sz="3200" dirty="0" smtClean="0"/>
              <a:t>The Tender Offer</a:t>
            </a:r>
            <a:endParaRPr lang="en-US" altLang="zh-TW" sz="3200" dirty="0" smtClean="0"/>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
        <p:nvSpPr>
          <p:cNvPr id="5" name="矩形 4"/>
          <p:cNvSpPr/>
          <p:nvPr/>
        </p:nvSpPr>
        <p:spPr>
          <a:xfrm>
            <a:off x="285720" y="1142984"/>
            <a:ext cx="8572560" cy="5262979"/>
          </a:xfrm>
          <a:prstGeom prst="rect">
            <a:avLst/>
          </a:prstGeom>
        </p:spPr>
        <p:txBody>
          <a:bodyPr wrap="square">
            <a:spAutoFit/>
          </a:bodyPr>
          <a:lstStyle/>
          <a:p>
            <a:r>
              <a:rPr lang="en-US" sz="2400" dirty="0">
                <a:solidFill>
                  <a:srgbClr val="000000"/>
                </a:solidFill>
              </a:rPr>
              <a:t>which require that the stock be acquired at essentially one price. Fair-price amendments help shareholders to protect against two-tier acquisitions in which the acquiring firm buys one block of stock at a high price and then the remaining shares at a substantially lower price</a:t>
            </a:r>
            <a:r>
              <a:rPr lang="en-US" sz="2400" dirty="0" smtClean="0">
                <a:solidFill>
                  <a:srgbClr val="000000"/>
                </a:solidFill>
              </a:rPr>
              <a:t>.</a:t>
            </a:r>
          </a:p>
          <a:p>
            <a:pPr lvl="0">
              <a:buFont typeface="Arial" pitchFamily="34" charset="0"/>
              <a:buChar char="•"/>
            </a:pPr>
            <a:r>
              <a:rPr lang="en-US" sz="2400" i="1" dirty="0">
                <a:solidFill>
                  <a:srgbClr val="000000"/>
                </a:solidFill>
              </a:rPr>
              <a:t>Pac</a:t>
            </a:r>
            <a:r>
              <a:rPr lang="en-US" sz="2400" dirty="0">
                <a:solidFill>
                  <a:srgbClr val="000000"/>
                </a:solidFill>
              </a:rPr>
              <a:t>-</a:t>
            </a:r>
            <a:r>
              <a:rPr lang="en-US" sz="2400" i="1" dirty="0">
                <a:solidFill>
                  <a:srgbClr val="000000"/>
                </a:solidFill>
              </a:rPr>
              <a:t>man strategy</a:t>
            </a:r>
            <a:r>
              <a:rPr lang="en-US" sz="2400" dirty="0">
                <a:solidFill>
                  <a:srgbClr val="000000"/>
                </a:solidFill>
              </a:rPr>
              <a:t>. In this strategy, the target firm tries to take over the hostile bidder.</a:t>
            </a:r>
            <a:endParaRPr lang="zh-TW" altLang="en-US" sz="2400" dirty="0">
              <a:solidFill>
                <a:srgbClr val="000000"/>
              </a:solidFill>
            </a:endParaRPr>
          </a:p>
          <a:p>
            <a:pPr lvl="1">
              <a:buFont typeface="Arial" pitchFamily="34" charset="0"/>
              <a:buChar char="•"/>
            </a:pPr>
            <a:r>
              <a:rPr lang="en-US" sz="2400" i="1" dirty="0">
                <a:solidFill>
                  <a:srgbClr val="000000"/>
                </a:solidFill>
              </a:rPr>
              <a:t>Golden parachutes</a:t>
            </a:r>
            <a:r>
              <a:rPr lang="en-US" sz="2400" dirty="0">
                <a:solidFill>
                  <a:srgbClr val="000000"/>
                </a:solidFill>
              </a:rPr>
              <a:t>. Companies often provide their top executives with substantial severance benefits, or golden parachutes, in the event of a hostile takeover. Arguably, these benefits may have some economic justification because top management faces a dilemma in light of a hostile threat. If management resists the takeover attempt, even if it believes such resistance is in the shareholders</a:t>
            </a:r>
            <a:r>
              <a:rPr lang="en-US" sz="2400" dirty="0" smtClean="0">
                <a:solidFill>
                  <a:srgbClr val="000000"/>
                </a:solidFill>
              </a:rPr>
              <a:t>’</a:t>
            </a:r>
            <a:endParaRPr lang="zh-TW" altLang="en-US" sz="240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nvPr>
        </p:nvSpPr>
        <p:spPr>
          <a:xfrm>
            <a:off x="179388" y="465138"/>
            <a:ext cx="8540750" cy="442912"/>
          </a:xfrm>
        </p:spPr>
        <p:txBody>
          <a:bodyPr/>
          <a:lstStyle/>
          <a:p>
            <a:pPr algn="l" eaLnBrk="1" hangingPunct="1"/>
            <a:r>
              <a:rPr lang="en-US" altLang="zh-TW" sz="2800" smtClean="0"/>
              <a:t>16.3 Classification of Business Combination</a:t>
            </a:r>
            <a:endParaRPr lang="en-US" altLang="zh-TW" sz="2500" smtClean="0"/>
          </a:p>
        </p:txBody>
      </p:sp>
      <p:sp>
        <p:nvSpPr>
          <p:cNvPr id="18434" name="Rectangle 3"/>
          <p:cNvSpPr>
            <a:spLocks noGrp="1" noRot="1" noChangeArrowheads="1"/>
          </p:cNvSpPr>
          <p:nvPr>
            <p:ph type="body" sz="half" idx="1"/>
          </p:nvPr>
        </p:nvSpPr>
        <p:spPr>
          <a:xfrm>
            <a:off x="250825" y="908050"/>
            <a:ext cx="8642350" cy="5616575"/>
          </a:xfrm>
        </p:spPr>
        <p:txBody>
          <a:bodyPr/>
          <a:lstStyle/>
          <a:p>
            <a:pPr eaLnBrk="1" hangingPunct="1">
              <a:buFont typeface="Wingdings" pitchFamily="2" charset="2"/>
              <a:buNone/>
            </a:pPr>
            <a:r>
              <a:rPr lang="en-US" altLang="zh-TW" sz="1800" b="1" smtClean="0"/>
              <a:t>Table 16.1  Largest Mergers, Acquisitions and LBOs: 1980-1995 (Cont’d)</a:t>
            </a:r>
          </a:p>
          <a:p>
            <a:pPr eaLnBrk="1" hangingPunct="1">
              <a:buFont typeface="Wingdings" pitchFamily="2" charset="2"/>
              <a:buNone/>
            </a:pPr>
            <a:endParaRPr lang="en-US" altLang="zh-TW" sz="1800" b="1" smtClean="0"/>
          </a:p>
          <a:p>
            <a:pPr eaLnBrk="1" hangingPunct="1">
              <a:buFont typeface="Wingdings" pitchFamily="2" charset="2"/>
              <a:buNone/>
            </a:pPr>
            <a:endParaRPr lang="en-US" altLang="zh-TW" sz="1800" b="1" smtClean="0"/>
          </a:p>
          <a:p>
            <a:pPr eaLnBrk="1" hangingPunct="1">
              <a:buFont typeface="Wingdings" pitchFamily="2" charset="2"/>
              <a:buNone/>
            </a:pPr>
            <a:endParaRPr lang="en-US" altLang="zh-TW" sz="1800" b="1" smtClean="0"/>
          </a:p>
          <a:p>
            <a:pPr eaLnBrk="1" hangingPunct="1">
              <a:buFont typeface="Wingdings" pitchFamily="2" charset="2"/>
              <a:buNone/>
            </a:pPr>
            <a:endParaRPr lang="en-US" altLang="zh-TW" sz="1800" b="1" smtClean="0"/>
          </a:p>
          <a:p>
            <a:pPr eaLnBrk="1" hangingPunct="1">
              <a:buFont typeface="Wingdings" pitchFamily="2" charset="2"/>
              <a:buNone/>
            </a:pPr>
            <a:endParaRPr lang="en-US" altLang="zh-TW" sz="1800" b="1" smtClean="0"/>
          </a:p>
          <a:p>
            <a:pPr eaLnBrk="1" hangingPunct="1">
              <a:buFont typeface="Wingdings" pitchFamily="2" charset="2"/>
              <a:buNone/>
            </a:pPr>
            <a:endParaRPr lang="en-US" altLang="zh-TW" sz="1800" b="1" smtClean="0"/>
          </a:p>
          <a:p>
            <a:pPr eaLnBrk="1" hangingPunct="1">
              <a:buFont typeface="Wingdings" pitchFamily="2" charset="2"/>
              <a:buNone/>
            </a:pPr>
            <a:endParaRPr lang="en-US" altLang="zh-TW" sz="1800" b="1" smtClean="0"/>
          </a:p>
          <a:p>
            <a:pPr eaLnBrk="1" hangingPunct="1">
              <a:buFont typeface="Wingdings" pitchFamily="2" charset="2"/>
              <a:buNone/>
            </a:pPr>
            <a:endParaRPr lang="en-US" altLang="zh-TW" sz="1800" b="1" smtClean="0"/>
          </a:p>
          <a:p>
            <a:pPr eaLnBrk="1" hangingPunct="1">
              <a:buFont typeface="Wingdings" pitchFamily="2" charset="2"/>
              <a:buNone/>
            </a:pPr>
            <a:endParaRPr lang="en-US" altLang="zh-TW" sz="1800" b="1" smtClean="0"/>
          </a:p>
          <a:p>
            <a:pPr eaLnBrk="1" hangingPunct="1">
              <a:buFont typeface="Wingdings" pitchFamily="2" charset="2"/>
              <a:buNone/>
            </a:pPr>
            <a:endParaRPr lang="en-US" altLang="zh-TW" sz="1800" b="1" smtClean="0"/>
          </a:p>
          <a:p>
            <a:pPr eaLnBrk="1" hangingPunct="1">
              <a:buFont typeface="Wingdings" pitchFamily="2" charset="2"/>
              <a:buNone/>
            </a:pPr>
            <a:endParaRPr lang="en-US" altLang="zh-TW" sz="1800" b="1" smtClean="0"/>
          </a:p>
          <a:p>
            <a:pPr eaLnBrk="1" hangingPunct="1">
              <a:buFont typeface="Wingdings" pitchFamily="2" charset="2"/>
              <a:buNone/>
            </a:pPr>
            <a:endParaRPr lang="en-US" altLang="zh-TW" sz="1800" b="1" smtClean="0"/>
          </a:p>
          <a:p>
            <a:pPr eaLnBrk="1" hangingPunct="1">
              <a:buFont typeface="Wingdings" pitchFamily="2" charset="2"/>
              <a:buNone/>
            </a:pPr>
            <a:endParaRPr lang="en-US" altLang="zh-TW" sz="1800" b="1" smtClean="0"/>
          </a:p>
          <a:p>
            <a:pPr eaLnBrk="1" hangingPunct="1">
              <a:buFont typeface="Wingdings" pitchFamily="2" charset="2"/>
              <a:buNone/>
            </a:pPr>
            <a:endParaRPr lang="en-US" altLang="zh-TW" sz="1800" b="1" smtClean="0"/>
          </a:p>
          <a:p>
            <a:pPr eaLnBrk="1" hangingPunct="1">
              <a:buFont typeface="Wingdings" pitchFamily="2" charset="2"/>
              <a:buNone/>
            </a:pPr>
            <a:r>
              <a:rPr lang="en-US" altLang="zh-TW" sz="1400" b="1" smtClean="0"/>
              <a:t>Source: Mergers &amp; Acquisitions, IDD Inc., Philadelphia, Reprinted with permission.</a:t>
            </a:r>
            <a:r>
              <a:rPr lang="en-US" altLang="zh-TW" sz="1400" smtClean="0"/>
              <a:t> </a:t>
            </a:r>
          </a:p>
        </p:txBody>
      </p:sp>
      <p:graphicFrame>
        <p:nvGraphicFramePr>
          <p:cNvPr id="13636" name="Group 324"/>
          <p:cNvGraphicFramePr>
            <a:graphicFrameLocks noGrp="1"/>
          </p:cNvGraphicFramePr>
          <p:nvPr>
            <p:ph sz="half" idx="2"/>
          </p:nvPr>
        </p:nvGraphicFramePr>
        <p:xfrm>
          <a:off x="250825" y="1544638"/>
          <a:ext cx="8591550" cy="4333116"/>
        </p:xfrm>
        <a:graphic>
          <a:graphicData uri="http://schemas.openxmlformats.org/drawingml/2006/table">
            <a:tbl>
              <a:tblPr/>
              <a:tblGrid>
                <a:gridCol w="360363"/>
                <a:gridCol w="2520950"/>
                <a:gridCol w="3336925"/>
                <a:gridCol w="1471612"/>
                <a:gridCol w="901700"/>
              </a:tblGrid>
              <a:tr h="215900">
                <a:tc>
                  <a:txBody>
                    <a:bodyPr/>
                    <a:lstStyle/>
                    <a:p>
                      <a:pPr marL="0" marR="0" lvl="0" indent="0" algn="l" defTabSz="914400" rtl="0" eaLnBrk="1" fontAlgn="base" latinLnBrk="0" hangingPunct="1">
                        <a:lnSpc>
                          <a:spcPct val="85000"/>
                        </a:lnSpc>
                        <a:spcBef>
                          <a:spcPct val="0"/>
                        </a:spcBef>
                        <a:spcAft>
                          <a:spcPct val="0"/>
                        </a:spcAft>
                        <a:buClr>
                          <a:schemeClr val="hlink"/>
                        </a:buClr>
                        <a:buSzPct val="75000"/>
                        <a:buFont typeface="Wingdings" pitchFamily="2" charset="2"/>
                        <a:buNone/>
                        <a:tabLst/>
                      </a:pP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Acquiring Company</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Acquired Company</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Price ($ Billions)</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Year</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342900" marR="0" lvl="0" indent="-342900" algn="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14</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DuPont</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Conoco</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8.0</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1981</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15</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Viacom Inc.</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blockbuster Entertainment Corp.</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8.0</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1994</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16</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British Petroleum</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Standard Oil Ohio  (remaining 45% interest)</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7.8</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1987</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342900" marR="0" lvl="0" indent="-342900" algn="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17</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AT&amp;T</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NCR</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7.5</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1991</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18</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Hoechst  AG</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Marion Merrell Dow Inc.</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7.1</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1995</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Upjohn co.</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Phamacia AB</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7.0</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1995</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342900" marR="0" lvl="0" indent="-342900" algn="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20</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Matsushita Electric Industrial Co. Ltd.</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MCA, Inc.</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6.9</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1991</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21</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GTE</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Contel</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6.8</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1991</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342900" marR="0" lvl="0" indent="-342900" algn="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22</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Kimberly-Clerk Corp.</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Scott Paper Co.</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6.8</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1995</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913">
                <a:tc>
                  <a:txBody>
                    <a:bodyPr/>
                    <a:lstStyle/>
                    <a:p>
                      <a:pPr marL="342900" marR="0" lvl="0" indent="-342900" algn="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23</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Bankers Trust New York Corp.</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Cheska Sporitela Savings Banks  (40% of Cesky Investichi Fond and Vynosovy Investichi Fond</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6.7</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1995</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342900" marR="0" lvl="0" indent="-342900" algn="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24</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Campeau</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Federated Department Stores</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6.5</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1988</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342900" marR="0" lvl="0" indent="-342900" algn="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25</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Kohlberg Kravis Roberts (LBO)</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Beatrice</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6.2</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1983</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26</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Merck &amp; Co.</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Medco Containment Services Inc. </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6.2</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2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1993</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250825" y="188913"/>
            <a:ext cx="8540750" cy="1143000"/>
          </a:xfrm>
        </p:spPr>
        <p:txBody>
          <a:bodyPr/>
          <a:lstStyle/>
          <a:p>
            <a:pPr algn="l" eaLnBrk="1" hangingPunct="1"/>
            <a:r>
              <a:rPr lang="en-US" altLang="zh-TW" sz="3200" dirty="0" smtClean="0"/>
              <a:t>Appendix 16C. </a:t>
            </a:r>
            <a:r>
              <a:rPr lang="en-US" sz="3200" dirty="0" smtClean="0"/>
              <a:t>The Tender Offer</a:t>
            </a:r>
            <a:endParaRPr lang="en-US" altLang="zh-TW" sz="3200" dirty="0" smtClean="0"/>
          </a:p>
        </p:txBody>
      </p:sp>
      <p:sp>
        <p:nvSpPr>
          <p:cNvPr id="409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0965" name="Rectangle 7"/>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zh-TW" altLang="en-US"/>
          </a:p>
        </p:txBody>
      </p:sp>
      <p:sp>
        <p:nvSpPr>
          <p:cNvPr id="5" name="矩形 4"/>
          <p:cNvSpPr/>
          <p:nvPr/>
        </p:nvSpPr>
        <p:spPr>
          <a:xfrm>
            <a:off x="285720" y="1071546"/>
            <a:ext cx="8501122" cy="4524315"/>
          </a:xfrm>
          <a:prstGeom prst="rect">
            <a:avLst/>
          </a:prstGeom>
        </p:spPr>
        <p:txBody>
          <a:bodyPr wrap="square">
            <a:spAutoFit/>
          </a:bodyPr>
          <a:lstStyle/>
          <a:p>
            <a:r>
              <a:rPr lang="en-US" sz="2400" dirty="0" smtClean="0">
                <a:solidFill>
                  <a:srgbClr val="000000"/>
                </a:solidFill>
              </a:rPr>
              <a:t>best interests, the top managers are likely to be dismissed if the attempt is successful. Hence, with the golden parachute there is some incentive to acquiesce to hostile but strong suitors.</a:t>
            </a:r>
          </a:p>
          <a:p>
            <a:r>
              <a:rPr lang="en-US" altLang="zh-TW" sz="2400" dirty="0" smtClean="0">
                <a:solidFill>
                  <a:srgbClr val="000000"/>
                </a:solidFill>
              </a:rPr>
              <a:t>State and federal laws place several legal requirements on tender offers. The bids for shares must remain open for at least 20 days. Moreover, shares that are tendered during this period may be withdrawn during the period. And if the original offer price is raised, shares tendered under the original offer are also entitled to the higher price. Also, after one firm makes a tender offer, other firms may also enter the battle for a target firm.</a:t>
            </a:r>
            <a:endParaRPr lang="zh-TW" altLang="en-US" sz="2400"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
          <p:cNvSpPr>
            <a:spLocks noGrp="1" noRot="1" noChangeArrowheads="1"/>
          </p:cNvSpPr>
          <p:nvPr>
            <p:ph type="title"/>
          </p:nvPr>
        </p:nvSpPr>
        <p:spPr>
          <a:xfrm>
            <a:off x="301625" y="609600"/>
            <a:ext cx="8540750" cy="371475"/>
          </a:xfrm>
        </p:spPr>
        <p:txBody>
          <a:bodyPr/>
          <a:lstStyle/>
          <a:p>
            <a:pPr eaLnBrk="1" hangingPunct="1"/>
            <a:r>
              <a:rPr lang="en-US" altLang="zh-TW" sz="3000" smtClean="0"/>
              <a:t>16.3 Classification of Business Combination</a:t>
            </a:r>
          </a:p>
        </p:txBody>
      </p:sp>
      <p:sp>
        <p:nvSpPr>
          <p:cNvPr id="19458" name="Rectangle 6"/>
          <p:cNvSpPr>
            <a:spLocks noGrp="1" noRot="1" noChangeArrowheads="1"/>
          </p:cNvSpPr>
          <p:nvPr>
            <p:ph type="body" idx="1"/>
          </p:nvPr>
        </p:nvSpPr>
        <p:spPr>
          <a:xfrm>
            <a:off x="323850" y="1268413"/>
            <a:ext cx="8540750" cy="4902200"/>
          </a:xfrm>
        </p:spPr>
        <p:txBody>
          <a:bodyPr/>
          <a:lstStyle/>
          <a:p>
            <a:pPr eaLnBrk="1" hangingPunct="1">
              <a:lnSpc>
                <a:spcPct val="80000"/>
              </a:lnSpc>
            </a:pPr>
            <a:r>
              <a:rPr lang="en-US" altLang="zh-TW" sz="1600" b="1" smtClean="0"/>
              <a:t>Classification by corporate structure.</a:t>
            </a:r>
            <a:r>
              <a:rPr lang="en-US" altLang="zh-TW" sz="1600" smtClean="0"/>
              <a:t>  Assume there are originally two firms, A and B.  One possible business combination might result in only B surviving.  This type of combination is known as a </a:t>
            </a:r>
            <a:r>
              <a:rPr lang="en-US" altLang="zh-TW" sz="1600" i="1" smtClean="0"/>
              <a:t>merger</a:t>
            </a:r>
            <a:r>
              <a:rPr lang="en-US" altLang="zh-TW" sz="1600" smtClean="0"/>
              <a:t>, and B is called the </a:t>
            </a:r>
            <a:r>
              <a:rPr lang="en-US" altLang="zh-TW" sz="1600" i="1" smtClean="0"/>
              <a:t>acquiring</a:t>
            </a:r>
            <a:r>
              <a:rPr lang="en-US" altLang="zh-TW" sz="1600" smtClean="0"/>
              <a:t> firm and A the </a:t>
            </a:r>
            <a:r>
              <a:rPr lang="en-US" altLang="zh-TW" sz="1600" i="1" smtClean="0"/>
              <a:t>acquired</a:t>
            </a:r>
            <a:r>
              <a:rPr lang="en-US" altLang="zh-TW" sz="1600" smtClean="0"/>
              <a:t> firm or </a:t>
            </a:r>
            <a:r>
              <a:rPr lang="en-US" altLang="zh-TW" sz="1600" i="1" smtClean="0"/>
              <a:t>target</a:t>
            </a:r>
            <a:r>
              <a:rPr lang="en-US" altLang="zh-TW" sz="1600" smtClean="0"/>
              <a:t> firm.  Another type of business combination might result in the formation of a new firm C, which has the assets of both A and B.  This type of combination is known as a </a:t>
            </a:r>
            <a:r>
              <a:rPr lang="en-US" altLang="zh-TW" sz="1600" i="1" smtClean="0"/>
              <a:t>consolidation</a:t>
            </a:r>
            <a:r>
              <a:rPr lang="en-US" altLang="zh-TW" sz="1600" smtClean="0"/>
              <a:t>.  Finally, consider a combination in which A exchanges some of its shares for some of the shares of B.  This is called an </a:t>
            </a:r>
            <a:r>
              <a:rPr lang="en-US" altLang="zh-TW" sz="1600" i="1" smtClean="0"/>
              <a:t>acquisition</a:t>
            </a:r>
            <a:r>
              <a:rPr lang="en-US" altLang="zh-TW" sz="1600" smtClean="0"/>
              <a:t>; B is the </a:t>
            </a:r>
            <a:r>
              <a:rPr lang="en-US" altLang="zh-TW" sz="1600" i="1" smtClean="0"/>
              <a:t>parent</a:t>
            </a:r>
            <a:r>
              <a:rPr lang="en-US" altLang="zh-TW" sz="1600" smtClean="0"/>
              <a:t> and A is the </a:t>
            </a:r>
            <a:r>
              <a:rPr lang="en-US" altLang="zh-TW" sz="1600" i="1" smtClean="0"/>
              <a:t>subsidiary</a:t>
            </a:r>
            <a:r>
              <a:rPr lang="en-US" altLang="zh-TW" sz="1600" smtClean="0"/>
              <a:t>.  Note that one, both, or neither of the original firms may survive after a business combination.  The terms merger, consolidation, and acquisition are often used interchangeably.</a:t>
            </a:r>
          </a:p>
          <a:p>
            <a:pPr eaLnBrk="1" hangingPunct="1">
              <a:lnSpc>
                <a:spcPct val="80000"/>
              </a:lnSpc>
            </a:pPr>
            <a:endParaRPr lang="en-US" altLang="zh-TW" sz="1600" b="1" smtClean="0"/>
          </a:p>
          <a:p>
            <a:pPr eaLnBrk="1" hangingPunct="1">
              <a:lnSpc>
                <a:spcPct val="80000"/>
              </a:lnSpc>
            </a:pPr>
            <a:endParaRPr lang="en-US" altLang="zh-TW" sz="1600" b="1" smtClean="0"/>
          </a:p>
          <a:p>
            <a:pPr eaLnBrk="1" hangingPunct="1">
              <a:lnSpc>
                <a:spcPct val="80000"/>
              </a:lnSpc>
            </a:pPr>
            <a:r>
              <a:rPr lang="en-US" altLang="zh-TW" sz="1600" b="1" smtClean="0"/>
              <a:t>Classification by economic relationship.</a:t>
            </a:r>
            <a:r>
              <a:rPr lang="en-US" altLang="zh-TW" sz="1600" smtClean="0"/>
              <a:t>  Another useful way of classifying business combinations is by the economic relationship of the firms before the combination.  If the two firms had performed a similar function in the production or sale of goods and services, then the combination is said to be </a:t>
            </a:r>
            <a:r>
              <a:rPr lang="en-US" altLang="zh-TW" sz="1600" i="1" smtClean="0"/>
              <a:t>horizontal</a:t>
            </a:r>
            <a:r>
              <a:rPr lang="en-US" altLang="zh-TW" sz="1600" smtClean="0"/>
              <a:t>.  Before a horizontal combination the firms were, or at least had the potential to be, competitors.  Another type of combination may involve two firms that are in a supplier-customer relationship.  Such a combination is said to be </a:t>
            </a:r>
            <a:r>
              <a:rPr lang="en-US" altLang="zh-TW" sz="1600" i="1" smtClean="0"/>
              <a:t>vertical</a:t>
            </a:r>
            <a:r>
              <a:rPr lang="en-US" altLang="zh-TW" sz="1600" smtClean="0"/>
              <a:t>.  Finally, a third type of combination may involve firms which have little, if any, product market similarities.  These are known as </a:t>
            </a:r>
            <a:r>
              <a:rPr lang="en-US" altLang="zh-TW" sz="1600" i="1" smtClean="0"/>
              <a:t>conglomerate</a:t>
            </a:r>
            <a:r>
              <a:rPr lang="en-US" altLang="zh-TW" sz="1600" smtClean="0"/>
              <a:t> combinations.  The term conglomerate, however, is generally reserved for firms that have engaged in several conglomerate combinations.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p:nvPr>
        </p:nvSpPr>
        <p:spPr>
          <a:xfrm>
            <a:off x="301625" y="609600"/>
            <a:ext cx="6862763" cy="442913"/>
          </a:xfrm>
        </p:spPr>
        <p:txBody>
          <a:bodyPr/>
          <a:lstStyle/>
          <a:p>
            <a:pPr algn="l" eaLnBrk="1" hangingPunct="1"/>
            <a:r>
              <a:rPr lang="en-US" altLang="zh-TW" sz="2500" smtClean="0"/>
              <a:t>16.4 Methods of Business Combination</a:t>
            </a:r>
          </a:p>
        </p:txBody>
      </p:sp>
      <p:sp>
        <p:nvSpPr>
          <p:cNvPr id="20482" name="Rectangle 3"/>
          <p:cNvSpPr>
            <a:spLocks noGrp="1" noRot="1" noChangeArrowheads="1"/>
          </p:cNvSpPr>
          <p:nvPr>
            <p:ph type="body" sz="half" idx="1"/>
          </p:nvPr>
        </p:nvSpPr>
        <p:spPr/>
        <p:txBody>
          <a:bodyPr/>
          <a:lstStyle/>
          <a:p>
            <a:pPr eaLnBrk="1" hangingPunct="1">
              <a:buFont typeface="Wingdings" pitchFamily="2" charset="2"/>
              <a:buNone/>
            </a:pPr>
            <a:r>
              <a:rPr lang="en-US" altLang="zh-TW" sz="1800" b="1" smtClean="0"/>
              <a:t>Table 16.2</a:t>
            </a:r>
          </a:p>
        </p:txBody>
      </p:sp>
      <p:graphicFrame>
        <p:nvGraphicFramePr>
          <p:cNvPr id="14419" name="Group 83"/>
          <p:cNvGraphicFramePr>
            <a:graphicFrameLocks noGrp="1"/>
          </p:cNvGraphicFramePr>
          <p:nvPr>
            <p:ph sz="half" idx="2"/>
          </p:nvPr>
        </p:nvGraphicFramePr>
        <p:xfrm>
          <a:off x="539750" y="2565400"/>
          <a:ext cx="8015288" cy="2038351"/>
        </p:xfrm>
        <a:graphic>
          <a:graphicData uri="http://schemas.openxmlformats.org/drawingml/2006/table">
            <a:tbl>
              <a:tblPr/>
              <a:tblGrid>
                <a:gridCol w="1336675"/>
                <a:gridCol w="1335088"/>
                <a:gridCol w="1336675"/>
                <a:gridCol w="1335087"/>
                <a:gridCol w="1336675"/>
                <a:gridCol w="1335088"/>
              </a:tblGrid>
              <a:tr h="503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Firm</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Net Income</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Shares</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EPS</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Price</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P/E</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$1,000,000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1,000,000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7429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B</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4,000,000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2,000,000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2.00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40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20</a:t>
                      </a:r>
                      <a:endParaRPr kumimoji="1" lang="en-US" altLang="zh-TW" sz="1600" b="0" i="0" u="none" strike="noStrike" cap="none" normalizeH="0" baseline="0" smtClean="0">
                        <a:ln>
                          <a:noFill/>
                        </a:ln>
                        <a:solidFill>
                          <a:schemeClr val="tx1"/>
                        </a:solidFill>
                        <a:effectLst/>
                        <a:latin typeface="Arial" pitchFamily="34" charset="0"/>
                        <a:ea typeface="新細明體" pitchFamily="18" charset="-12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p:nvPr>
        </p:nvSpPr>
        <p:spPr>
          <a:xfrm>
            <a:off x="250825" y="188913"/>
            <a:ext cx="8540750" cy="1143000"/>
          </a:xfrm>
        </p:spPr>
        <p:txBody>
          <a:bodyPr/>
          <a:lstStyle/>
          <a:p>
            <a:pPr algn="l" eaLnBrk="1" hangingPunct="1"/>
            <a:r>
              <a:rPr lang="en-US" altLang="zh-TW" sz="2500" smtClean="0"/>
              <a:t>16.4 Methods of Business Combination</a:t>
            </a:r>
          </a:p>
        </p:txBody>
      </p:sp>
      <p:sp>
        <p:nvSpPr>
          <p:cNvPr id="21506" name="Rectangle 5"/>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1507" name="Object 4"/>
          <p:cNvGraphicFramePr>
            <a:graphicFrameLocks noChangeAspect="1"/>
          </p:cNvGraphicFramePr>
          <p:nvPr/>
        </p:nvGraphicFramePr>
        <p:xfrm>
          <a:off x="179388" y="1773238"/>
          <a:ext cx="8426450" cy="1049337"/>
        </p:xfrm>
        <a:graphic>
          <a:graphicData uri="http://schemas.openxmlformats.org/presentationml/2006/ole">
            <p:oleObj spid="_x0000_s21507" name="Equation" r:id="rId3" imgW="3289300" imgH="406400" progId="Equation.DSMT4">
              <p:embed/>
            </p:oleObj>
          </a:graphicData>
        </a:graphic>
      </p:graphicFrame>
      <p:graphicFrame>
        <p:nvGraphicFramePr>
          <p:cNvPr id="21508" name="Object 7"/>
          <p:cNvGraphicFramePr>
            <a:graphicFrameLocks noChangeAspect="1"/>
          </p:cNvGraphicFramePr>
          <p:nvPr/>
        </p:nvGraphicFramePr>
        <p:xfrm>
          <a:off x="1835150" y="3213100"/>
          <a:ext cx="4681538" cy="1108075"/>
        </p:xfrm>
        <a:graphic>
          <a:graphicData uri="http://schemas.openxmlformats.org/presentationml/2006/ole">
            <p:oleObj spid="_x0000_s21508" name="Equation" r:id="rId4" imgW="1651000" imgH="393700" progId="Equation.DSMT4">
              <p:embed/>
            </p:oleObj>
          </a:graphicData>
        </a:graphic>
      </p:graphicFrame>
      <p:graphicFrame>
        <p:nvGraphicFramePr>
          <p:cNvPr id="21509" name="Object 6"/>
          <p:cNvGraphicFramePr>
            <a:graphicFrameLocks noChangeAspect="1"/>
          </p:cNvGraphicFramePr>
          <p:nvPr/>
        </p:nvGraphicFramePr>
        <p:xfrm>
          <a:off x="2268538" y="5013325"/>
          <a:ext cx="3816350" cy="1042988"/>
        </p:xfrm>
        <a:graphic>
          <a:graphicData uri="http://schemas.openxmlformats.org/presentationml/2006/ole">
            <p:oleObj spid="_x0000_s21509" name="Equation" r:id="rId5" imgW="1536700" imgH="419100" progId="Equation.DSMT4">
              <p:embed/>
            </p:oleObj>
          </a:graphicData>
        </a:graphic>
      </p:graphicFrame>
      <p:sp>
        <p:nvSpPr>
          <p:cNvPr id="21510" name="Rectangle 8"/>
          <p:cNvSpPr>
            <a:spLocks noChangeArrowheads="1"/>
          </p:cNvSpPr>
          <p:nvPr/>
        </p:nvSpPr>
        <p:spPr bwMode="auto">
          <a:xfrm>
            <a:off x="2651125" y="2749550"/>
            <a:ext cx="3841750" cy="274638"/>
          </a:xfrm>
          <a:prstGeom prst="rect">
            <a:avLst/>
          </a:prstGeom>
          <a:noFill/>
          <a:ln w="9525">
            <a:noFill/>
            <a:miter lim="800000"/>
            <a:headEnd/>
            <a:tailEnd/>
          </a:ln>
        </p:spPr>
        <p:txBody>
          <a:bodyPr wrap="none" anchor="ctr">
            <a:spAutoFit/>
          </a:bodyPr>
          <a:lstStyle/>
          <a:p>
            <a:r>
              <a:rPr lang="en-US" altLang="zh-TW" sz="1200">
                <a:latin typeface="Times New Roman" pitchFamily="18" charset="0"/>
                <a:cs typeface="Times New Roman" pitchFamily="18" charset="0"/>
              </a:rPr>
              <a:t>				</a:t>
            </a:r>
            <a:endParaRPr lang="en-US" altLang="zh-TW"/>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p:cNvSpPr>
          <p:nvPr>
            <p:ph type="title"/>
          </p:nvPr>
        </p:nvSpPr>
        <p:spPr>
          <a:xfrm>
            <a:off x="250825" y="188913"/>
            <a:ext cx="8540750" cy="1143000"/>
          </a:xfrm>
        </p:spPr>
        <p:txBody>
          <a:bodyPr/>
          <a:lstStyle/>
          <a:p>
            <a:pPr algn="l" eaLnBrk="1" hangingPunct="1"/>
            <a:r>
              <a:rPr lang="en-US" altLang="zh-TW" sz="2500" smtClean="0"/>
              <a:t>16.4 Methods of Business Combination</a:t>
            </a:r>
          </a:p>
        </p:txBody>
      </p:sp>
      <p:graphicFrame>
        <p:nvGraphicFramePr>
          <p:cNvPr id="22530" name="Object 6"/>
          <p:cNvGraphicFramePr>
            <a:graphicFrameLocks noChangeAspect="1"/>
          </p:cNvGraphicFramePr>
          <p:nvPr/>
        </p:nvGraphicFramePr>
        <p:xfrm>
          <a:off x="2195513" y="1484313"/>
          <a:ext cx="4321175" cy="1160462"/>
        </p:xfrm>
        <a:graphic>
          <a:graphicData uri="http://schemas.openxmlformats.org/presentationml/2006/ole">
            <p:oleObj spid="_x0000_s22530" name="Equation" r:id="rId3" imgW="1473200" imgH="393700" progId="Equation.DSMT4">
              <p:embed/>
            </p:oleObj>
          </a:graphicData>
        </a:graphic>
      </p:graphicFrame>
      <p:graphicFrame>
        <p:nvGraphicFramePr>
          <p:cNvPr id="22531" name="Object 5"/>
          <p:cNvGraphicFramePr>
            <a:graphicFrameLocks noChangeAspect="1"/>
          </p:cNvGraphicFramePr>
          <p:nvPr/>
        </p:nvGraphicFramePr>
        <p:xfrm>
          <a:off x="1476375" y="2997200"/>
          <a:ext cx="5761038" cy="1300163"/>
        </p:xfrm>
        <a:graphic>
          <a:graphicData uri="http://schemas.openxmlformats.org/presentationml/2006/ole">
            <p:oleObj spid="_x0000_s22531" name="Equation" r:id="rId4" imgW="1854200" imgH="419100" progId="Equation.DSMT4">
              <p:embed/>
            </p:oleObj>
          </a:graphicData>
        </a:graphic>
      </p:graphicFrame>
      <p:graphicFrame>
        <p:nvGraphicFramePr>
          <p:cNvPr id="22532" name="Object 4"/>
          <p:cNvGraphicFramePr>
            <a:graphicFrameLocks noChangeAspect="1"/>
          </p:cNvGraphicFramePr>
          <p:nvPr/>
        </p:nvGraphicFramePr>
        <p:xfrm>
          <a:off x="2555875" y="4941888"/>
          <a:ext cx="3744913" cy="1073150"/>
        </p:xfrm>
        <a:graphic>
          <a:graphicData uri="http://schemas.openxmlformats.org/presentationml/2006/ole">
            <p:oleObj spid="_x0000_s22532" name="Equation" r:id="rId5" imgW="1358310" imgH="393529" progId="Equation.DSMT4">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p:cNvSpPr>
          <p:nvPr>
            <p:ph type="title"/>
          </p:nvPr>
        </p:nvSpPr>
        <p:spPr>
          <a:xfrm>
            <a:off x="250825" y="188913"/>
            <a:ext cx="8540750" cy="1143000"/>
          </a:xfrm>
        </p:spPr>
        <p:txBody>
          <a:bodyPr/>
          <a:lstStyle/>
          <a:p>
            <a:pPr algn="l" eaLnBrk="1" hangingPunct="1"/>
            <a:r>
              <a:rPr lang="en-US" altLang="zh-TW" sz="3000" smtClean="0"/>
              <a:t>16.4 Methods of Business Combination</a:t>
            </a:r>
          </a:p>
        </p:txBody>
      </p:sp>
      <p:sp>
        <p:nvSpPr>
          <p:cNvPr id="23554" name="Rectangle 3"/>
          <p:cNvSpPr>
            <a:spLocks noGrp="1" noRot="1" noChangeArrowheads="1"/>
          </p:cNvSpPr>
          <p:nvPr>
            <p:ph type="body" idx="1"/>
          </p:nvPr>
        </p:nvSpPr>
        <p:spPr>
          <a:xfrm>
            <a:off x="179388" y="1125538"/>
            <a:ext cx="8785225" cy="5472112"/>
          </a:xfrm>
        </p:spPr>
        <p:txBody>
          <a:bodyPr/>
          <a:lstStyle/>
          <a:p>
            <a:pPr eaLnBrk="1" hangingPunct="1">
              <a:buFont typeface="Wingdings" pitchFamily="2" charset="2"/>
              <a:buNone/>
            </a:pPr>
            <a:r>
              <a:rPr lang="en-US" altLang="zh-TW" b="1" smtClean="0"/>
              <a:t>	</a:t>
            </a:r>
            <a:r>
              <a:rPr lang="en-US" altLang="zh-TW" sz="2400" b="1" smtClean="0"/>
              <a:t>FIGURE 16.1 The relation between ER and P/E</a:t>
            </a:r>
            <a:r>
              <a:rPr lang="en-US" altLang="zh-TW" smtClean="0"/>
              <a:t> </a:t>
            </a:r>
          </a:p>
        </p:txBody>
      </p:sp>
      <p:sp>
        <p:nvSpPr>
          <p:cNvPr id="23555" name="Rectangle 6"/>
          <p:cNvSpPr>
            <a:spLocks noChangeArrowheads="1"/>
          </p:cNvSpPr>
          <p:nvPr/>
        </p:nvSpPr>
        <p:spPr bwMode="auto">
          <a:xfrm>
            <a:off x="0" y="1406525"/>
            <a:ext cx="9144000" cy="0"/>
          </a:xfrm>
          <a:prstGeom prst="rect">
            <a:avLst/>
          </a:prstGeom>
          <a:noFill/>
          <a:ln w="9525">
            <a:noFill/>
            <a:miter lim="800000"/>
            <a:headEnd/>
            <a:tailEnd/>
          </a:ln>
        </p:spPr>
        <p:txBody>
          <a:bodyPr wrap="none" anchor="ctr">
            <a:spAutoFit/>
          </a:bodyPr>
          <a:lstStyle/>
          <a:p>
            <a:endParaRPr lang="zh-TW" altLang="en-US"/>
          </a:p>
        </p:txBody>
      </p:sp>
      <p:pic>
        <p:nvPicPr>
          <p:cNvPr id="23556" name="Picture 5"/>
          <p:cNvPicPr>
            <a:picLocks noChangeAspect="1" noChangeArrowheads="1"/>
          </p:cNvPicPr>
          <p:nvPr/>
        </p:nvPicPr>
        <p:blipFill>
          <a:blip r:embed="rId2"/>
          <a:srcRect/>
          <a:stretch>
            <a:fillRect/>
          </a:stretch>
        </p:blipFill>
        <p:spPr bwMode="auto">
          <a:xfrm>
            <a:off x="1187450" y="1484313"/>
            <a:ext cx="5976938" cy="4586287"/>
          </a:xfrm>
          <a:prstGeom prst="rect">
            <a:avLst/>
          </a:prstGeom>
          <a:noFill/>
          <a:ln w="9525">
            <a:noFill/>
            <a:miter lim="800000"/>
            <a:headEnd/>
            <a:tailEnd/>
          </a:ln>
        </p:spPr>
      </p:pic>
      <p:sp>
        <p:nvSpPr>
          <p:cNvPr id="23557" name="Rectangle 7"/>
          <p:cNvSpPr>
            <a:spLocks noChangeArrowheads="1"/>
          </p:cNvSpPr>
          <p:nvPr/>
        </p:nvSpPr>
        <p:spPr bwMode="auto">
          <a:xfrm>
            <a:off x="0" y="5178425"/>
            <a:ext cx="1130300" cy="274638"/>
          </a:xfrm>
          <a:prstGeom prst="rect">
            <a:avLst/>
          </a:prstGeom>
          <a:noFill/>
          <a:ln w="9525">
            <a:noFill/>
            <a:miter lim="800000"/>
            <a:headEnd/>
            <a:tailEnd/>
          </a:ln>
        </p:spPr>
        <p:txBody>
          <a:bodyPr wrap="none" anchor="ctr">
            <a:spAutoFit/>
          </a:bodyPr>
          <a:lstStyle/>
          <a:p>
            <a:r>
              <a:rPr lang="en-US" altLang="zh-TW" sz="1200">
                <a:latin typeface="Times New Roman" pitchFamily="18" charset="0"/>
                <a:cs typeface="Times New Roman" pitchFamily="18" charset="0"/>
              </a:rPr>
              <a:t>	</a:t>
            </a:r>
            <a:r>
              <a:rPr lang="en-US" altLang="zh-TW" sz="900"/>
              <a:t> </a:t>
            </a:r>
            <a:endParaRPr lang="en-US" altLang="zh-TW"/>
          </a:p>
        </p:txBody>
      </p:sp>
    </p:spTree>
  </p:cSld>
  <p:clrMapOvr>
    <a:masterClrMapping/>
  </p:clrMapOvr>
</p:sld>
</file>

<file path=ppt/theme/theme1.xml><?xml version="1.0" encoding="utf-8"?>
<a:theme xmlns:a="http://schemas.openxmlformats.org/drawingml/2006/main" name="tdesignc">
  <a:themeElements>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tdesignc">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tdesignc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tdesignc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tdesignc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tdesignc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tdesignc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tdesignc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tdesignc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TDESIGNC</Template>
  <TotalTime>279</TotalTime>
  <Words>2852</Words>
  <Application>Microsoft Macintosh PowerPoint</Application>
  <PresentationFormat>如螢幕大小 (4:3)</PresentationFormat>
  <Paragraphs>435</Paragraphs>
  <Slides>40</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40</vt:i4>
      </vt:variant>
    </vt:vector>
  </HeadingPairs>
  <TitlesOfParts>
    <vt:vector size="42" baseType="lpstr">
      <vt:lpstr>tdesignc</vt:lpstr>
      <vt:lpstr>Equation</vt:lpstr>
      <vt:lpstr>Financial Analysis, Planning and Forecasting Theory and Application</vt:lpstr>
      <vt:lpstr>Outline</vt:lpstr>
      <vt:lpstr>16.3 Classification of Business Combination</vt:lpstr>
      <vt:lpstr>16.3 Classification of Business Combination</vt:lpstr>
      <vt:lpstr>16.3 Classification of Business Combination</vt:lpstr>
      <vt:lpstr>16.4 Methods of Business Combination</vt:lpstr>
      <vt:lpstr>16.4 Methods of Business Combination</vt:lpstr>
      <vt:lpstr>16.4 Methods of Business Combination</vt:lpstr>
      <vt:lpstr>16.4 Methods of Business Combination</vt:lpstr>
      <vt:lpstr>16.4 Methods of Business Combination</vt:lpstr>
      <vt:lpstr>16.4 Methods of Business Combination</vt:lpstr>
      <vt:lpstr>16.4 Methods of Business Combination</vt:lpstr>
      <vt:lpstr>16.5 Merger accounting and tax effects</vt:lpstr>
      <vt:lpstr>16.5 Merger accounting and tax effects</vt:lpstr>
      <vt:lpstr>16.5 Merger accounting and tax effects</vt:lpstr>
      <vt:lpstr>16.5 Merger accounting and tax effects</vt:lpstr>
      <vt:lpstr>16.6 Economic theories and evidence</vt:lpstr>
      <vt:lpstr>16.7 Financial Theories and Evidence</vt:lpstr>
      <vt:lpstr>16.7 Financial theories and evidence</vt:lpstr>
      <vt:lpstr>16.7 Financial theories and evidence</vt:lpstr>
      <vt:lpstr>16.7 Financial theories and evidence</vt:lpstr>
      <vt:lpstr>16.7 Financial theories and evidence</vt:lpstr>
      <vt:lpstr>16.8 Summary</vt:lpstr>
      <vt:lpstr>Appendix 16A. Effects of divestiture on firm                           valuation</vt:lpstr>
      <vt:lpstr>Appendix 16A. Effects of divestiture on firm                           valuation</vt:lpstr>
      <vt:lpstr>Appendix 16A. Effects of divestiture on firm                           valuation</vt:lpstr>
      <vt:lpstr>Appendix 16B. Exchange Ratio</vt:lpstr>
      <vt:lpstr>Appendix 16B. Exchange Ratio</vt:lpstr>
      <vt:lpstr>Appendix 16B. Exchange Ratio</vt:lpstr>
      <vt:lpstr>Appendix 16B. Exchange Ratio</vt:lpstr>
      <vt:lpstr>Appendix 16B. Exchange Ratio</vt:lpstr>
      <vt:lpstr>Appendix 16B. Exchange Ratio</vt:lpstr>
      <vt:lpstr>Appendix 16B. Exchange Ratio</vt:lpstr>
      <vt:lpstr>Appendix 16B. Exchange Ratio</vt:lpstr>
      <vt:lpstr>Appendix 16B. Exchange Ratio</vt:lpstr>
      <vt:lpstr>Appendix 16B. Exchange Ratio</vt:lpstr>
      <vt:lpstr>Appendix 16C. The Tender Offer</vt:lpstr>
      <vt:lpstr>Appendix 16C. The Tender Offer</vt:lpstr>
      <vt:lpstr>Appendix 16C. The Tender Offer</vt:lpstr>
      <vt:lpstr>Appendix 16C. The Tender Offer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Analysis, Planning and Forecasting Theory and Application</dc:title>
  <dc:creator>user</dc:creator>
  <cp:lastModifiedBy>User</cp:lastModifiedBy>
  <cp:revision>27</cp:revision>
  <dcterms:created xsi:type="dcterms:W3CDTF">2007-12-19T08:58:17Z</dcterms:created>
  <dcterms:modified xsi:type="dcterms:W3CDTF">2019-04-15T01:52:47Z</dcterms:modified>
</cp:coreProperties>
</file>