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 id="426" r:id="rId178"/>
    <p:sldId id="427" r:id="rId179"/>
    <p:sldId id="428" r:id="rId180"/>
    <p:sldId id="429" r:id="rId181"/>
    <p:sldId id="430" r:id="rId182"/>
    <p:sldId id="431" r:id="rId183"/>
    <p:sldId id="432" r:id="rId184"/>
    <p:sldId id="433" r:id="rId185"/>
    <p:sldId id="434" r:id="rId186"/>
    <p:sldId id="435" r:id="rId187"/>
    <p:sldId id="436" r:id="rId188"/>
    <p:sldId id="437" r:id="rId189"/>
    <p:sldId id="438" r:id="rId190"/>
    <p:sldId id="439" r:id="rId191"/>
    <p:sldId id="440" r:id="rId192"/>
    <p:sldId id="441" r:id="rId193"/>
    <p:sldId id="442" r:id="rId194"/>
    <p:sldId id="443" r:id="rId195"/>
    <p:sldId id="444" r:id="rId196"/>
    <p:sldId id="445" r:id="rId197"/>
    <p:sldId id="446" r:id="rId198"/>
    <p:sldId id="447" r:id="rId199"/>
    <p:sldId id="448" r:id="rId200"/>
    <p:sldId id="449" r:id="rId201"/>
    <p:sldId id="450" r:id="rId202"/>
    <p:sldId id="451" r:id="rId203"/>
    <p:sldId id="452" r:id="rId204"/>
    <p:sldId id="453" r:id="rId205"/>
    <p:sldId id="454" r:id="rId206"/>
    <p:sldId id="455" r:id="rId207"/>
    <p:sldId id="456" r:id="rId208"/>
    <p:sldId id="457" r:id="rId209"/>
    <p:sldId id="458" r:id="rId21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7A77"/>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F7FCFF"/>
          </a:solidFill>
        </a:fill>
      </a:tcStyle>
    </a:wholeTbl>
    <a:band2H>
      <a:tcTxStyle b="def" i="def"/>
      <a:tcStyle>
        <a:tcBdr/>
        <a:fill>
          <a:solidFill>
            <a:srgbClr val="FBFDFF"/>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7A77"/>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7A77"/>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D1F6"/>
          </a:solidFill>
        </a:fill>
      </a:tcStyle>
    </a:wholeTbl>
    <a:band2H>
      <a:tcTxStyle b="def" i="def"/>
      <a:tcStyle>
        <a:tcBdr/>
        <a:fill>
          <a:solidFill>
            <a:srgbClr val="E7E9FA"/>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7A7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CEB"/>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7A77"/>
      </a:tcTxStyle>
      <a:tcStyle>
        <a:tcBdr>
          <a:left>
            <a:ln w="12700" cap="flat">
              <a:noFill/>
              <a:miter lim="400000"/>
            </a:ln>
          </a:left>
          <a:right>
            <a:ln w="12700" cap="flat">
              <a:noFill/>
              <a:miter lim="400000"/>
            </a:ln>
          </a:right>
          <a:top>
            <a:ln w="50800" cap="flat">
              <a:solidFill>
                <a:srgbClr val="007A77"/>
              </a:solidFill>
              <a:prstDash val="solid"/>
              <a:round/>
            </a:ln>
          </a:top>
          <a:bottom>
            <a:ln w="25400" cap="flat">
              <a:solidFill>
                <a:srgbClr val="007A77"/>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7A77"/>
              </a:solidFill>
              <a:prstDash val="solid"/>
              <a:round/>
            </a:ln>
          </a:top>
          <a:bottom>
            <a:ln w="25400" cap="flat">
              <a:solidFill>
                <a:srgbClr val="007A77"/>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7A77"/>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D6D5"/>
          </a:solidFill>
        </a:fill>
      </a:tcStyle>
    </a:wholeTbl>
    <a:band2H>
      <a:tcTxStyle b="def" i="def"/>
      <a:tcStyle>
        <a:tcBdr/>
        <a:fill>
          <a:solidFill>
            <a:srgbClr val="E6ECEB"/>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7A77"/>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7A77"/>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7A77"/>
          </a:solidFill>
        </a:fill>
      </a:tcStyle>
    </a:firstRow>
  </a:tblStyle>
  <a:tblStyle styleId="{2708684C-4D16-4618-839F-0558EEFCDFE6}" styleName="">
    <a:tblBg/>
    <a:wholeTbl>
      <a:tcTxStyle b="off" i="off">
        <a:font>
          <a:latin typeface="Arial"/>
          <a:ea typeface="Arial"/>
          <a:cs typeface="Arial"/>
        </a:font>
        <a:srgbClr val="007A77"/>
      </a:tcTxStyle>
      <a:tcStyle>
        <a:tcBdr>
          <a:left>
            <a:ln w="12700" cap="flat">
              <a:solidFill>
                <a:srgbClr val="007A77"/>
              </a:solidFill>
              <a:prstDash val="solid"/>
              <a:round/>
            </a:ln>
          </a:left>
          <a:right>
            <a:ln w="12700" cap="flat">
              <a:solidFill>
                <a:srgbClr val="007A77"/>
              </a:solidFill>
              <a:prstDash val="solid"/>
              <a:round/>
            </a:ln>
          </a:right>
          <a:top>
            <a:ln w="12700" cap="flat">
              <a:solidFill>
                <a:srgbClr val="007A77"/>
              </a:solidFill>
              <a:prstDash val="solid"/>
              <a:round/>
            </a:ln>
          </a:top>
          <a:bottom>
            <a:ln w="12700" cap="flat">
              <a:solidFill>
                <a:srgbClr val="007A77"/>
              </a:solidFill>
              <a:prstDash val="solid"/>
              <a:round/>
            </a:ln>
          </a:bottom>
          <a:insideH>
            <a:ln w="12700" cap="flat">
              <a:solidFill>
                <a:srgbClr val="007A77"/>
              </a:solidFill>
              <a:prstDash val="solid"/>
              <a:round/>
            </a:ln>
          </a:insideH>
          <a:insideV>
            <a:ln w="12700" cap="flat">
              <a:solidFill>
                <a:srgbClr val="007A77"/>
              </a:solidFill>
              <a:prstDash val="solid"/>
              <a:round/>
            </a:ln>
          </a:insideV>
        </a:tcBdr>
        <a:fill>
          <a:solidFill>
            <a:srgbClr val="007A77">
              <a:alpha val="20000"/>
            </a:srgbClr>
          </a:solidFill>
        </a:fill>
      </a:tcStyle>
    </a:wholeTbl>
    <a:band2H>
      <a:tcTxStyle b="def" i="def"/>
      <a:tcStyle>
        <a:tcBdr/>
        <a:fill>
          <a:solidFill>
            <a:schemeClr val="accent3">
              <a:lumOff val="44000"/>
            </a:schemeClr>
          </a:solidFill>
        </a:fill>
      </a:tcStyle>
    </a:band2H>
    <a:firstCol>
      <a:tcTxStyle b="on" i="off">
        <a:font>
          <a:latin typeface="Arial"/>
          <a:ea typeface="Arial"/>
          <a:cs typeface="Arial"/>
        </a:font>
        <a:srgbClr val="007A77"/>
      </a:tcTxStyle>
      <a:tcStyle>
        <a:tcBdr>
          <a:left>
            <a:ln w="12700" cap="flat">
              <a:solidFill>
                <a:srgbClr val="007A77"/>
              </a:solidFill>
              <a:prstDash val="solid"/>
              <a:round/>
            </a:ln>
          </a:left>
          <a:right>
            <a:ln w="12700" cap="flat">
              <a:solidFill>
                <a:srgbClr val="007A77"/>
              </a:solidFill>
              <a:prstDash val="solid"/>
              <a:round/>
            </a:ln>
          </a:right>
          <a:top>
            <a:ln w="12700" cap="flat">
              <a:solidFill>
                <a:srgbClr val="007A77"/>
              </a:solidFill>
              <a:prstDash val="solid"/>
              <a:round/>
            </a:ln>
          </a:top>
          <a:bottom>
            <a:ln w="12700" cap="flat">
              <a:solidFill>
                <a:srgbClr val="007A77"/>
              </a:solidFill>
              <a:prstDash val="solid"/>
              <a:round/>
            </a:ln>
          </a:bottom>
          <a:insideH>
            <a:ln w="12700" cap="flat">
              <a:solidFill>
                <a:srgbClr val="007A77"/>
              </a:solidFill>
              <a:prstDash val="solid"/>
              <a:round/>
            </a:ln>
          </a:insideH>
          <a:insideV>
            <a:ln w="12700" cap="flat">
              <a:solidFill>
                <a:srgbClr val="007A77"/>
              </a:solidFill>
              <a:prstDash val="solid"/>
              <a:round/>
            </a:ln>
          </a:insideV>
        </a:tcBdr>
        <a:fill>
          <a:solidFill>
            <a:srgbClr val="007A77">
              <a:alpha val="20000"/>
            </a:srgbClr>
          </a:solidFill>
        </a:fill>
      </a:tcStyle>
    </a:firstCol>
    <a:lastRow>
      <a:tcTxStyle b="on" i="off">
        <a:font>
          <a:latin typeface="Arial"/>
          <a:ea typeface="Arial"/>
          <a:cs typeface="Arial"/>
        </a:font>
        <a:srgbClr val="007A77"/>
      </a:tcTxStyle>
      <a:tcStyle>
        <a:tcBdr>
          <a:left>
            <a:ln w="12700" cap="flat">
              <a:solidFill>
                <a:srgbClr val="007A77"/>
              </a:solidFill>
              <a:prstDash val="solid"/>
              <a:round/>
            </a:ln>
          </a:left>
          <a:right>
            <a:ln w="12700" cap="flat">
              <a:solidFill>
                <a:srgbClr val="007A77"/>
              </a:solidFill>
              <a:prstDash val="solid"/>
              <a:round/>
            </a:ln>
          </a:right>
          <a:top>
            <a:ln w="50800" cap="flat">
              <a:solidFill>
                <a:srgbClr val="007A77"/>
              </a:solidFill>
              <a:prstDash val="solid"/>
              <a:round/>
            </a:ln>
          </a:top>
          <a:bottom>
            <a:ln w="12700" cap="flat">
              <a:solidFill>
                <a:srgbClr val="007A77"/>
              </a:solidFill>
              <a:prstDash val="solid"/>
              <a:round/>
            </a:ln>
          </a:bottom>
          <a:insideH>
            <a:ln w="12700" cap="flat">
              <a:solidFill>
                <a:srgbClr val="007A77"/>
              </a:solidFill>
              <a:prstDash val="solid"/>
              <a:round/>
            </a:ln>
          </a:insideH>
          <a:insideV>
            <a:ln w="12700" cap="flat">
              <a:solidFill>
                <a:srgbClr val="007A77"/>
              </a:solidFill>
              <a:prstDash val="solid"/>
              <a:round/>
            </a:ln>
          </a:insideV>
        </a:tcBdr>
        <a:fill>
          <a:noFill/>
        </a:fill>
      </a:tcStyle>
    </a:lastRow>
    <a:firstRow>
      <a:tcTxStyle b="on" i="off">
        <a:font>
          <a:latin typeface="Arial"/>
          <a:ea typeface="Arial"/>
          <a:cs typeface="Arial"/>
        </a:font>
        <a:srgbClr val="007A77"/>
      </a:tcTxStyle>
      <a:tcStyle>
        <a:tcBdr>
          <a:left>
            <a:ln w="12700" cap="flat">
              <a:solidFill>
                <a:srgbClr val="007A77"/>
              </a:solidFill>
              <a:prstDash val="solid"/>
              <a:round/>
            </a:ln>
          </a:left>
          <a:right>
            <a:ln w="12700" cap="flat">
              <a:solidFill>
                <a:srgbClr val="007A77"/>
              </a:solidFill>
              <a:prstDash val="solid"/>
              <a:round/>
            </a:ln>
          </a:right>
          <a:top>
            <a:ln w="12700" cap="flat">
              <a:solidFill>
                <a:srgbClr val="007A77"/>
              </a:solidFill>
              <a:prstDash val="solid"/>
              <a:round/>
            </a:ln>
          </a:top>
          <a:bottom>
            <a:ln w="25400" cap="flat">
              <a:solidFill>
                <a:srgbClr val="007A77"/>
              </a:solidFill>
              <a:prstDash val="solid"/>
              <a:round/>
            </a:ln>
          </a:bottom>
          <a:insideH>
            <a:ln w="12700" cap="flat">
              <a:solidFill>
                <a:srgbClr val="007A77"/>
              </a:solidFill>
              <a:prstDash val="solid"/>
              <a:round/>
            </a:ln>
          </a:insideH>
          <a:insideV>
            <a:ln w="12700" cap="flat">
              <a:solidFill>
                <a:srgbClr val="007A77"/>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 Id="rId163" Type="http://schemas.openxmlformats.org/officeDocument/2006/relationships/slide" Target="slides/slide156.xml"/><Relationship Id="rId164" Type="http://schemas.openxmlformats.org/officeDocument/2006/relationships/slide" Target="slides/slide157.xml"/><Relationship Id="rId165" Type="http://schemas.openxmlformats.org/officeDocument/2006/relationships/slide" Target="slides/slide158.xml"/><Relationship Id="rId166" Type="http://schemas.openxmlformats.org/officeDocument/2006/relationships/slide" Target="slides/slide159.xml"/><Relationship Id="rId167" Type="http://schemas.openxmlformats.org/officeDocument/2006/relationships/slide" Target="slides/slide160.xml"/><Relationship Id="rId168" Type="http://schemas.openxmlformats.org/officeDocument/2006/relationships/slide" Target="slides/slide161.xml"/><Relationship Id="rId169" Type="http://schemas.openxmlformats.org/officeDocument/2006/relationships/slide" Target="slides/slide162.xml"/><Relationship Id="rId170" Type="http://schemas.openxmlformats.org/officeDocument/2006/relationships/slide" Target="slides/slide163.xml"/><Relationship Id="rId171" Type="http://schemas.openxmlformats.org/officeDocument/2006/relationships/slide" Target="slides/slide164.xml"/><Relationship Id="rId172" Type="http://schemas.openxmlformats.org/officeDocument/2006/relationships/slide" Target="slides/slide165.xml"/><Relationship Id="rId173" Type="http://schemas.openxmlformats.org/officeDocument/2006/relationships/slide" Target="slides/slide166.xml"/><Relationship Id="rId174" Type="http://schemas.openxmlformats.org/officeDocument/2006/relationships/slide" Target="slides/slide167.xml"/><Relationship Id="rId175" Type="http://schemas.openxmlformats.org/officeDocument/2006/relationships/slide" Target="slides/slide168.xml"/><Relationship Id="rId176" Type="http://schemas.openxmlformats.org/officeDocument/2006/relationships/slide" Target="slides/slide169.xml"/><Relationship Id="rId177" Type="http://schemas.openxmlformats.org/officeDocument/2006/relationships/slide" Target="slides/slide170.xml"/><Relationship Id="rId178" Type="http://schemas.openxmlformats.org/officeDocument/2006/relationships/slide" Target="slides/slide171.xml"/><Relationship Id="rId179" Type="http://schemas.openxmlformats.org/officeDocument/2006/relationships/slide" Target="slides/slide172.xml"/><Relationship Id="rId180" Type="http://schemas.openxmlformats.org/officeDocument/2006/relationships/slide" Target="slides/slide173.xml"/><Relationship Id="rId181" Type="http://schemas.openxmlformats.org/officeDocument/2006/relationships/slide" Target="slides/slide174.xml"/><Relationship Id="rId182" Type="http://schemas.openxmlformats.org/officeDocument/2006/relationships/slide" Target="slides/slide175.xml"/><Relationship Id="rId183" Type="http://schemas.openxmlformats.org/officeDocument/2006/relationships/slide" Target="slides/slide176.xml"/><Relationship Id="rId184" Type="http://schemas.openxmlformats.org/officeDocument/2006/relationships/slide" Target="slides/slide177.xml"/><Relationship Id="rId185" Type="http://schemas.openxmlformats.org/officeDocument/2006/relationships/slide" Target="slides/slide178.xml"/><Relationship Id="rId186" Type="http://schemas.openxmlformats.org/officeDocument/2006/relationships/slide" Target="slides/slide179.xml"/><Relationship Id="rId187" Type="http://schemas.openxmlformats.org/officeDocument/2006/relationships/slide" Target="slides/slide180.xml"/><Relationship Id="rId188" Type="http://schemas.openxmlformats.org/officeDocument/2006/relationships/slide" Target="slides/slide181.xml"/><Relationship Id="rId189" Type="http://schemas.openxmlformats.org/officeDocument/2006/relationships/slide" Target="slides/slide182.xml"/><Relationship Id="rId190" Type="http://schemas.openxmlformats.org/officeDocument/2006/relationships/slide" Target="slides/slide183.xml"/><Relationship Id="rId191" Type="http://schemas.openxmlformats.org/officeDocument/2006/relationships/slide" Target="slides/slide184.xml"/><Relationship Id="rId192" Type="http://schemas.openxmlformats.org/officeDocument/2006/relationships/slide" Target="slides/slide185.xml"/><Relationship Id="rId193" Type="http://schemas.openxmlformats.org/officeDocument/2006/relationships/slide" Target="slides/slide186.xml"/><Relationship Id="rId194" Type="http://schemas.openxmlformats.org/officeDocument/2006/relationships/slide" Target="slides/slide187.xml"/><Relationship Id="rId195" Type="http://schemas.openxmlformats.org/officeDocument/2006/relationships/slide" Target="slides/slide188.xml"/><Relationship Id="rId196" Type="http://schemas.openxmlformats.org/officeDocument/2006/relationships/slide" Target="slides/slide189.xml"/><Relationship Id="rId197" Type="http://schemas.openxmlformats.org/officeDocument/2006/relationships/slide" Target="slides/slide190.xml"/><Relationship Id="rId198" Type="http://schemas.openxmlformats.org/officeDocument/2006/relationships/slide" Target="slides/slide191.xml"/><Relationship Id="rId199" Type="http://schemas.openxmlformats.org/officeDocument/2006/relationships/slide" Target="slides/slide192.xml"/><Relationship Id="rId200" Type="http://schemas.openxmlformats.org/officeDocument/2006/relationships/slide" Target="slides/slide193.xml"/><Relationship Id="rId201" Type="http://schemas.openxmlformats.org/officeDocument/2006/relationships/slide" Target="slides/slide194.xml"/><Relationship Id="rId202" Type="http://schemas.openxmlformats.org/officeDocument/2006/relationships/slide" Target="slides/slide195.xml"/><Relationship Id="rId203" Type="http://schemas.openxmlformats.org/officeDocument/2006/relationships/slide" Target="slides/slide196.xml"/><Relationship Id="rId204" Type="http://schemas.openxmlformats.org/officeDocument/2006/relationships/slide" Target="slides/slide197.xml"/><Relationship Id="rId205" Type="http://schemas.openxmlformats.org/officeDocument/2006/relationships/slide" Target="slides/slide198.xml"/><Relationship Id="rId206" Type="http://schemas.openxmlformats.org/officeDocument/2006/relationships/slide" Target="slides/slide199.xml"/><Relationship Id="rId207" Type="http://schemas.openxmlformats.org/officeDocument/2006/relationships/slide" Target="slides/slide200.xml"/><Relationship Id="rId208" Type="http://schemas.openxmlformats.org/officeDocument/2006/relationships/slide" Target="slides/slide201.xml"/><Relationship Id="rId209" Type="http://schemas.openxmlformats.org/officeDocument/2006/relationships/slide" Target="slides/slide202.xml"/><Relationship Id="rId210" Type="http://schemas.openxmlformats.org/officeDocument/2006/relationships/slide" Target="slides/slide20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ph type="sldImg"/>
          </p:nvPr>
        </p:nvSpPr>
        <p:spPr>
          <a:xfrm>
            <a:off x="1143000" y="685800"/>
            <a:ext cx="4572000" cy="3429000"/>
          </a:xfrm>
          <a:prstGeom prst="rect">
            <a:avLst/>
          </a:prstGeom>
        </p:spPr>
        <p:txBody>
          <a:bodyPr/>
          <a:lstStyle/>
          <a:p>
            <a:pPr/>
          </a:p>
        </p:txBody>
      </p:sp>
      <p:sp>
        <p:nvSpPr>
          <p:cNvPr id="127" name="Shape 1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685800" y="2286000"/>
            <a:ext cx="7772400" cy="1143000"/>
          </a:xfrm>
          <a:prstGeom prst="rect">
            <a:avLst/>
          </a:prstGeom>
        </p:spPr>
        <p:txBody>
          <a:bodyPr/>
          <a:lstStyle/>
          <a:p>
            <a:pPr/>
            <a:r>
              <a:t>Click to edit Master title style</a:t>
            </a:r>
          </a:p>
        </p:txBody>
      </p:sp>
      <p:sp>
        <p:nvSpPr>
          <p:cNvPr id="12" name="Shape 12"/>
          <p:cNvSpPr/>
          <p:nvPr>
            <p:ph type="body" sz="quarter" idx="1"/>
          </p:nvPr>
        </p:nvSpPr>
        <p:spPr>
          <a:xfrm>
            <a:off x="1371600" y="3886200"/>
            <a:ext cx="6400800" cy="1752600"/>
          </a:xfrm>
          <a:prstGeom prst="rect">
            <a:avLst/>
          </a:prstGeom>
        </p:spPr>
        <p:txBody>
          <a:bodyPr/>
          <a:lstStyle>
            <a:lvl1pPr marL="0" indent="0" algn="ctr">
              <a:buClrTx/>
              <a:buSzTx/>
              <a:buFontTx/>
              <a:buNone/>
            </a:lvl1pPr>
          </a:lstStyle>
          <a:p>
            <a:pPr/>
            <a:r>
              <a:t>Click to edit Master subtitle style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Click to edit Master title style</a:t>
            </a:r>
          </a:p>
        </p:txBody>
      </p:sp>
      <p:sp>
        <p:nvSpPr>
          <p:cNvPr id="93" name="Shape 93"/>
          <p:cNvSpPr/>
          <p:nvPr>
            <p:ph type="body" idx="1"/>
          </p:nvPr>
        </p:nvSpPr>
        <p:spPr>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Shape 101"/>
          <p:cNvSpPr/>
          <p:nvPr>
            <p:ph type="title"/>
          </p:nvPr>
        </p:nvSpPr>
        <p:spPr>
          <a:xfrm>
            <a:off x="6707188" y="609600"/>
            <a:ext cx="2135188" cy="5489575"/>
          </a:xfrm>
          <a:prstGeom prst="rect">
            <a:avLst/>
          </a:prstGeom>
        </p:spPr>
        <p:txBody>
          <a:bodyPr/>
          <a:lstStyle/>
          <a:p>
            <a:pPr/>
            <a:r>
              <a:t>Click to edit Master title style</a:t>
            </a:r>
          </a:p>
        </p:txBody>
      </p:sp>
      <p:sp>
        <p:nvSpPr>
          <p:cNvPr id="102" name="Shape 102"/>
          <p:cNvSpPr/>
          <p:nvPr>
            <p:ph type="body" idx="1"/>
          </p:nvPr>
        </p:nvSpPr>
        <p:spPr>
          <a:xfrm>
            <a:off x="301625" y="609600"/>
            <a:ext cx="6253163" cy="5489575"/>
          </a:xfrm>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110" name="Shape 110"/>
          <p:cNvSpPr/>
          <p:nvPr>
            <p:ph type="title"/>
          </p:nvPr>
        </p:nvSpPr>
        <p:spPr>
          <a:prstGeom prst="rect">
            <a:avLst/>
          </a:prstGeom>
        </p:spPr>
        <p:txBody>
          <a:bodyPr/>
          <a:lstStyle/>
          <a:p>
            <a:pPr/>
            <a:r>
              <a:t>Click to edit Master title style</a:t>
            </a:r>
          </a:p>
        </p:txBody>
      </p:sp>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Text, and Content">
    <p:spTree>
      <p:nvGrpSpPr>
        <p:cNvPr id="1" name=""/>
        <p:cNvGrpSpPr/>
        <p:nvPr/>
      </p:nvGrpSpPr>
      <p:grpSpPr>
        <a:xfrm>
          <a:off x="0" y="0"/>
          <a:ext cx="0" cy="0"/>
          <a:chOff x="0" y="0"/>
          <a:chExt cx="0" cy="0"/>
        </a:xfrm>
      </p:grpSpPr>
      <p:sp>
        <p:nvSpPr>
          <p:cNvPr id="118" name="Shape 118"/>
          <p:cNvSpPr/>
          <p:nvPr>
            <p:ph type="title"/>
          </p:nvPr>
        </p:nvSpPr>
        <p:spPr>
          <a:prstGeom prst="rect">
            <a:avLst/>
          </a:prstGeom>
        </p:spPr>
        <p:txBody>
          <a:bodyPr/>
          <a:lstStyle/>
          <a:p>
            <a:pPr/>
            <a:r>
              <a:t>Click to edit Master title style</a:t>
            </a:r>
          </a:p>
        </p:txBody>
      </p:sp>
      <p:sp>
        <p:nvSpPr>
          <p:cNvPr id="119" name="Shape 119"/>
          <p:cNvSpPr/>
          <p:nvPr>
            <p:ph type="body" sz="half" idx="1"/>
          </p:nvPr>
        </p:nvSpPr>
        <p:spPr>
          <a:xfrm>
            <a:off x="301625" y="1905000"/>
            <a:ext cx="4194175" cy="4194175"/>
          </a:xfrm>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120" name="Shape 1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Click to edit Master title style</a:t>
            </a:r>
          </a:p>
        </p:txBody>
      </p:sp>
      <p:sp>
        <p:nvSpPr>
          <p:cNvPr id="21" name="Shape 21"/>
          <p:cNvSpPr/>
          <p:nvPr>
            <p:ph type="body" idx="1"/>
          </p:nvPr>
        </p:nvSpPr>
        <p:spPr>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Shape 29"/>
          <p:cNvSpPr/>
          <p:nvPr>
            <p:ph type="title"/>
          </p:nvPr>
        </p:nvSpPr>
        <p:spPr>
          <a:xfrm>
            <a:off x="722312" y="4406900"/>
            <a:ext cx="7772401" cy="1362075"/>
          </a:xfrm>
          <a:prstGeom prst="rect">
            <a:avLst/>
          </a:prstGeom>
        </p:spPr>
        <p:txBody>
          <a:bodyPr anchor="t"/>
          <a:lstStyle>
            <a:lvl1pPr algn="l">
              <a:defRPr b="1" cap="all" sz="4000"/>
            </a:lvl1pPr>
          </a:lstStyle>
          <a:p>
            <a:pPr/>
            <a:r>
              <a:t>Click to edit Master title style</a:t>
            </a:r>
          </a:p>
        </p:txBody>
      </p:sp>
      <p:sp>
        <p:nvSpPr>
          <p:cNvPr id="30" name="Shape 30"/>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lvl1pPr>
          </a:lstStyle>
          <a:p>
            <a:pPr/>
            <a:r>
              <a:t>Click to edit Master text styles</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Click to edit Master title style</a:t>
            </a:r>
          </a:p>
        </p:txBody>
      </p:sp>
      <p:sp>
        <p:nvSpPr>
          <p:cNvPr id="39" name="Shape 39"/>
          <p:cNvSpPr/>
          <p:nvPr>
            <p:ph type="body" sz="half" idx="1"/>
          </p:nvPr>
        </p:nvSpPr>
        <p:spPr>
          <a:xfrm>
            <a:off x="301625" y="1905000"/>
            <a:ext cx="4194175" cy="4194175"/>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Click to edit Master text styles</a:t>
            </a:r>
          </a:p>
          <a:p>
            <a:pPr lvl="1"/>
            <a:r>
              <a:t>Second level</a:t>
            </a:r>
          </a:p>
          <a:p>
            <a:pPr lvl="2"/>
            <a:r>
              <a:t>Third level</a:t>
            </a:r>
          </a:p>
          <a:p>
            <a:pPr lvl="3"/>
            <a:r>
              <a:t>Fourth level</a:t>
            </a:r>
          </a:p>
          <a:p>
            <a:pPr lvl="4"/>
            <a:r>
              <a:t>Fifth level</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Shape 47"/>
          <p:cNvSpPr/>
          <p:nvPr>
            <p:ph type="title"/>
          </p:nvPr>
        </p:nvSpPr>
        <p:spPr>
          <a:xfrm>
            <a:off x="457200" y="274638"/>
            <a:ext cx="8229600" cy="1143001"/>
          </a:xfrm>
          <a:prstGeom prst="rect">
            <a:avLst/>
          </a:prstGeom>
        </p:spPr>
        <p:txBody>
          <a:bodyPr/>
          <a:lstStyle/>
          <a:p>
            <a:pPr/>
            <a:r>
              <a:t>Click to edit Master title style</a:t>
            </a:r>
          </a:p>
        </p:txBody>
      </p:sp>
      <p:sp>
        <p:nvSpPr>
          <p:cNvPr id="48" name="Shape 48"/>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b="1" sz="2400"/>
            </a:lvl1pPr>
          </a:lstStyle>
          <a:p>
            <a:pPr/>
            <a:r>
              <a:t>Click to edit Master text styles</a:t>
            </a:r>
          </a:p>
        </p:txBody>
      </p:sp>
      <p:sp>
        <p:nvSpPr>
          <p:cNvPr id="49" name="Shape 49"/>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b="1"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Click to edit Master title style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Shape 72"/>
          <p:cNvSpPr/>
          <p:nvPr>
            <p:ph type="title"/>
          </p:nvPr>
        </p:nvSpPr>
        <p:spPr>
          <a:xfrm>
            <a:off x="457200" y="273050"/>
            <a:ext cx="3008314" cy="1162050"/>
          </a:xfrm>
          <a:prstGeom prst="rect">
            <a:avLst/>
          </a:prstGeom>
        </p:spPr>
        <p:txBody>
          <a:bodyPr anchor="b"/>
          <a:lstStyle>
            <a:lvl1pPr algn="l">
              <a:defRPr b="1" sz="2000"/>
            </a:lvl1pPr>
          </a:lstStyle>
          <a:p>
            <a:pPr/>
            <a:r>
              <a:t>Click to edit Master title style</a:t>
            </a:r>
          </a:p>
        </p:txBody>
      </p:sp>
      <p:sp>
        <p:nvSpPr>
          <p:cNvPr id="73" name="Shape 73"/>
          <p:cNvSpPr/>
          <p:nvPr>
            <p:ph type="body" idx="1"/>
          </p:nvPr>
        </p:nvSpPr>
        <p:spPr>
          <a:xfrm>
            <a:off x="3575050" y="273050"/>
            <a:ext cx="5111750" cy="5853113"/>
          </a:xfrm>
          <a:prstGeom prst="rect">
            <a:avLst/>
          </a:prstGeom>
        </p:spPr>
        <p:txBody>
          <a:bodyPr/>
          <a:lstStyle/>
          <a:p>
            <a:pPr/>
            <a:r>
              <a:t>Click to edit Master text styles</a:t>
            </a:r>
          </a:p>
          <a:p>
            <a:pPr lvl="1"/>
            <a:r>
              <a:t>Second level</a:t>
            </a:r>
          </a:p>
          <a:p>
            <a:pPr lvl="2"/>
            <a:r>
              <a:t>Third level</a:t>
            </a:r>
          </a:p>
          <a:p>
            <a:pPr lvl="3"/>
            <a:r>
              <a:t>Fourth level</a:t>
            </a:r>
          </a:p>
          <a:p>
            <a:pPr lvl="4"/>
            <a:r>
              <a:t>Fifth level</a:t>
            </a:r>
          </a:p>
        </p:txBody>
      </p:sp>
      <p:sp>
        <p:nvSpPr>
          <p:cNvPr id="74" name="Shape 74"/>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Shape 82"/>
          <p:cNvSpPr/>
          <p:nvPr>
            <p:ph type="title"/>
          </p:nvPr>
        </p:nvSpPr>
        <p:spPr>
          <a:xfrm>
            <a:off x="1792288" y="4800600"/>
            <a:ext cx="5486401" cy="566738"/>
          </a:xfrm>
          <a:prstGeom prst="rect">
            <a:avLst/>
          </a:prstGeom>
        </p:spPr>
        <p:txBody>
          <a:bodyPr anchor="b"/>
          <a:lstStyle>
            <a:lvl1pPr algn="l">
              <a:defRPr b="1" sz="2000"/>
            </a:lvl1pPr>
          </a:lstStyle>
          <a:p>
            <a:pPr/>
            <a:r>
              <a:t>Click to edit Master title style</a:t>
            </a:r>
          </a:p>
        </p:txBody>
      </p:sp>
      <p:sp>
        <p:nvSpPr>
          <p:cNvPr id="83" name="Shape 83"/>
          <p:cNvSpPr/>
          <p:nvPr>
            <p:ph type="pic" sz="half" idx="13"/>
          </p:nvPr>
        </p:nvSpPr>
        <p:spPr>
          <a:xfrm>
            <a:off x="1792288" y="612775"/>
            <a:ext cx="5486401" cy="4114800"/>
          </a:xfrm>
          <a:prstGeom prst="rect">
            <a:avLst/>
          </a:prstGeom>
        </p:spPr>
        <p:txBody>
          <a:bodyPr lIns="91439" rIns="91439">
            <a:noAutofit/>
          </a:bodyPr>
          <a:lstStyle/>
          <a:p>
            <a:pPr/>
          </a:p>
        </p:txBody>
      </p:sp>
      <p:sp>
        <p:nvSpPr>
          <p:cNvPr id="84" name="Shape 84"/>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vl1pPr>
          </a:lstStyle>
          <a:p>
            <a:pPr/>
            <a:r>
              <a:t>Click to edit Master text styles</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01625" y="609600"/>
            <a:ext cx="8540750" cy="11430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Click to edit Master title style</a:t>
            </a:r>
          </a:p>
        </p:txBody>
      </p:sp>
      <p:sp>
        <p:nvSpPr>
          <p:cNvPr id="3" name="Shape 3"/>
          <p:cNvSpPr/>
          <p:nvPr>
            <p:ph type="body" idx="1"/>
          </p:nvPr>
        </p:nvSpPr>
        <p:spPr>
          <a:xfrm>
            <a:off x="301625" y="1905000"/>
            <a:ext cx="8540750" cy="41941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Click to edit Master text styles</a:t>
            </a:r>
          </a:p>
          <a:p>
            <a:pPr lvl="1"/>
            <a:r>
              <a:t>Second level</a:t>
            </a:r>
          </a:p>
          <a:p>
            <a:pPr lvl="2"/>
            <a:r>
              <a:t>Third level</a:t>
            </a:r>
          </a:p>
          <a:p>
            <a:pPr lvl="3"/>
            <a:r>
              <a:t>Fourth level</a:t>
            </a:r>
          </a:p>
          <a:p>
            <a:pPr lvl="4"/>
            <a:r>
              <a:t>Fifth level</a:t>
            </a:r>
          </a:p>
        </p:txBody>
      </p:sp>
      <p:sp>
        <p:nvSpPr>
          <p:cNvPr id="4" name="Shape 4"/>
          <p:cNvSpPr/>
          <p:nvPr>
            <p:ph type="sldNum" sz="quarter" idx="2"/>
          </p:nvPr>
        </p:nvSpPr>
        <p:spPr>
          <a:xfrm>
            <a:off x="8540467"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3399"/>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3399"/>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3399"/>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3399"/>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3399"/>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3399"/>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3399"/>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3399"/>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3399"/>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
          <a:srgbClr val="DC5900"/>
        </a:buClr>
        <a:buSzPct val="75000"/>
        <a:buFont typeface="Wingdings"/>
        <a:buChar char="❖"/>
        <a:tabLst/>
        <a:defRPr b="0" baseline="0" cap="none" i="0" spc="0" strike="noStrike" sz="3200" u="none">
          <a:ln>
            <a:noFill/>
          </a:ln>
          <a:solidFill>
            <a:srgbClr val="007A77"/>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
          <a:srgbClr val="DC5900"/>
        </a:buClr>
        <a:buSzPct val="85000"/>
        <a:buFont typeface="Wingdings"/>
        <a:buChar char=""/>
        <a:tabLst/>
        <a:defRPr b="0" baseline="0" cap="none" i="0" spc="0" strike="noStrike" sz="3200" u="none">
          <a:ln>
            <a:noFill/>
          </a:ln>
          <a:solidFill>
            <a:srgbClr val="007A77"/>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
          <a:srgbClr val="DC5900"/>
        </a:buClr>
        <a:buSzPct val="85000"/>
        <a:buFont typeface="Wingdings"/>
        <a:buChar char="❖"/>
        <a:tabLst/>
        <a:defRPr b="0" baseline="0" cap="none" i="0" spc="0" strike="noStrike" sz="3200" u="none">
          <a:ln>
            <a:noFill/>
          </a:ln>
          <a:solidFill>
            <a:srgbClr val="007A77"/>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
          <a:srgbClr val="DC5900"/>
        </a:buClr>
        <a:buSzPct val="90000"/>
        <a:buFont typeface="Wingdings"/>
        <a:buChar char=""/>
        <a:tabLst/>
        <a:defRPr b="0" baseline="0" cap="none" i="0" spc="0" strike="noStrike" sz="3200" u="none">
          <a:ln>
            <a:noFill/>
          </a:ln>
          <a:solidFill>
            <a:srgbClr val="007A77"/>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
          <a:srgbClr val="DC5900"/>
        </a:buClr>
        <a:buSzPct val="85000"/>
        <a:buFont typeface="Wingdings"/>
        <a:buChar char="❖"/>
        <a:tabLst/>
        <a:defRPr b="0" baseline="0" cap="none" i="0" spc="0" strike="noStrike" sz="3200" u="none">
          <a:ln>
            <a:noFill/>
          </a:ln>
          <a:solidFill>
            <a:srgbClr val="007A77"/>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
          <a:srgbClr val="DC5900"/>
        </a:buClr>
        <a:buSzPct val="85000"/>
        <a:buFont typeface="Wingdings"/>
        <a:buChar char="❖"/>
        <a:tabLst/>
        <a:defRPr b="0" baseline="0" cap="none" i="0" spc="0" strike="noStrike" sz="3200" u="none">
          <a:ln>
            <a:noFill/>
          </a:ln>
          <a:solidFill>
            <a:srgbClr val="007A77"/>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
          <a:srgbClr val="DC5900"/>
        </a:buClr>
        <a:buSzPct val="85000"/>
        <a:buFont typeface="Wingdings"/>
        <a:buChar char="❖"/>
        <a:tabLst/>
        <a:defRPr b="0" baseline="0" cap="none" i="0" spc="0" strike="noStrike" sz="3200" u="none">
          <a:ln>
            <a:noFill/>
          </a:ln>
          <a:solidFill>
            <a:srgbClr val="007A77"/>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
          <a:srgbClr val="DC5900"/>
        </a:buClr>
        <a:buSzPct val="85000"/>
        <a:buFont typeface="Wingdings"/>
        <a:buChar char="❖"/>
        <a:tabLst/>
        <a:defRPr b="0" baseline="0" cap="none" i="0" spc="0" strike="noStrike" sz="3200" u="none">
          <a:ln>
            <a:noFill/>
          </a:ln>
          <a:solidFill>
            <a:srgbClr val="007A77"/>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
          <a:srgbClr val="DC5900"/>
        </a:buClr>
        <a:buSzPct val="85000"/>
        <a:buFont typeface="Wingdings"/>
        <a:buChar char="❖"/>
        <a:tabLst/>
        <a:defRPr b="0" baseline="0" cap="none" i="0" spc="0" strike="noStrike" sz="3200" u="none">
          <a:ln>
            <a:noFill/>
          </a:ln>
          <a:solidFill>
            <a:srgbClr val="007A77"/>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 Id="rId3" Type="http://schemas.openxmlformats.org/officeDocument/2006/relationships/image" Target="../media/image76.png"/></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 Id="rId3" Type="http://schemas.openxmlformats.org/officeDocument/2006/relationships/image" Target="../media/image80.png"/></Relationships>

</file>

<file path=ppt/slides/_rels/slide10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1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1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8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s>

</file>

<file path=ppt/slides/_rels/slide1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 Id="rId3" Type="http://schemas.openxmlformats.org/officeDocument/2006/relationships/image" Target="../media/image88.png"/></Relationships>

</file>

<file path=ppt/slides/_rels/slide1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s>

</file>

<file path=ppt/slides/_rels/slide1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1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1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1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png"/><Relationship Id="rId3" Type="http://schemas.openxmlformats.org/officeDocument/2006/relationships/image" Target="../media/image94.png"/></Relationships>

</file>

<file path=ppt/slides/_rels/slide1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1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png"/></Relationships>

</file>

<file path=ppt/slides/_rels/slide1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ng"/><Relationship Id="rId3" Type="http://schemas.openxmlformats.org/officeDocument/2006/relationships/image" Target="../media/image99.png"/><Relationship Id="rId4" Type="http://schemas.openxmlformats.org/officeDocument/2006/relationships/image" Target="../media/image100.png"/><Relationship Id="rId5" Type="http://schemas.openxmlformats.org/officeDocument/2006/relationships/image" Target="../media/image10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5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png"/><Relationship Id="rId3" Type="http://schemas.openxmlformats.org/officeDocument/2006/relationships/image" Target="../media/image103.png"/></Relationships>

</file>

<file path=ppt/slides/_rels/slide1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4.png"/><Relationship Id="rId3" Type="http://schemas.openxmlformats.org/officeDocument/2006/relationships/image" Target="../media/image105.png"/><Relationship Id="rId4" Type="http://schemas.openxmlformats.org/officeDocument/2006/relationships/image" Target="../media/image106.png"/></Relationships>

</file>

<file path=ppt/slides/_rels/slide1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7.png"/><Relationship Id="rId3" Type="http://schemas.openxmlformats.org/officeDocument/2006/relationships/image" Target="../media/image108.png"/></Relationships>

</file>

<file path=ppt/slides/_rels/slide15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9.png"/></Relationships>

</file>

<file path=ppt/slides/_rels/slide15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png"/><Relationship Id="rId3" Type="http://schemas.openxmlformats.org/officeDocument/2006/relationships/image" Target="../media/image111.png"/></Relationships>

</file>

<file path=ppt/slides/_rels/slide16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png"/></Relationships>

</file>

<file path=ppt/slides/_rels/slide16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png"/><Relationship Id="rId3" Type="http://schemas.openxmlformats.org/officeDocument/2006/relationships/image" Target="../media/image114.png"/></Relationships>

</file>

<file path=ppt/slides/_rels/slide16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png"/></Relationships>

</file>

<file path=ppt/slides/_rels/slide16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png"/></Relationships>

</file>

<file path=ppt/slides/_rels/slide16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8.png"/></Relationships>

</file>

<file path=ppt/slides/_rels/slide17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9.png"/></Relationships>

</file>

<file path=ppt/slides/_rels/slide18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0.png"/></Relationships>

</file>

<file path=ppt/slides/_rels/slide18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1.png"/></Relationships>

</file>

<file path=ppt/slides/_rels/slide18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2.png"/></Relationships>

</file>

<file path=ppt/slides/_rels/slide18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9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png"/><Relationship Id="rId3" Type="http://schemas.openxmlformats.org/officeDocument/2006/relationships/image" Target="../media/image125.png"/></Relationships>

</file>

<file path=ppt/slides/_rels/slide19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6.png"/></Relationships>

</file>

<file path=ppt/slides/_rels/slide19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7.png"/></Relationships>

</file>

<file path=ppt/slides/_rels/slide19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8.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9.png"/></Relationships>

</file>

<file path=ppt/slides/_rels/slide20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20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1.png"/></Relationships>

</file>

<file path=ppt/slides/_rels/slide20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 Id="rId4" Type="http://schemas.openxmlformats.org/officeDocument/2006/relationships/image" Target="../media/image52.png"/></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png"/></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png"/></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ctrTitle"/>
          </p:nvPr>
        </p:nvSpPr>
        <p:spPr>
          <a:xfrm>
            <a:off x="685799" y="510363"/>
            <a:ext cx="7830881" cy="3604437"/>
          </a:xfrm>
          <a:prstGeom prst="rect">
            <a:avLst/>
          </a:prstGeom>
        </p:spPr>
        <p:txBody>
          <a:bodyPr/>
          <a:lstStyle/>
          <a:p>
            <a:pPr>
              <a:defRPr b="1" sz="3200">
                <a:solidFill>
                  <a:srgbClr val="9900FF"/>
                </a:solidFill>
              </a:defRPr>
            </a:pPr>
            <a:r>
              <a:t>Financial Analysis, Planning and Forecasting</a:t>
            </a:r>
            <a:br/>
            <a:r>
              <a:t>Theory and Application</a:t>
            </a:r>
            <a:br/>
            <a:br/>
            <a:r>
              <a:rPr sz="2400">
                <a:solidFill>
                  <a:srgbClr val="003399"/>
                </a:solidFill>
              </a:rPr>
              <a:t>Chapter 6</a:t>
            </a:r>
            <a:br>
              <a:rPr sz="2400">
                <a:solidFill>
                  <a:srgbClr val="003399"/>
                </a:solidFill>
              </a:rPr>
            </a:br>
            <a:r>
              <a:rPr sz="2400">
                <a:solidFill>
                  <a:srgbClr val="003399"/>
                </a:solidFill>
              </a:rPr>
              <a:t>Valuation of Bonds and Stocks</a:t>
            </a:r>
          </a:p>
        </p:txBody>
      </p:sp>
      <p:sp>
        <p:nvSpPr>
          <p:cNvPr id="130" name="Shape 130"/>
          <p:cNvSpPr/>
          <p:nvPr>
            <p:ph type="subTitle" sz="half" idx="1"/>
          </p:nvPr>
        </p:nvSpPr>
        <p:spPr>
          <a:xfrm>
            <a:off x="1371600" y="3668233"/>
            <a:ext cx="6400800" cy="1970567"/>
          </a:xfrm>
          <a:prstGeom prst="rect">
            <a:avLst/>
          </a:prstGeom>
        </p:spPr>
        <p:txBody>
          <a:bodyPr/>
          <a:lstStyle/>
          <a:p>
            <a:pPr defTabSz="804672">
              <a:lnSpc>
                <a:spcPct val="80000"/>
              </a:lnSpc>
              <a:spcBef>
                <a:spcPts val="500"/>
              </a:spcBef>
              <a:defRPr b="1" sz="2112"/>
            </a:pPr>
            <a:r>
              <a:t>By</a:t>
            </a:r>
          </a:p>
          <a:p>
            <a:pPr defTabSz="804672">
              <a:lnSpc>
                <a:spcPct val="80000"/>
              </a:lnSpc>
              <a:spcBef>
                <a:spcPts val="500"/>
              </a:spcBef>
              <a:defRPr b="1" sz="2112"/>
            </a:pPr>
            <a:r>
              <a:t>Cheng F. Lee</a:t>
            </a:r>
          </a:p>
          <a:p>
            <a:pPr defTabSz="804672">
              <a:lnSpc>
                <a:spcPct val="80000"/>
              </a:lnSpc>
              <a:spcBef>
                <a:spcPts val="500"/>
              </a:spcBef>
              <a:defRPr sz="2112"/>
            </a:pPr>
            <a:r>
              <a:t>Rutgers University, USA</a:t>
            </a:r>
          </a:p>
          <a:p>
            <a:pPr defTabSz="804672">
              <a:lnSpc>
                <a:spcPct val="80000"/>
              </a:lnSpc>
              <a:spcBef>
                <a:spcPts val="500"/>
              </a:spcBef>
              <a:defRPr b="1" sz="2112"/>
            </a:pPr>
            <a:r>
              <a:t>John Lee</a:t>
            </a:r>
          </a:p>
          <a:p>
            <a:pPr defTabSz="804672">
              <a:lnSpc>
                <a:spcPct val="80000"/>
              </a:lnSpc>
              <a:spcBef>
                <a:spcPts val="500"/>
              </a:spcBef>
              <a:defRPr sz="2112"/>
            </a:pPr>
            <a:r>
              <a:t>Center for PBBEF Research, USA</a:t>
            </a:r>
          </a:p>
        </p:txBody>
      </p:sp>
      <p:sp>
        <p:nvSpPr>
          <p:cNvPr id="131" name="Shape 131"/>
          <p:cNvSpPr/>
          <p:nvPr>
            <p:ph type="sldNum" sz="quarter" idx="2"/>
          </p:nvPr>
        </p:nvSpPr>
        <p:spPr>
          <a:xfrm>
            <a:off x="8940976" y="56483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prstGeom prst="rect">
            <a:avLst/>
          </a:prstGeom>
        </p:spPr>
        <p:txBody>
          <a:bodyPr/>
          <a:lstStyle/>
          <a:p>
            <a:pPr defTabSz="768095">
              <a:defRPr b="1" sz="3696"/>
            </a:pPr>
            <a:r>
              <a:t>EXAMPLE 6.1 - </a:t>
            </a:r>
            <a:r>
              <a:rPr b="0"/>
              <a:t>Eurobonds–Annual Coupons (cont’d)</a:t>
            </a:r>
          </a:p>
        </p:txBody>
      </p:sp>
      <p:sp>
        <p:nvSpPr>
          <p:cNvPr id="169" name="Shape 169"/>
          <p:cNvSpPr/>
          <p:nvPr>
            <p:ph type="body" idx="1"/>
          </p:nvPr>
        </p:nvSpPr>
        <p:spPr>
          <a:prstGeom prst="rect">
            <a:avLst/>
          </a:prstGeom>
        </p:spPr>
        <p:txBody>
          <a:bodyPr/>
          <a:lstStyle/>
          <a:p>
            <a:pPr/>
            <a:r>
              <a:t>The present value of the par value is:</a:t>
            </a:r>
          </a:p>
          <a:p>
            <a:pPr/>
          </a:p>
          <a:p>
            <a:pPr/>
          </a:p>
          <a:p>
            <a:pPr/>
            <a:r>
              <a:t>Thus, the current market price of the bond should be $389.47 plus 513.16, or $902.63.</a:t>
            </a:r>
          </a:p>
        </p:txBody>
      </p:sp>
      <p:sp>
        <p:nvSpPr>
          <p:cNvPr id="170" name="Shape 170"/>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1" name="image6.png"/>
          <p:cNvPicPr>
            <a:picLocks noChangeAspect="1"/>
          </p:cNvPicPr>
          <p:nvPr/>
        </p:nvPicPr>
        <p:blipFill>
          <a:blip r:embed="rId2">
            <a:extLst/>
          </a:blip>
          <a:stretch>
            <a:fillRect/>
          </a:stretch>
        </p:blipFill>
        <p:spPr>
          <a:xfrm>
            <a:off x="963167" y="2394053"/>
            <a:ext cx="7430073" cy="924077"/>
          </a:xfrm>
          <a:prstGeom prst="rect">
            <a:avLst/>
          </a:prstGeom>
          <a:ln w="12700">
            <a:miter lim="400000"/>
          </a:ln>
        </p:spPr>
      </p:pic>
    </p:spTree>
  </p:cSld>
  <p:clrMapOvr>
    <a:masterClrMapping/>
  </p:clrMapOvr>
  <p:transition xmlns:p14="http://schemas.microsoft.com/office/powerpoint/2010/main" spd="med" advClick="1" p14:dur="1000"/>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3" name="Shape 583"/>
          <p:cNvSpPr/>
          <p:nvPr>
            <p:ph type="title"/>
          </p:nvPr>
        </p:nvSpPr>
        <p:spPr>
          <a:prstGeom prst="rect">
            <a:avLst/>
          </a:prstGeom>
        </p:spPr>
        <p:txBody>
          <a:bodyPr/>
          <a:lstStyle>
            <a:lvl1pPr>
              <a:defRPr b="1"/>
            </a:lvl1pPr>
          </a:lstStyle>
          <a:p>
            <a:pPr/>
            <a:r>
              <a:t>EXAMPLE 6.9 (cont’d)</a:t>
            </a:r>
          </a:p>
        </p:txBody>
      </p:sp>
      <p:sp>
        <p:nvSpPr>
          <p:cNvPr id="584" name="Shape 584"/>
          <p:cNvSpPr/>
          <p:nvPr>
            <p:ph type="body" idx="1"/>
          </p:nvPr>
        </p:nvSpPr>
        <p:spPr>
          <a:prstGeom prst="rect">
            <a:avLst/>
          </a:prstGeom>
        </p:spPr>
        <p:txBody>
          <a:bodyPr/>
          <a:lstStyle/>
          <a:p>
            <a:pPr>
              <a:lnSpc>
                <a:spcPct val="90000"/>
              </a:lnSpc>
              <a:spcBef>
                <a:spcPts val="600"/>
              </a:spcBef>
              <a:defRPr sz="2700"/>
            </a:pPr>
            <a:r>
              <a:t>Some implications can be drawn from the size and the magnitude of the correlation coefficients in Table 6.4(b). The correlation coefficient between time and price per share (row 1, column 4) is </a:t>
            </a:r>
            <a:r>
              <a:rPr i="1"/>
              <a:t>−</a:t>
            </a:r>
            <a:r>
              <a:t>0.4625, indicating that the price has decreased over time. The coefficient between time and dividends per share (row 1, column 3) is 0.8193, implying that dividends were generally increasing over time. The coefficient of correlation between time and EPS (row 1, column 2) is 0.7725, which is positive, and this implies increased in earnings over time.</a:t>
            </a:r>
          </a:p>
        </p:txBody>
      </p:sp>
      <p:sp>
        <p:nvSpPr>
          <p:cNvPr id="585" name="Shape 58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7" name="Shape 587"/>
          <p:cNvSpPr/>
          <p:nvPr>
            <p:ph type="title"/>
          </p:nvPr>
        </p:nvSpPr>
        <p:spPr>
          <a:prstGeom prst="rect">
            <a:avLst/>
          </a:prstGeom>
        </p:spPr>
        <p:txBody>
          <a:bodyPr/>
          <a:lstStyle>
            <a:lvl1pPr>
              <a:defRPr b="1"/>
            </a:lvl1pPr>
          </a:lstStyle>
          <a:p>
            <a:pPr/>
            <a:r>
              <a:t>EXAMPLE 6.9 (cont’d)</a:t>
            </a:r>
          </a:p>
        </p:txBody>
      </p:sp>
      <p:sp>
        <p:nvSpPr>
          <p:cNvPr id="588" name="Shape 588"/>
          <p:cNvSpPr/>
          <p:nvPr>
            <p:ph type="body" idx="1"/>
          </p:nvPr>
        </p:nvSpPr>
        <p:spPr>
          <a:prstGeom prst="rect">
            <a:avLst/>
          </a:prstGeom>
        </p:spPr>
        <p:txBody>
          <a:bodyPr/>
          <a:lstStyle/>
          <a:p>
            <a:pPr/>
            <a:r>
              <a:t>Following the format of Eqs. (6.31) and (6.32), the models for regressing </a:t>
            </a:r>
            <a:r>
              <a:rPr i="1"/>
              <a:t>X</a:t>
            </a:r>
            <a:r>
              <a:t>5 and </a:t>
            </a:r>
            <a:r>
              <a:rPr i="1"/>
              <a:t>X</a:t>
            </a:r>
            <a:r>
              <a:t>6 on </a:t>
            </a:r>
            <a:r>
              <a:rPr i="1"/>
              <a:t>X</a:t>
            </a:r>
            <a:r>
              <a:t>1 can be defined:</a:t>
            </a:r>
          </a:p>
          <a:p>
            <a:pPr/>
          </a:p>
          <a:p>
            <a:pPr/>
          </a:p>
          <a:p>
            <a:pPr/>
            <a:r>
              <a:t>Where </a:t>
            </a:r>
            <a:r>
              <a:rPr i="1"/>
              <a:t>a</a:t>
            </a:r>
            <a:r>
              <a:t>0</a:t>
            </a:r>
            <a:r>
              <a:rPr i="1"/>
              <a:t>, a</a:t>
            </a:r>
            <a:r>
              <a:t>1 and </a:t>
            </a:r>
            <a:r>
              <a:rPr i="1"/>
              <a:t>b</a:t>
            </a:r>
            <a:r>
              <a:t>0</a:t>
            </a:r>
            <a:r>
              <a:rPr i="1"/>
              <a:t>, b</a:t>
            </a:r>
            <a:r>
              <a:t>1 = regression parameters; and </a:t>
            </a:r>
            <a:r>
              <a:rPr i="1"/>
              <a:t>e</a:t>
            </a:r>
            <a:r>
              <a:t>5 and </a:t>
            </a:r>
            <a:r>
              <a:rPr i="1"/>
              <a:t>e</a:t>
            </a:r>
            <a:r>
              <a:t>6 = error terms.</a:t>
            </a:r>
          </a:p>
        </p:txBody>
      </p:sp>
      <p:sp>
        <p:nvSpPr>
          <p:cNvPr id="589" name="Shape 58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90" name="image75.png"/>
          <p:cNvPicPr>
            <a:picLocks noChangeAspect="1"/>
          </p:cNvPicPr>
          <p:nvPr/>
        </p:nvPicPr>
        <p:blipFill>
          <a:blip r:embed="rId2">
            <a:extLst/>
          </a:blip>
          <a:stretch>
            <a:fillRect/>
          </a:stretch>
        </p:blipFill>
        <p:spPr>
          <a:xfrm>
            <a:off x="1926777" y="3687412"/>
            <a:ext cx="5619751" cy="866776"/>
          </a:xfrm>
          <a:prstGeom prst="rect">
            <a:avLst/>
          </a:prstGeom>
          <a:ln w="12700">
            <a:miter lim="400000"/>
          </a:ln>
        </p:spPr>
      </p:pic>
    </p:spTree>
  </p:cSld>
  <p:clrMapOvr>
    <a:masterClrMapping/>
  </p:clrMapOvr>
  <p:transition xmlns:p14="http://schemas.microsoft.com/office/powerpoint/2010/main" spd="med" advClick="1" p14:dur="1000"/>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2" name="Shape 592"/>
          <p:cNvSpPr/>
          <p:nvPr>
            <p:ph type="title"/>
          </p:nvPr>
        </p:nvSpPr>
        <p:spPr>
          <a:prstGeom prst="rect">
            <a:avLst/>
          </a:prstGeom>
        </p:spPr>
        <p:txBody>
          <a:bodyPr/>
          <a:lstStyle>
            <a:lvl1pPr>
              <a:defRPr b="1"/>
            </a:lvl1pPr>
          </a:lstStyle>
          <a:p>
            <a:pPr/>
            <a:r>
              <a:t>EXAMPLE 6.9 (cont’d)</a:t>
            </a:r>
          </a:p>
        </p:txBody>
      </p:sp>
      <p:sp>
        <p:nvSpPr>
          <p:cNvPr id="593" name="Shape 593"/>
          <p:cNvSpPr/>
          <p:nvPr>
            <p:ph type="body" idx="1"/>
          </p:nvPr>
        </p:nvSpPr>
        <p:spPr>
          <a:xfrm>
            <a:off x="628650" y="1436914"/>
            <a:ext cx="7886700" cy="4740050"/>
          </a:xfrm>
          <a:prstGeom prst="rect">
            <a:avLst/>
          </a:prstGeom>
        </p:spPr>
        <p:txBody>
          <a:bodyPr/>
          <a:lstStyle/>
          <a:p>
            <a:pPr/>
            <a:r>
              <a:t>The formulas necessary to estimate the slopes </a:t>
            </a:r>
            <a:r>
              <a:rPr i="1"/>
              <a:t>a</a:t>
            </a:r>
            <a:r>
              <a:t>1 and </a:t>
            </a:r>
            <a:r>
              <a:rPr i="1"/>
              <a:t>b</a:t>
            </a:r>
            <a:r>
              <a:t>1 are represented by</a:t>
            </a:r>
          </a:p>
          <a:p>
            <a:pPr/>
          </a:p>
          <a:p>
            <a:pPr/>
          </a:p>
          <a:p>
            <a:pPr marL="0" indent="0">
              <a:buSzTx/>
              <a:buNone/>
            </a:pPr>
          </a:p>
          <a:p>
            <a:pPr/>
            <a:r>
              <a:t>Based on the information listed in Table 6.4(a), the estimated slopes are</a:t>
            </a:r>
          </a:p>
        </p:txBody>
      </p:sp>
      <p:sp>
        <p:nvSpPr>
          <p:cNvPr id="594" name="Shape 594"/>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95" name="image76.png"/>
          <p:cNvPicPr>
            <a:picLocks noChangeAspect="1"/>
          </p:cNvPicPr>
          <p:nvPr/>
        </p:nvPicPr>
        <p:blipFill>
          <a:blip r:embed="rId2">
            <a:extLst/>
          </a:blip>
          <a:stretch>
            <a:fillRect/>
          </a:stretch>
        </p:blipFill>
        <p:spPr>
          <a:xfrm>
            <a:off x="2796675" y="2577993"/>
            <a:ext cx="4242079" cy="1228945"/>
          </a:xfrm>
          <a:prstGeom prst="rect">
            <a:avLst/>
          </a:prstGeom>
          <a:ln w="12700">
            <a:miter lim="400000"/>
          </a:ln>
        </p:spPr>
      </p:pic>
      <p:pic>
        <p:nvPicPr>
          <p:cNvPr id="596" name="image77.png"/>
          <p:cNvPicPr>
            <a:picLocks noChangeAspect="1"/>
          </p:cNvPicPr>
          <p:nvPr/>
        </p:nvPicPr>
        <p:blipFill>
          <a:blip r:embed="rId3">
            <a:extLst/>
          </a:blip>
          <a:stretch>
            <a:fillRect/>
          </a:stretch>
        </p:blipFill>
        <p:spPr>
          <a:xfrm>
            <a:off x="3099704" y="5324628"/>
            <a:ext cx="2971489" cy="1001193"/>
          </a:xfrm>
          <a:prstGeom prst="rect">
            <a:avLst/>
          </a:prstGeom>
          <a:ln w="12700">
            <a:miter lim="400000"/>
          </a:ln>
        </p:spPr>
      </p:pic>
    </p:spTree>
  </p:cSld>
  <p:clrMapOvr>
    <a:masterClrMapping/>
  </p:clrMapOvr>
  <p:transition xmlns:p14="http://schemas.microsoft.com/office/powerpoint/2010/main" spd="med" advClick="1" p14:dur="1000"/>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8" name="Shape 598"/>
          <p:cNvSpPr/>
          <p:nvPr>
            <p:ph type="title"/>
          </p:nvPr>
        </p:nvSpPr>
        <p:spPr>
          <a:prstGeom prst="rect">
            <a:avLst/>
          </a:prstGeom>
        </p:spPr>
        <p:txBody>
          <a:bodyPr/>
          <a:lstStyle>
            <a:lvl1pPr>
              <a:defRPr b="1"/>
            </a:lvl1pPr>
          </a:lstStyle>
          <a:p>
            <a:pPr/>
            <a:r>
              <a:t>EXAMPLE 6.9 (cont’d)</a:t>
            </a:r>
          </a:p>
        </p:txBody>
      </p:sp>
      <p:sp>
        <p:nvSpPr>
          <p:cNvPr id="599" name="Shape 599"/>
          <p:cNvSpPr/>
          <p:nvPr>
            <p:ph type="body" idx="1"/>
          </p:nvPr>
        </p:nvSpPr>
        <p:spPr>
          <a:prstGeom prst="rect">
            <a:avLst/>
          </a:prstGeom>
        </p:spPr>
        <p:txBody>
          <a:bodyPr/>
          <a:lstStyle/>
          <a:p>
            <a:pPr>
              <a:lnSpc>
                <a:spcPct val="80000"/>
              </a:lnSpc>
              <a:spcBef>
                <a:spcPts val="600"/>
              </a:spcBef>
              <a:defRPr sz="2700"/>
            </a:pPr>
            <a:r>
              <a:t>The estimated student’s </a:t>
            </a:r>
            <a:r>
              <a:rPr i="1"/>
              <a:t>t</a:t>
            </a:r>
            <a:r>
              <a:t>-statistic, shown in parentheses, is used to show whether the regression estimate is significantly different from zero. Given values of the regression estimate and the degrees of freedom, we see that </a:t>
            </a:r>
            <a:r>
              <a:rPr i="1"/>
              <a:t>a</a:t>
            </a:r>
            <a:r>
              <a:t>1 is not significantly different from zero and that </a:t>
            </a:r>
            <a:r>
              <a:rPr i="1"/>
              <a:t>b</a:t>
            </a:r>
            <a:r>
              <a:t>1 is statistically significant. This verifies the aforementioned implications drawn from the correlation matrix — that is, the growth rate of EPS as estimated by </a:t>
            </a:r>
            <a:r>
              <a:rPr i="1"/>
              <a:t>a</a:t>
            </a:r>
            <a:r>
              <a:t>1 is essentially zero (5.43%) and the growth rate of dividends per share as estimated by </a:t>
            </a:r>
            <a:r>
              <a:rPr i="1"/>
              <a:t>b</a:t>
            </a:r>
            <a:r>
              <a:t>1 is positive at 6.57%.</a:t>
            </a:r>
          </a:p>
        </p:txBody>
      </p:sp>
      <p:sp>
        <p:nvSpPr>
          <p:cNvPr id="600" name="Shape 600"/>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0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2" name="Shape 602"/>
          <p:cNvSpPr/>
          <p:nvPr>
            <p:ph type="title"/>
          </p:nvPr>
        </p:nvSpPr>
        <p:spPr>
          <a:prstGeom prst="rect">
            <a:avLst/>
          </a:prstGeom>
        </p:spPr>
        <p:txBody>
          <a:bodyPr/>
          <a:lstStyle>
            <a:lvl1pPr>
              <a:defRPr b="1"/>
            </a:lvl1pPr>
          </a:lstStyle>
          <a:p>
            <a:pPr/>
            <a:r>
              <a:t>EXAMPLE 6.9 (cont’d)</a:t>
            </a:r>
          </a:p>
        </p:txBody>
      </p:sp>
      <p:sp>
        <p:nvSpPr>
          <p:cNvPr id="603" name="Shape 603"/>
          <p:cNvSpPr/>
          <p:nvPr>
            <p:ph type="body" idx="1"/>
          </p:nvPr>
        </p:nvSpPr>
        <p:spPr>
          <a:prstGeom prst="rect">
            <a:avLst/>
          </a:prstGeom>
        </p:spPr>
        <p:txBody>
          <a:bodyPr/>
          <a:lstStyle/>
          <a:p>
            <a:pPr>
              <a:lnSpc>
                <a:spcPct val="80000"/>
              </a:lnSpc>
              <a:spcBef>
                <a:spcPts val="600"/>
              </a:spcBef>
              <a:defRPr sz="2900"/>
            </a:pPr>
            <a:r>
              <a:t>Use of the regression-generated growth rate for dividends per share of 6.17% in the valuation equation yields:</a:t>
            </a:r>
          </a:p>
          <a:p>
            <a:pPr>
              <a:lnSpc>
                <a:spcPct val="80000"/>
              </a:lnSpc>
              <a:spcBef>
                <a:spcPts val="600"/>
              </a:spcBef>
              <a:defRPr sz="2900"/>
            </a:pPr>
          </a:p>
          <a:p>
            <a:pPr>
              <a:lnSpc>
                <a:spcPct val="80000"/>
              </a:lnSpc>
              <a:spcBef>
                <a:spcPts val="600"/>
              </a:spcBef>
              <a:defRPr sz="2900"/>
            </a:pPr>
          </a:p>
          <a:p>
            <a:pPr>
              <a:lnSpc>
                <a:spcPct val="80000"/>
              </a:lnSpc>
              <a:spcBef>
                <a:spcPts val="600"/>
              </a:spcBef>
              <a:defRPr sz="2900"/>
            </a:pPr>
            <a:r>
              <a:t>which is closer to the average price for the period ($68.69) than the 2009 price of $64.41 per share. Thus, use of the regression method in this case is not as useful as the compound-sum method in valuing the shares of J&amp;J.</a:t>
            </a:r>
          </a:p>
        </p:txBody>
      </p:sp>
      <p:sp>
        <p:nvSpPr>
          <p:cNvPr id="604" name="Shape 604"/>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05" name="image78.png"/>
          <p:cNvPicPr>
            <a:picLocks noChangeAspect="1"/>
          </p:cNvPicPr>
          <p:nvPr/>
        </p:nvPicPr>
        <p:blipFill>
          <a:blip r:embed="rId2">
            <a:extLst/>
          </a:blip>
          <a:stretch>
            <a:fillRect/>
          </a:stretch>
        </p:blipFill>
        <p:spPr>
          <a:xfrm>
            <a:off x="5111712" y="2898144"/>
            <a:ext cx="3705226" cy="971551"/>
          </a:xfrm>
          <a:prstGeom prst="rect">
            <a:avLst/>
          </a:prstGeom>
          <a:ln w="12700">
            <a:miter lim="400000"/>
          </a:ln>
        </p:spPr>
      </p:pic>
    </p:spTree>
  </p:cSld>
  <p:clrMapOvr>
    <a:masterClrMapping/>
  </p:clrMapOvr>
  <p:transition xmlns:p14="http://schemas.microsoft.com/office/powerpoint/2010/main" spd="med" advClick="1" p14:dur="1000"/>
</p:sld>
</file>

<file path=ppt/slides/slide10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7" name="Shape 607"/>
          <p:cNvSpPr/>
          <p:nvPr>
            <p:ph type="title"/>
          </p:nvPr>
        </p:nvSpPr>
        <p:spPr>
          <a:prstGeom prst="rect">
            <a:avLst/>
          </a:prstGeom>
        </p:spPr>
        <p:txBody>
          <a:bodyPr/>
          <a:lstStyle>
            <a:lvl1pPr>
              <a:defRPr b="1"/>
            </a:lvl1pPr>
          </a:lstStyle>
          <a:p>
            <a:pPr/>
            <a:r>
              <a:t>6.5. Preferred Stock Valuation</a:t>
            </a:r>
          </a:p>
        </p:txBody>
      </p:sp>
      <p:sp>
        <p:nvSpPr>
          <p:cNvPr id="608" name="Shape 608"/>
          <p:cNvSpPr/>
          <p:nvPr>
            <p:ph type="body" idx="1"/>
          </p:nvPr>
        </p:nvSpPr>
        <p:spPr>
          <a:prstGeom prst="rect">
            <a:avLst/>
          </a:prstGeom>
        </p:spPr>
        <p:txBody>
          <a:bodyPr/>
          <a:lstStyle/>
          <a:p>
            <a:pPr>
              <a:spcBef>
                <a:spcPts val="500"/>
              </a:spcBef>
              <a:defRPr sz="2400"/>
            </a:pPr>
            <a:r>
              <a:t>Most preferred stock entitles the stockholder to a fixed dividend payment in perpetuity. There is no opportunity for the dividend to grow, so the term (1+</a:t>
            </a:r>
            <a:r>
              <a:rPr i="1"/>
              <a:t>g</a:t>
            </a:r>
            <a:r>
              <a:t>)</a:t>
            </a:r>
            <a:r>
              <a:rPr i="1"/>
              <a:t>t </a:t>
            </a:r>
            <a:r>
              <a:t>is dropped from the valuation model. Denoting the annual dividend payment by </a:t>
            </a:r>
            <a:r>
              <a:rPr i="1"/>
              <a:t>d</a:t>
            </a:r>
            <a:r>
              <a:t>0 and the required rate-of-return by </a:t>
            </a:r>
            <a:r>
              <a:rPr i="1"/>
              <a:t>r</a:t>
            </a:r>
            <a:r>
              <a:t>, we can substitute </a:t>
            </a:r>
            <a:r>
              <a:rPr i="1"/>
              <a:t>d</a:t>
            </a:r>
            <a:r>
              <a:t>0 = </a:t>
            </a:r>
            <a:r>
              <a:rPr i="1"/>
              <a:t>dt </a:t>
            </a:r>
            <a:r>
              <a:t>for </a:t>
            </a:r>
            <a:r>
              <a:rPr i="1"/>
              <a:t>t </a:t>
            </a:r>
            <a:r>
              <a:t>= 1</a:t>
            </a:r>
            <a:r>
              <a:rPr i="1"/>
              <a:t>, </a:t>
            </a:r>
            <a:r>
              <a:t>2</a:t>
            </a:r>
            <a:r>
              <a:rPr i="1"/>
              <a:t>, </a:t>
            </a:r>
            <a:r>
              <a:t>3</a:t>
            </a:r>
            <a:r>
              <a:rPr i="1"/>
              <a:t>, . . . </a:t>
            </a:r>
            <a:r>
              <a:t>to obtain the preferred stock valuation:</a:t>
            </a:r>
          </a:p>
        </p:txBody>
      </p:sp>
      <p:sp>
        <p:nvSpPr>
          <p:cNvPr id="609" name="Shape 60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10" name="image79.png"/>
          <p:cNvPicPr>
            <a:picLocks noChangeAspect="1"/>
          </p:cNvPicPr>
          <p:nvPr/>
        </p:nvPicPr>
        <p:blipFill>
          <a:blip r:embed="rId2">
            <a:extLst/>
          </a:blip>
          <a:stretch>
            <a:fillRect/>
          </a:stretch>
        </p:blipFill>
        <p:spPr>
          <a:xfrm>
            <a:off x="1761459" y="4678407"/>
            <a:ext cx="5791201" cy="866776"/>
          </a:xfrm>
          <a:prstGeom prst="rect">
            <a:avLst/>
          </a:prstGeom>
          <a:ln w="12700">
            <a:miter lim="400000"/>
          </a:ln>
        </p:spPr>
      </p:pic>
    </p:spTree>
  </p:cSld>
  <p:clrMapOvr>
    <a:masterClrMapping/>
  </p:clrMapOvr>
  <p:transition xmlns:p14="http://schemas.microsoft.com/office/powerpoint/2010/main" spd="med" advClick="1" p14:dur="1000"/>
</p:sld>
</file>

<file path=ppt/slides/slide10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2" name="Shape 612"/>
          <p:cNvSpPr/>
          <p:nvPr>
            <p:ph type="title"/>
          </p:nvPr>
        </p:nvSpPr>
        <p:spPr>
          <a:prstGeom prst="rect">
            <a:avLst/>
          </a:prstGeom>
        </p:spPr>
        <p:txBody>
          <a:bodyPr/>
          <a:lstStyle>
            <a:lvl1pPr>
              <a:defRPr b="1"/>
            </a:lvl1pPr>
          </a:lstStyle>
          <a:p>
            <a:pPr/>
            <a:r>
              <a:t>EXAMPLE 6.10</a:t>
            </a:r>
          </a:p>
        </p:txBody>
      </p:sp>
      <p:sp>
        <p:nvSpPr>
          <p:cNvPr id="613" name="Shape 613"/>
          <p:cNvSpPr/>
          <p:nvPr>
            <p:ph type="body" idx="1"/>
          </p:nvPr>
        </p:nvSpPr>
        <p:spPr>
          <a:xfrm>
            <a:off x="628650" y="1567543"/>
            <a:ext cx="7886700" cy="4609420"/>
          </a:xfrm>
          <a:prstGeom prst="rect">
            <a:avLst/>
          </a:prstGeom>
        </p:spPr>
        <p:txBody>
          <a:bodyPr/>
          <a:lstStyle/>
          <a:p>
            <a:pPr>
              <a:lnSpc>
                <a:spcPct val="80000"/>
              </a:lnSpc>
              <a:spcBef>
                <a:spcPts val="600"/>
              </a:spcBef>
              <a:defRPr sz="2700"/>
            </a:pPr>
            <a:r>
              <a:t>A share of preferred stock, yielding annual dividend payments of $5, sells $52. Find the rate-of-return required by investors in this stock.</a:t>
            </a:r>
          </a:p>
          <a:p>
            <a:pPr>
              <a:lnSpc>
                <a:spcPct val="80000"/>
              </a:lnSpc>
              <a:spcBef>
                <a:spcPts val="600"/>
              </a:spcBef>
              <a:defRPr sz="2700"/>
            </a:pPr>
            <a:r>
              <a:t>The notation is </a:t>
            </a:r>
            <a:r>
              <a:rPr i="1"/>
              <a:t>P</a:t>
            </a:r>
            <a:r>
              <a:t>0 = $52 and </a:t>
            </a:r>
            <a:r>
              <a:rPr i="1"/>
              <a:t>d</a:t>
            </a:r>
            <a:r>
              <a:t>0 = $5. Because Eq. (6.37) implies</a:t>
            </a:r>
          </a:p>
          <a:p>
            <a:pPr>
              <a:lnSpc>
                <a:spcPct val="80000"/>
              </a:lnSpc>
              <a:spcBef>
                <a:spcPts val="600"/>
              </a:spcBef>
              <a:defRPr sz="2700"/>
            </a:pPr>
          </a:p>
          <a:p>
            <a:pPr>
              <a:lnSpc>
                <a:spcPct val="80000"/>
              </a:lnSpc>
              <a:spcBef>
                <a:spcPts val="600"/>
              </a:spcBef>
              <a:defRPr sz="2700"/>
            </a:pPr>
            <a:r>
              <a:t>it follows that the required rate-of-return is</a:t>
            </a:r>
          </a:p>
          <a:p>
            <a:pPr>
              <a:lnSpc>
                <a:spcPct val="80000"/>
              </a:lnSpc>
              <a:spcBef>
                <a:spcPts val="600"/>
              </a:spcBef>
              <a:defRPr sz="2700"/>
            </a:pPr>
          </a:p>
          <a:p>
            <a:pPr>
              <a:lnSpc>
                <a:spcPct val="80000"/>
              </a:lnSpc>
              <a:spcBef>
                <a:spcPts val="600"/>
              </a:spcBef>
              <a:defRPr sz="2700"/>
            </a:pPr>
          </a:p>
          <a:p>
            <a:pPr>
              <a:lnSpc>
                <a:spcPct val="80000"/>
              </a:lnSpc>
              <a:spcBef>
                <a:spcPts val="600"/>
              </a:spcBef>
              <a:defRPr sz="2700"/>
            </a:pPr>
            <a:r>
              <a:t>Therefore, investors in the stock require an annual rate-of-return of 9.62%.</a:t>
            </a:r>
          </a:p>
        </p:txBody>
      </p:sp>
      <p:sp>
        <p:nvSpPr>
          <p:cNvPr id="614" name="Shape 614"/>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15" name="image80.png"/>
          <p:cNvPicPr>
            <a:picLocks noChangeAspect="1"/>
          </p:cNvPicPr>
          <p:nvPr/>
        </p:nvPicPr>
        <p:blipFill>
          <a:blip r:embed="rId2">
            <a:extLst/>
          </a:blip>
          <a:stretch>
            <a:fillRect/>
          </a:stretch>
        </p:blipFill>
        <p:spPr>
          <a:xfrm>
            <a:off x="3724954" y="3070382"/>
            <a:ext cx="1694092" cy="801871"/>
          </a:xfrm>
          <a:prstGeom prst="rect">
            <a:avLst/>
          </a:prstGeom>
          <a:ln w="12700">
            <a:miter lim="400000"/>
          </a:ln>
        </p:spPr>
      </p:pic>
      <p:pic>
        <p:nvPicPr>
          <p:cNvPr id="616" name="image81.png"/>
          <p:cNvPicPr>
            <a:picLocks noChangeAspect="1"/>
          </p:cNvPicPr>
          <p:nvPr/>
        </p:nvPicPr>
        <p:blipFill>
          <a:blip r:embed="rId3">
            <a:extLst/>
          </a:blip>
          <a:stretch>
            <a:fillRect/>
          </a:stretch>
        </p:blipFill>
        <p:spPr>
          <a:xfrm>
            <a:off x="3355792" y="4353212"/>
            <a:ext cx="2223407" cy="707449"/>
          </a:xfrm>
          <a:prstGeom prst="rect">
            <a:avLst/>
          </a:prstGeom>
          <a:ln w="12700">
            <a:miter lim="400000"/>
          </a:ln>
        </p:spPr>
      </p:pic>
    </p:spTree>
  </p:cSld>
  <p:clrMapOvr>
    <a:masterClrMapping/>
  </p:clrMapOvr>
  <p:transition xmlns:p14="http://schemas.microsoft.com/office/powerpoint/2010/main" spd="med" advClick="1" p14:dur="1000"/>
</p:sld>
</file>

<file path=ppt/slides/slide10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8" name="Shape 618"/>
          <p:cNvSpPr/>
          <p:nvPr>
            <p:ph type="title"/>
          </p:nvPr>
        </p:nvSpPr>
        <p:spPr>
          <a:prstGeom prst="rect">
            <a:avLst/>
          </a:prstGeom>
        </p:spPr>
        <p:txBody>
          <a:bodyPr/>
          <a:lstStyle>
            <a:lvl1pPr>
              <a:defRPr b="1"/>
            </a:lvl1pPr>
          </a:lstStyle>
          <a:p>
            <a:pPr/>
            <a:r>
              <a:t>EXAMPLE 6.10 (cont’d)</a:t>
            </a:r>
          </a:p>
        </p:txBody>
      </p:sp>
      <p:sp>
        <p:nvSpPr>
          <p:cNvPr id="619" name="Shape 619"/>
          <p:cNvSpPr/>
          <p:nvPr>
            <p:ph type="body" idx="1"/>
          </p:nvPr>
        </p:nvSpPr>
        <p:spPr>
          <a:prstGeom prst="rect">
            <a:avLst/>
          </a:prstGeom>
        </p:spPr>
        <p:txBody>
          <a:bodyPr/>
          <a:lstStyle/>
          <a:p>
            <a:pPr>
              <a:lnSpc>
                <a:spcPct val="90000"/>
              </a:lnSpc>
              <a:spcBef>
                <a:spcPts val="600"/>
              </a:spcBef>
              <a:defRPr sz="2900"/>
            </a:pPr>
            <a:r>
              <a:t>In some instances, preferred stock contains a </a:t>
            </a:r>
            <a:r>
              <a:rPr i="1"/>
              <a:t>participation provision</a:t>
            </a:r>
            <a:r>
              <a:t>. In these cases, in addition to the fixed dividend, preferred stockholders are allocated a share of any dividend remaining after the common stockholders receive a common share dividend equal to the preferred payment. If there is such a participation provision, Eq. (6.37) is not appropriate for the valuation of preferred stock. </a:t>
            </a:r>
          </a:p>
        </p:txBody>
      </p:sp>
      <p:sp>
        <p:nvSpPr>
          <p:cNvPr id="620" name="Shape 620"/>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0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2" name="Shape 622"/>
          <p:cNvSpPr/>
          <p:nvPr>
            <p:ph type="title"/>
          </p:nvPr>
        </p:nvSpPr>
        <p:spPr>
          <a:prstGeom prst="rect">
            <a:avLst/>
          </a:prstGeom>
        </p:spPr>
        <p:txBody>
          <a:bodyPr/>
          <a:lstStyle>
            <a:lvl1pPr>
              <a:defRPr b="1"/>
            </a:lvl1pPr>
          </a:lstStyle>
          <a:p>
            <a:pPr/>
            <a:r>
              <a:t>EXAMPLE 6.10 (cont’d)</a:t>
            </a:r>
          </a:p>
        </p:txBody>
      </p:sp>
      <p:sp>
        <p:nvSpPr>
          <p:cNvPr id="623" name="Shape 623"/>
          <p:cNvSpPr/>
          <p:nvPr>
            <p:ph type="body" idx="1"/>
          </p:nvPr>
        </p:nvSpPr>
        <p:spPr>
          <a:prstGeom prst="rect">
            <a:avLst/>
          </a:prstGeom>
        </p:spPr>
        <p:txBody>
          <a:bodyPr/>
          <a:lstStyle/>
          <a:p>
            <a:pPr>
              <a:lnSpc>
                <a:spcPct val="80000"/>
              </a:lnSpc>
              <a:spcBef>
                <a:spcPts val="500"/>
              </a:spcBef>
              <a:defRPr sz="2200"/>
            </a:pPr>
            <a:r>
              <a:t>An adjustable rate preferred stock (ARPS) is a recently developed financial instrument designed to place the risk of fluctuating interest rates on the investor. The ARPS concept allows the dividend rate on preferred stock to vary, based on changes in the market rate of interest. For example, the ARPS rate may be set each quarter at 30 basis points above the 91-day Treasury bill rate, with an upper and lower bound, called a </a:t>
            </a:r>
            <a:r>
              <a:rPr i="1"/>
              <a:t>collar</a:t>
            </a:r>
            <a:r>
              <a:t>, set at some arbitrary level, such as 7–14%. ARPS appeals to corporate managers for two reasons: (1) dividends on ARPS, like the dividends on all preferred issues, enjoy an 80% exclusion from federal income tax, and (2) ARPS reflects current market return because of the quarterly adjustment in interest rates, thereby reducing the fluctuation in stock price.</a:t>
            </a:r>
          </a:p>
        </p:txBody>
      </p:sp>
      <p:sp>
        <p:nvSpPr>
          <p:cNvPr id="624" name="Shape 624"/>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0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6" name="Shape 626"/>
          <p:cNvSpPr/>
          <p:nvPr>
            <p:ph type="title"/>
          </p:nvPr>
        </p:nvSpPr>
        <p:spPr>
          <a:prstGeom prst="rect">
            <a:avLst/>
          </a:prstGeom>
        </p:spPr>
        <p:txBody>
          <a:bodyPr/>
          <a:lstStyle>
            <a:lvl1pPr>
              <a:defRPr b="1"/>
            </a:lvl1pPr>
          </a:lstStyle>
          <a:p>
            <a:pPr/>
            <a:r>
              <a:t>EXAMPLE 6.10 (cont’d)</a:t>
            </a:r>
          </a:p>
        </p:txBody>
      </p:sp>
      <p:sp>
        <p:nvSpPr>
          <p:cNvPr id="627" name="Shape 627"/>
          <p:cNvSpPr/>
          <p:nvPr>
            <p:ph type="body" idx="1"/>
          </p:nvPr>
        </p:nvSpPr>
        <p:spPr>
          <a:prstGeom prst="rect">
            <a:avLst/>
          </a:prstGeom>
        </p:spPr>
        <p:txBody>
          <a:bodyPr/>
          <a:lstStyle/>
          <a:p>
            <a:pPr/>
            <a:r>
              <a:t>The valuation of ARPS is different than the valuation shown in Eq. (6.37), as follows:</a:t>
            </a:r>
          </a:p>
          <a:p>
            <a:pPr/>
          </a:p>
          <a:p>
            <a:pPr/>
          </a:p>
          <a:p>
            <a:pPr/>
            <a:r>
              <a:t>The major difference between Eqs. (6.37) and (6.38) is that for preferred stock the </a:t>
            </a:r>
            <a:r>
              <a:rPr i="1"/>
              <a:t>d </a:t>
            </a:r>
            <a:r>
              <a:t>is fixed, whereas for ARPS the dividend is variable, </a:t>
            </a:r>
            <a:r>
              <a:rPr i="1"/>
              <a:t>dt</a:t>
            </a:r>
            <a:r>
              <a:t>.</a:t>
            </a:r>
          </a:p>
        </p:txBody>
      </p:sp>
      <p:sp>
        <p:nvSpPr>
          <p:cNvPr id="628" name="Shape 628"/>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29" name="image82.png"/>
          <p:cNvPicPr>
            <a:picLocks noChangeAspect="1"/>
          </p:cNvPicPr>
          <p:nvPr/>
        </p:nvPicPr>
        <p:blipFill>
          <a:blip r:embed="rId2">
            <a:extLst/>
          </a:blip>
          <a:stretch>
            <a:fillRect/>
          </a:stretch>
        </p:blipFill>
        <p:spPr>
          <a:xfrm>
            <a:off x="2389500" y="3233056"/>
            <a:ext cx="6067426" cy="914401"/>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defTabSz="804672">
              <a:defRPr sz="3872"/>
            </a:pPr>
            <a:r>
              <a:t>6.2.1.1. </a:t>
            </a:r>
            <a:r>
              <a:rPr i="1"/>
              <a:t>Semiannual coupon payments</a:t>
            </a:r>
          </a:p>
        </p:txBody>
      </p:sp>
      <p:sp>
        <p:nvSpPr>
          <p:cNvPr id="174" name="Shape 174"/>
          <p:cNvSpPr/>
          <p:nvPr>
            <p:ph type="body" idx="1"/>
          </p:nvPr>
        </p:nvSpPr>
        <p:spPr>
          <a:prstGeom prst="rect">
            <a:avLst/>
          </a:prstGeom>
        </p:spPr>
        <p:txBody>
          <a:bodyPr/>
          <a:lstStyle/>
          <a:p>
            <a:pPr>
              <a:lnSpc>
                <a:spcPct val="80000"/>
              </a:lnSpc>
              <a:spcBef>
                <a:spcPts val="500"/>
              </a:spcBef>
              <a:defRPr sz="2200"/>
            </a:pPr>
            <a:r>
              <a:t>Semiannual coupon payments would change our analysis in Example 6.1. We know that when cash flows occur more frequently than once a year, adjustments must be made to </a:t>
            </a:r>
            <a:r>
              <a:rPr i="1"/>
              <a:t>n</a:t>
            </a:r>
            <a:r>
              <a:t>, the number of periods, and to </a:t>
            </a:r>
            <a:r>
              <a:rPr i="1"/>
              <a:t>r</a:t>
            </a:r>
            <a:r>
              <a:t>, the discount rate. The number of periods, </a:t>
            </a:r>
            <a:r>
              <a:rPr i="1"/>
              <a:t>n</a:t>
            </a:r>
            <a:r>
              <a:t>, becomes the number of years multiplied by the number of cash flows per year. The interest rate also will need to be adjusted to determine the appropriate periodic interest rate. The method by which we compute the periodic interest rate depends, however, upon which type of annual interest rate is quoted. Bonds can have two interest rates that reflect their annual returns: they can be based on the effective annual rate (EAR), or they can be quoted based upon the annual percentage rate (APR) concept. We discuss each of these in turn.</a:t>
            </a:r>
          </a:p>
        </p:txBody>
      </p:sp>
      <p:sp>
        <p:nvSpPr>
          <p:cNvPr id="175" name="Shape 175"/>
          <p:cNvSpPr/>
          <p:nvPr>
            <p:ph type="sldNum" sz="quarter" idx="2"/>
          </p:nvPr>
        </p:nvSpPr>
        <p:spPr>
          <a:xfrm>
            <a:off x="8553663" y="6245225"/>
            <a:ext cx="288713"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1" name="Shape 631"/>
          <p:cNvSpPr/>
          <p:nvPr>
            <p:ph type="title"/>
          </p:nvPr>
        </p:nvSpPr>
        <p:spPr>
          <a:prstGeom prst="rect">
            <a:avLst/>
          </a:prstGeom>
        </p:spPr>
        <p:txBody>
          <a:bodyPr/>
          <a:lstStyle>
            <a:lvl1pPr defTabSz="768095">
              <a:defRPr b="1" sz="3696"/>
            </a:lvl1pPr>
          </a:lstStyle>
          <a:p>
            <a:pPr/>
            <a:r>
              <a:t>6.6. Risk, Return, and Market Efficiency</a:t>
            </a:r>
          </a:p>
        </p:txBody>
      </p:sp>
      <p:sp>
        <p:nvSpPr>
          <p:cNvPr id="632" name="Shape 632"/>
          <p:cNvSpPr/>
          <p:nvPr>
            <p:ph type="body" idx="1"/>
          </p:nvPr>
        </p:nvSpPr>
        <p:spPr>
          <a:prstGeom prst="rect">
            <a:avLst/>
          </a:prstGeom>
        </p:spPr>
        <p:txBody>
          <a:bodyPr/>
          <a:lstStyle/>
          <a:p>
            <a:pPr>
              <a:lnSpc>
                <a:spcPct val="80000"/>
              </a:lnSpc>
              <a:spcBef>
                <a:spcPts val="600"/>
              </a:spcBef>
              <a:defRPr sz="2700"/>
            </a:pPr>
            <a:r>
              <a:t>This chapter defines the value of an asset as the present value of the expected cash flows that arise from owning that asset. It is the size, timing, and risk of the cash flows that determine the asset value.</a:t>
            </a:r>
          </a:p>
          <a:p>
            <a:pPr>
              <a:lnSpc>
                <a:spcPct val="80000"/>
              </a:lnSpc>
              <a:spcBef>
                <a:spcPts val="600"/>
              </a:spcBef>
              <a:defRPr sz="2700"/>
            </a:pPr>
            <a:r>
              <a:t>To compute a present value, we need to know the expected future cash flows and appropriate discount rate, or the required rate-of-return at which to discount expected cash flows back to the present.</a:t>
            </a:r>
          </a:p>
          <a:p>
            <a:pPr>
              <a:lnSpc>
                <a:spcPct val="80000"/>
              </a:lnSpc>
              <a:spcBef>
                <a:spcPts val="600"/>
              </a:spcBef>
              <a:defRPr sz="2700"/>
            </a:pPr>
            <a:r>
              <a:t>Chapter 6 identified three components of required rate-of-return: the real risk-free rate-of-return, inflation expectations, and risk premium.</a:t>
            </a:r>
          </a:p>
        </p:txBody>
      </p:sp>
      <p:sp>
        <p:nvSpPr>
          <p:cNvPr id="633" name="Shape 633"/>
          <p:cNvSpPr/>
          <p:nvPr>
            <p:ph type="sldNum" sz="quarter" idx="2"/>
          </p:nvPr>
        </p:nvSpPr>
        <p:spPr>
          <a:xfrm>
            <a:off x="8454779" y="6245225"/>
            <a:ext cx="387596"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5" name="Shape 635"/>
          <p:cNvSpPr/>
          <p:nvPr>
            <p:ph type="body" idx="1"/>
          </p:nvPr>
        </p:nvSpPr>
        <p:spPr>
          <a:xfrm>
            <a:off x="628650" y="718457"/>
            <a:ext cx="7886700" cy="5458507"/>
          </a:xfrm>
          <a:prstGeom prst="rect">
            <a:avLst/>
          </a:prstGeom>
        </p:spPr>
        <p:txBody>
          <a:bodyPr/>
          <a:lstStyle/>
          <a:p>
            <a:pPr>
              <a:lnSpc>
                <a:spcPct val="80000"/>
              </a:lnSpc>
              <a:spcBef>
                <a:spcPts val="500"/>
              </a:spcBef>
              <a:defRPr sz="2200"/>
            </a:pPr>
            <a:r>
              <a:t>The first two components of required rate-of-return are the same for all investments. Required returns differ as a result of different risk premiums; thus, finance professionals say that </a:t>
            </a:r>
            <a:r>
              <a:rPr i="1"/>
              <a:t>risk drives return. </a:t>
            </a:r>
            <a:r>
              <a:t>A low-risk investment will have a lower required return than a high-risk investment.</a:t>
            </a:r>
          </a:p>
          <a:p>
            <a:pPr>
              <a:lnSpc>
                <a:spcPct val="80000"/>
              </a:lnSpc>
              <a:spcBef>
                <a:spcPts val="500"/>
              </a:spcBef>
              <a:defRPr sz="2200"/>
            </a:pPr>
            <a:r>
              <a:t>As security prices depend only on future expected cash flows and required returns, it stands to reason that prices should vary only because of changes in these variables.</a:t>
            </a:r>
          </a:p>
          <a:p>
            <a:pPr lvl="1" marL="742950" indent="-285750">
              <a:lnSpc>
                <a:spcPct val="80000"/>
              </a:lnSpc>
              <a:spcBef>
                <a:spcPts val="400"/>
              </a:spcBef>
              <a:buClr>
                <a:schemeClr val="accent2"/>
              </a:buClr>
              <a:defRPr sz="1900"/>
            </a:pPr>
            <a:r>
              <a:t>Should unexpected good news occur, such as higher than expected earnings or continued economic growth without expected inflationary pressures, we would expect to see asset prices rise.</a:t>
            </a:r>
          </a:p>
          <a:p>
            <a:pPr lvl="1" marL="742950" indent="-285750">
              <a:lnSpc>
                <a:spcPct val="80000"/>
              </a:lnSpc>
              <a:spcBef>
                <a:spcPts val="400"/>
              </a:spcBef>
              <a:buClr>
                <a:schemeClr val="accent2"/>
              </a:buClr>
              <a:defRPr sz="1900"/>
            </a:pPr>
            <a:r>
              <a:t>Should unforeseen bad news occur, such as higher than expected Federal Government budget deficits or lower than expected company sales, asset prices should fall.</a:t>
            </a:r>
          </a:p>
        </p:txBody>
      </p:sp>
      <p:sp>
        <p:nvSpPr>
          <p:cNvPr id="636" name="Shape 636"/>
          <p:cNvSpPr/>
          <p:nvPr>
            <p:ph type="sldNum" sz="quarter" idx="2"/>
          </p:nvPr>
        </p:nvSpPr>
        <p:spPr>
          <a:xfrm>
            <a:off x="8467975" y="6245225"/>
            <a:ext cx="374401"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8" name="Shape 638"/>
          <p:cNvSpPr/>
          <p:nvPr>
            <p:ph type="body" idx="1"/>
          </p:nvPr>
        </p:nvSpPr>
        <p:spPr>
          <a:xfrm>
            <a:off x="628650" y="1345474"/>
            <a:ext cx="7886700" cy="4831489"/>
          </a:xfrm>
          <a:prstGeom prst="rect">
            <a:avLst/>
          </a:prstGeom>
        </p:spPr>
        <p:txBody>
          <a:bodyPr/>
          <a:lstStyle/>
          <a:p>
            <a:pPr>
              <a:lnSpc>
                <a:spcPct val="80000"/>
              </a:lnSpc>
              <a:spcBef>
                <a:spcPts val="600"/>
              </a:spcBef>
              <a:defRPr sz="2700"/>
            </a:pPr>
            <a:r>
              <a:t>Of course, the largest price changes affect the assets that are most sensitive to such news. Since the future cash flows of common stock are much less certain than those of bonds, common stock prices are more sensitive than bond prices to news announcements. This sensitivity causes greater price swings and more price variability for stocks than for bonds.</a:t>
            </a:r>
          </a:p>
          <a:p>
            <a:pPr>
              <a:lnSpc>
                <a:spcPct val="80000"/>
              </a:lnSpc>
              <a:spcBef>
                <a:spcPts val="600"/>
              </a:spcBef>
              <a:defRPr sz="2700"/>
            </a:pPr>
            <a:r>
              <a:t>As compensation for this higher risk, investors demand higher risk premiums and higher required rates-of-return for common stock than for bonds. This suggests that stockholders should earn higher returns over time than bond-owners.</a:t>
            </a:r>
          </a:p>
        </p:txBody>
      </p:sp>
      <p:sp>
        <p:nvSpPr>
          <p:cNvPr id="639" name="Shape 639"/>
          <p:cNvSpPr/>
          <p:nvPr>
            <p:ph type="sldNum" sz="quarter" idx="2"/>
          </p:nvPr>
        </p:nvSpPr>
        <p:spPr>
          <a:xfrm>
            <a:off x="8454779" y="6245225"/>
            <a:ext cx="387596"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1" name="Shape 641"/>
          <p:cNvSpPr/>
          <p:nvPr>
            <p:ph type="title"/>
          </p:nvPr>
        </p:nvSpPr>
        <p:spPr>
          <a:prstGeom prst="rect">
            <a:avLst/>
          </a:prstGeom>
        </p:spPr>
        <p:txBody>
          <a:bodyPr/>
          <a:lstStyle/>
          <a:p>
            <a:pPr defTabSz="768095">
              <a:defRPr b="1" sz="3696"/>
            </a:pPr>
            <a:r>
              <a:t>6.6.1. </a:t>
            </a:r>
            <a:r>
              <a:rPr i="1"/>
              <a:t>Historical Returns and Fluctuations</a:t>
            </a:r>
          </a:p>
        </p:txBody>
      </p:sp>
      <p:sp>
        <p:nvSpPr>
          <p:cNvPr id="642" name="Shape 642"/>
          <p:cNvSpPr/>
          <p:nvPr>
            <p:ph type="body" idx="1"/>
          </p:nvPr>
        </p:nvSpPr>
        <p:spPr>
          <a:prstGeom prst="rect">
            <a:avLst/>
          </a:prstGeom>
        </p:spPr>
        <p:txBody>
          <a:bodyPr/>
          <a:lstStyle/>
          <a:p>
            <a:pPr>
              <a:lnSpc>
                <a:spcPct val="80000"/>
              </a:lnSpc>
              <a:spcBef>
                <a:spcPts val="500"/>
              </a:spcBef>
              <a:defRPr sz="2200"/>
            </a:pPr>
            <a:r>
              <a:t>Evidence that higher returns go hand-in-hand with high risk is reproduced as Table 6.5. This table reports the average annual returns and SDs for different types of investments. The return distributions for small-company common stocks and all common stocks have large SDs, indicating much more risk than the bond investments. However, investors who undertake such risk earn higher rewards over the long haul, since stock returns reward investors more than conservative bond investments.</a:t>
            </a:r>
          </a:p>
          <a:p>
            <a:pPr>
              <a:lnSpc>
                <a:spcPct val="80000"/>
              </a:lnSpc>
              <a:spcBef>
                <a:spcPts val="500"/>
              </a:spcBef>
              <a:defRPr sz="2200"/>
            </a:pPr>
            <a:r>
              <a:t>For an average risk stock under normal market conditions, the discount rate </a:t>
            </a:r>
            <a:r>
              <a:rPr i="1"/>
              <a:t>k </a:t>
            </a:r>
            <a:r>
              <a:t>for finding the present value of future dividends should be close to the 12% compounded average annual rate-of-return earned by the stock market since 1926.</a:t>
            </a:r>
          </a:p>
        </p:txBody>
      </p:sp>
      <p:sp>
        <p:nvSpPr>
          <p:cNvPr id="643" name="Shape 643"/>
          <p:cNvSpPr/>
          <p:nvPr>
            <p:ph type="sldNum" sz="quarter" idx="2"/>
          </p:nvPr>
        </p:nvSpPr>
        <p:spPr>
          <a:xfrm>
            <a:off x="8454779" y="6245225"/>
            <a:ext cx="387596"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45" name="image83.png"/>
          <p:cNvPicPr>
            <a:picLocks noChangeAspect="1"/>
          </p:cNvPicPr>
          <p:nvPr/>
        </p:nvPicPr>
        <p:blipFill>
          <a:blip r:embed="rId2">
            <a:extLst/>
          </a:blip>
          <a:stretch>
            <a:fillRect/>
          </a:stretch>
        </p:blipFill>
        <p:spPr>
          <a:xfrm>
            <a:off x="438150" y="1728786"/>
            <a:ext cx="8267700" cy="3400426"/>
          </a:xfrm>
          <a:prstGeom prst="rect">
            <a:avLst/>
          </a:prstGeom>
          <a:ln w="12700">
            <a:miter lim="400000"/>
          </a:ln>
        </p:spPr>
      </p:pic>
      <p:sp>
        <p:nvSpPr>
          <p:cNvPr id="646" name="Shape 646"/>
          <p:cNvSpPr/>
          <p:nvPr>
            <p:ph type="sldNum" sz="quarter" idx="2"/>
          </p:nvPr>
        </p:nvSpPr>
        <p:spPr>
          <a:xfrm>
            <a:off x="8454779" y="6245225"/>
            <a:ext cx="387596"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8" name="Shape 648"/>
          <p:cNvSpPr/>
          <p:nvPr>
            <p:ph type="title"/>
          </p:nvPr>
        </p:nvSpPr>
        <p:spPr>
          <a:prstGeom prst="rect">
            <a:avLst/>
          </a:prstGeom>
        </p:spPr>
        <p:txBody>
          <a:bodyPr/>
          <a:lstStyle/>
          <a:p>
            <a:pPr>
              <a:defRPr b="1"/>
            </a:pPr>
            <a:r>
              <a:t>6.6.2. </a:t>
            </a:r>
            <a:r>
              <a:rPr i="1"/>
              <a:t>Efficient Capital Markets</a:t>
            </a:r>
          </a:p>
        </p:txBody>
      </p:sp>
      <p:sp>
        <p:nvSpPr>
          <p:cNvPr id="649" name="Shape 649"/>
          <p:cNvSpPr/>
          <p:nvPr>
            <p:ph type="body" idx="1"/>
          </p:nvPr>
        </p:nvSpPr>
        <p:spPr>
          <a:prstGeom prst="rect">
            <a:avLst/>
          </a:prstGeom>
        </p:spPr>
        <p:txBody>
          <a:bodyPr/>
          <a:lstStyle/>
          <a:p>
            <a:pPr>
              <a:lnSpc>
                <a:spcPct val="80000"/>
              </a:lnSpc>
              <a:spcBef>
                <a:spcPts val="600"/>
              </a:spcBef>
              <a:defRPr sz="2900"/>
            </a:pPr>
            <a:r>
              <a:t>Good or bad news can cause assets’ prices to change. </a:t>
            </a:r>
          </a:p>
          <a:p>
            <a:pPr lvl="1" marL="742950" indent="-285750">
              <a:lnSpc>
                <a:spcPct val="80000"/>
              </a:lnSpc>
              <a:spcBef>
                <a:spcPts val="600"/>
              </a:spcBef>
              <a:buClr>
                <a:schemeClr val="accent2"/>
              </a:buClr>
              <a:defRPr sz="2500"/>
            </a:pPr>
            <a:r>
              <a:t>Good news surprises lead market participants either to reduce the risk premium they demand of an asset (thus decreasing its required return) or to increase their expectations for future cash flows. Either reaction leads to an increase in an asset’s price. </a:t>
            </a:r>
          </a:p>
          <a:p>
            <a:pPr lvl="1" marL="742950" indent="-285750">
              <a:lnSpc>
                <a:spcPct val="80000"/>
              </a:lnSpc>
              <a:spcBef>
                <a:spcPts val="600"/>
              </a:spcBef>
              <a:buClr>
                <a:schemeClr val="accent2"/>
              </a:buClr>
              <a:defRPr sz="2500"/>
            </a:pPr>
            <a:r>
              <a:t>Bad news surprises lead the market to demand a higher risk premium (and required return) or to reduce its expectations for future cash flows; either reaction results in a falling asset price.</a:t>
            </a:r>
          </a:p>
        </p:txBody>
      </p:sp>
      <p:sp>
        <p:nvSpPr>
          <p:cNvPr id="650" name="Shape 650"/>
          <p:cNvSpPr/>
          <p:nvPr>
            <p:ph type="sldNum" sz="quarter" idx="2"/>
          </p:nvPr>
        </p:nvSpPr>
        <p:spPr>
          <a:xfrm>
            <a:off x="8454779" y="6245225"/>
            <a:ext cx="387596"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2" name="Shape 652"/>
          <p:cNvSpPr/>
          <p:nvPr>
            <p:ph type="body" idx="1"/>
          </p:nvPr>
        </p:nvSpPr>
        <p:spPr>
          <a:xfrm>
            <a:off x="628650" y="992777"/>
            <a:ext cx="7886700" cy="5184186"/>
          </a:xfrm>
          <a:prstGeom prst="rect">
            <a:avLst/>
          </a:prstGeom>
        </p:spPr>
        <p:txBody>
          <a:bodyPr/>
          <a:lstStyle/>
          <a:p>
            <a:pPr>
              <a:lnSpc>
                <a:spcPct val="80000"/>
              </a:lnSpc>
              <a:spcBef>
                <a:spcPts val="500"/>
              </a:spcBef>
              <a:defRPr sz="2400"/>
            </a:pPr>
            <a:r>
              <a:t>If a market adjusts prices quickly and in an unbiased manner after the arrival of important news surprises, it is said to be an </a:t>
            </a:r>
            <a:r>
              <a:rPr b="1"/>
              <a:t>efficient market</a:t>
            </a:r>
            <a:r>
              <a:t>. </a:t>
            </a:r>
          </a:p>
          <a:p>
            <a:pPr lvl="1" marL="742950" indent="-285750">
              <a:lnSpc>
                <a:spcPct val="80000"/>
              </a:lnSpc>
              <a:spcBef>
                <a:spcPts val="500"/>
              </a:spcBef>
              <a:buClr>
                <a:schemeClr val="accent2"/>
              </a:buClr>
              <a:defRPr sz="2100"/>
            </a:pPr>
            <a:r>
              <a:t>If the market for IBM stock is efficient, we should see a quick price change shortly after any announcement of an unexpected event that affects sales, earnings, or new products. A quick movement in the price of a stock such as IBM should take no longer than several minutes. After this price adjustment, future price changes should appear to be random. That is, initial price reaction to the news should be unbiased or fully reflect the effects of the news. </a:t>
            </a:r>
          </a:p>
          <a:p>
            <a:pPr lvl="1" marL="742950" indent="-285750">
              <a:lnSpc>
                <a:spcPct val="80000"/>
              </a:lnSpc>
              <a:spcBef>
                <a:spcPts val="500"/>
              </a:spcBef>
              <a:buClr>
                <a:schemeClr val="accent2"/>
              </a:buClr>
              <a:defRPr sz="2100"/>
            </a:pPr>
            <a:r>
              <a:t>Every time IBM’s stock price changes in reaction to new information, it should show no continuing tendency to rise or fall after the price adjustment. After new information hits the market and the price adjusts, no steady trend in either direction should persist.</a:t>
            </a:r>
          </a:p>
        </p:txBody>
      </p:sp>
      <p:sp>
        <p:nvSpPr>
          <p:cNvPr id="653" name="Shape 653"/>
          <p:cNvSpPr/>
          <p:nvPr>
            <p:ph type="sldNum" sz="quarter" idx="2"/>
          </p:nvPr>
        </p:nvSpPr>
        <p:spPr>
          <a:xfrm>
            <a:off x="8454779" y="6245225"/>
            <a:ext cx="387596"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5" name="Shape 655"/>
          <p:cNvSpPr/>
          <p:nvPr>
            <p:ph type="body" idx="1"/>
          </p:nvPr>
        </p:nvSpPr>
        <p:spPr>
          <a:xfrm>
            <a:off x="628650" y="901337"/>
            <a:ext cx="7886700" cy="5275627"/>
          </a:xfrm>
          <a:prstGeom prst="rect">
            <a:avLst/>
          </a:prstGeom>
        </p:spPr>
        <p:txBody>
          <a:bodyPr/>
          <a:lstStyle/>
          <a:p>
            <a:pPr>
              <a:lnSpc>
                <a:spcPct val="80000"/>
              </a:lnSpc>
              <a:spcBef>
                <a:spcPts val="600"/>
              </a:spcBef>
              <a:defRPr sz="2700"/>
            </a:pPr>
            <a:r>
              <a:t>Any consistent trend in the same direction as the price change or evidence of price corrections or reversals after the immediate reaction to news would be evidence of an </a:t>
            </a:r>
            <a:r>
              <a:rPr b="1"/>
              <a:t>inefficient market </a:t>
            </a:r>
            <a:r>
              <a:t>that does not quickly and correctly process new information to properly determine asset prices. </a:t>
            </a:r>
          </a:p>
          <a:p>
            <a:pPr>
              <a:lnSpc>
                <a:spcPct val="80000"/>
              </a:lnSpc>
              <a:spcBef>
                <a:spcPts val="600"/>
              </a:spcBef>
              <a:defRPr sz="2700"/>
            </a:pPr>
            <a:r>
              <a:t>In an efficient market, it is difficult to consistently find stocks whose prices do not fairly reflect the present values of future expected cash flows. Prices will change only when the arrival of new information indicates that an upward or downward revision in this present value is appropriate.</a:t>
            </a:r>
          </a:p>
        </p:txBody>
      </p:sp>
      <p:sp>
        <p:nvSpPr>
          <p:cNvPr id="656" name="Shape 656"/>
          <p:cNvSpPr/>
          <p:nvPr>
            <p:ph type="sldNum" sz="quarter" idx="2"/>
          </p:nvPr>
        </p:nvSpPr>
        <p:spPr>
          <a:xfrm>
            <a:off x="8454779" y="6245225"/>
            <a:ext cx="387596"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8" name="Shape 658"/>
          <p:cNvSpPr/>
          <p:nvPr>
            <p:ph type="title"/>
          </p:nvPr>
        </p:nvSpPr>
        <p:spPr>
          <a:prstGeom prst="rect">
            <a:avLst/>
          </a:prstGeom>
        </p:spPr>
        <p:txBody>
          <a:bodyPr/>
          <a:lstStyle/>
          <a:p>
            <a:pPr/>
          </a:p>
        </p:txBody>
      </p:sp>
      <p:sp>
        <p:nvSpPr>
          <p:cNvPr id="659" name="Shape 659"/>
          <p:cNvSpPr/>
          <p:nvPr>
            <p:ph type="body" idx="1"/>
          </p:nvPr>
        </p:nvSpPr>
        <p:spPr>
          <a:prstGeom prst="rect">
            <a:avLst/>
          </a:prstGeom>
        </p:spPr>
        <p:txBody>
          <a:bodyPr/>
          <a:lstStyle/>
          <a:p>
            <a:pPr>
              <a:lnSpc>
                <a:spcPct val="80000"/>
              </a:lnSpc>
              <a:spcBef>
                <a:spcPts val="600"/>
              </a:spcBef>
              <a:defRPr sz="2700"/>
            </a:pPr>
            <a:r>
              <a:t>This means that in an efficient market investors cannot consistently profit from trades made after new information arrives at the market. The price adjustment occurs so rapidly that no buy or sell order placed after the announcement can, in the long-run, result in return above the market’s average return. </a:t>
            </a:r>
          </a:p>
          <a:p>
            <a:pPr>
              <a:lnSpc>
                <a:spcPct val="80000"/>
              </a:lnSpc>
              <a:spcBef>
                <a:spcPts val="600"/>
              </a:spcBef>
              <a:defRPr sz="2700"/>
            </a:pPr>
            <a:r>
              <a:t>An order to buy after the arrival of good news may result in large profits, but such a gain will occur only by chance, as will comparable losses. Stock price trends always return to their random ways after initially adjusting to the new information.</a:t>
            </a:r>
          </a:p>
        </p:txBody>
      </p:sp>
      <p:sp>
        <p:nvSpPr>
          <p:cNvPr id="660" name="Shape 660"/>
          <p:cNvSpPr/>
          <p:nvPr>
            <p:ph type="sldNum" sz="quarter" idx="2"/>
          </p:nvPr>
        </p:nvSpPr>
        <p:spPr>
          <a:xfrm>
            <a:off x="8454779" y="6245225"/>
            <a:ext cx="387596"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2" name="Shape 662"/>
          <p:cNvSpPr/>
          <p:nvPr>
            <p:ph type="title"/>
          </p:nvPr>
        </p:nvSpPr>
        <p:spPr>
          <a:prstGeom prst="rect">
            <a:avLst/>
          </a:prstGeom>
        </p:spPr>
        <p:txBody>
          <a:bodyPr/>
          <a:lstStyle/>
          <a:p>
            <a:pPr/>
          </a:p>
        </p:txBody>
      </p:sp>
      <p:sp>
        <p:nvSpPr>
          <p:cNvPr id="663" name="Shape 663"/>
          <p:cNvSpPr/>
          <p:nvPr>
            <p:ph type="body" idx="1"/>
          </p:nvPr>
        </p:nvSpPr>
        <p:spPr>
          <a:prstGeom prst="rect">
            <a:avLst/>
          </a:prstGeom>
        </p:spPr>
        <p:txBody>
          <a:bodyPr/>
          <a:lstStyle/>
          <a:p>
            <a:pPr>
              <a:lnSpc>
                <a:spcPct val="80000"/>
              </a:lnSpc>
              <a:spcBef>
                <a:spcPts val="500"/>
              </a:spcBef>
              <a:defRPr sz="2200"/>
            </a:pPr>
            <a:r>
              <a:t>Efficient markets result from interactions among many market participants, all analyzing available information in pursuit of an advantage. Also the information flows or news they analyze must be random, both in timing and content. </a:t>
            </a:r>
          </a:p>
          <a:p>
            <a:pPr>
              <a:lnSpc>
                <a:spcPct val="80000"/>
              </a:lnSpc>
              <a:spcBef>
                <a:spcPts val="500"/>
              </a:spcBef>
              <a:defRPr sz="2200"/>
            </a:pPr>
            <a:r>
              <a:t>The profit motive leads investors to try to buy low and sell high on the basis of new information and their interpretation of it. Hordes of investors analyzing all available information about the economy and individual firms quickly identify incorrectly priced stocks; resulting market pressures immediately push those stocks to their correct prices.</a:t>
            </a:r>
          </a:p>
          <a:p>
            <a:pPr>
              <a:lnSpc>
                <a:spcPct val="80000"/>
              </a:lnSpc>
              <a:spcBef>
                <a:spcPts val="500"/>
              </a:spcBef>
              <a:defRPr sz="2200"/>
            </a:pPr>
            <a:r>
              <a:t>In an efficient market, this causes prices to move in a </a:t>
            </a:r>
            <a:r>
              <a:rPr i="1"/>
              <a:t>random walk</a:t>
            </a:r>
            <a:r>
              <a:t>, meaning that they appear to fluctuate randomly over time, driven by the random arrival of new information.</a:t>
            </a:r>
          </a:p>
        </p:txBody>
      </p:sp>
      <p:sp>
        <p:nvSpPr>
          <p:cNvPr id="664" name="Shape 664"/>
          <p:cNvSpPr/>
          <p:nvPr>
            <p:ph type="sldNum" sz="quarter" idx="2"/>
          </p:nvPr>
        </p:nvSpPr>
        <p:spPr>
          <a:xfrm>
            <a:off x="8454779" y="6245225"/>
            <a:ext cx="387596"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prstGeom prst="rect">
            <a:avLst/>
          </a:prstGeom>
        </p:spPr>
        <p:txBody>
          <a:bodyPr/>
          <a:lstStyle/>
          <a:p>
            <a:pPr defTabSz="804672">
              <a:defRPr sz="3872"/>
            </a:pPr>
            <a:r>
              <a:t>6.2.1.1. </a:t>
            </a:r>
            <a:r>
              <a:rPr i="1"/>
              <a:t>Semiannual coupon payments</a:t>
            </a:r>
          </a:p>
        </p:txBody>
      </p:sp>
      <p:sp>
        <p:nvSpPr>
          <p:cNvPr id="178" name="Shape 178"/>
          <p:cNvSpPr/>
          <p:nvPr>
            <p:ph type="body" idx="1"/>
          </p:nvPr>
        </p:nvSpPr>
        <p:spPr>
          <a:prstGeom prst="rect">
            <a:avLst/>
          </a:prstGeom>
        </p:spPr>
        <p:txBody>
          <a:bodyPr/>
          <a:lstStyle/>
          <a:p>
            <a:pPr marL="312039" indent="-312039" defTabSz="832104">
              <a:spcBef>
                <a:spcPts val="600"/>
              </a:spcBef>
              <a:defRPr sz="2912"/>
            </a:pPr>
            <a:r>
              <a:t>EAR or YTM. When the EAR is quoted for bonds, it is called the bond’s YTM or market interest rate. To properly discount the semiannual coupons, we must determine the periodic interest rate that corresponds to the EAR.</a:t>
            </a:r>
          </a:p>
          <a:p>
            <a:pPr marL="312039" indent="-312039" defTabSz="832104">
              <a:spcBef>
                <a:spcPts val="600"/>
              </a:spcBef>
              <a:defRPr sz="2912"/>
            </a:pPr>
            <a:r>
              <a:t>We can calculate the effective annual rate as:</a:t>
            </a:r>
          </a:p>
          <a:p>
            <a:pPr marL="312039" indent="-312039" defTabSz="832104">
              <a:spcBef>
                <a:spcPts val="600"/>
              </a:spcBef>
              <a:defRPr sz="2912"/>
            </a:pPr>
          </a:p>
          <a:p>
            <a:pPr marL="312039" indent="-312039" defTabSz="832104">
              <a:spcBef>
                <a:spcPts val="600"/>
              </a:spcBef>
              <a:defRPr sz="2912"/>
            </a:pPr>
            <a:r>
              <a:t>in order to solve for the periodic interest rate:</a:t>
            </a:r>
          </a:p>
        </p:txBody>
      </p:sp>
      <p:sp>
        <p:nvSpPr>
          <p:cNvPr id="179" name="Shape 179"/>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0" name="image7.png"/>
          <p:cNvPicPr>
            <a:picLocks noChangeAspect="1"/>
          </p:cNvPicPr>
          <p:nvPr/>
        </p:nvPicPr>
        <p:blipFill>
          <a:blip r:embed="rId2">
            <a:extLst/>
          </a:blip>
          <a:stretch>
            <a:fillRect/>
          </a:stretch>
        </p:blipFill>
        <p:spPr>
          <a:xfrm>
            <a:off x="3052376" y="4379805"/>
            <a:ext cx="4294722" cy="451549"/>
          </a:xfrm>
          <a:prstGeom prst="rect">
            <a:avLst/>
          </a:prstGeom>
          <a:ln w="12700">
            <a:miter lim="400000"/>
          </a:ln>
        </p:spPr>
      </p:pic>
      <p:pic>
        <p:nvPicPr>
          <p:cNvPr id="181" name="image8.png"/>
          <p:cNvPicPr>
            <a:picLocks noChangeAspect="1"/>
          </p:cNvPicPr>
          <p:nvPr/>
        </p:nvPicPr>
        <p:blipFill>
          <a:blip r:embed="rId3">
            <a:extLst/>
          </a:blip>
          <a:stretch>
            <a:fillRect/>
          </a:stretch>
        </p:blipFill>
        <p:spPr>
          <a:xfrm>
            <a:off x="1850898" y="5524308"/>
            <a:ext cx="4379215" cy="579951"/>
          </a:xfrm>
          <a:prstGeom prst="rect">
            <a:avLst/>
          </a:prstGeom>
          <a:ln w="12700">
            <a:miter lim="400000"/>
          </a:ln>
        </p:spPr>
      </p:pic>
    </p:spTree>
  </p:cSld>
  <p:clrMapOvr>
    <a:masterClrMapping/>
  </p:clrMapOvr>
  <p:transition xmlns:p14="http://schemas.microsoft.com/office/powerpoint/2010/main" spd="med" advClick="1" p14:dur="1000"/>
</p:sld>
</file>

<file path=ppt/slides/slide1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6" name="Shape 666"/>
          <p:cNvSpPr/>
          <p:nvPr>
            <p:ph type="title"/>
          </p:nvPr>
        </p:nvSpPr>
        <p:spPr>
          <a:prstGeom prst="rect">
            <a:avLst/>
          </a:prstGeom>
        </p:spPr>
        <p:txBody>
          <a:bodyPr/>
          <a:lstStyle/>
          <a:p>
            <a:pPr/>
          </a:p>
        </p:txBody>
      </p:sp>
      <p:sp>
        <p:nvSpPr>
          <p:cNvPr id="667" name="Shape 667"/>
          <p:cNvSpPr/>
          <p:nvPr>
            <p:ph type="body" idx="1"/>
          </p:nvPr>
        </p:nvSpPr>
        <p:spPr>
          <a:prstGeom prst="rect">
            <a:avLst/>
          </a:prstGeom>
        </p:spPr>
        <p:txBody>
          <a:bodyPr/>
          <a:lstStyle/>
          <a:p>
            <a:pPr>
              <a:lnSpc>
                <a:spcPct val="80000"/>
              </a:lnSpc>
              <a:spcBef>
                <a:spcPts val="500"/>
              </a:spcBef>
              <a:defRPr sz="2400"/>
            </a:pPr>
            <a:r>
              <a:t>Although some studies refute this contention, the average performance of equity mutual funds usually is worse than that of overall market averages such as the S&amp;P 500 on a year-by-year basis.</a:t>
            </a:r>
          </a:p>
          <a:p>
            <a:pPr>
              <a:lnSpc>
                <a:spcPct val="80000"/>
              </a:lnSpc>
              <a:spcBef>
                <a:spcPts val="500"/>
              </a:spcBef>
              <a:defRPr sz="2400"/>
            </a:pPr>
            <a:r>
              <a:t>Different assumptions about information availability give rise to different types of market efficiency. A market in which prices reflect </a:t>
            </a:r>
            <a:r>
              <a:rPr i="1"/>
              <a:t>all </a:t>
            </a:r>
            <a:r>
              <a:t>public and privately available knowledge, including past and current information, is a </a:t>
            </a:r>
            <a:r>
              <a:rPr b="1"/>
              <a:t>strong-form efficient market</a:t>
            </a:r>
            <a:r>
              <a:t>. In this market, even corporate officers and other insiders cannot earn above-average, risk-adjusted profits from buying and selling stocks; even their detailed, exclusive information already is reflected in current stock prices.</a:t>
            </a:r>
          </a:p>
        </p:txBody>
      </p:sp>
      <p:sp>
        <p:nvSpPr>
          <p:cNvPr id="668" name="Shape 668"/>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0" name="Shape 670"/>
          <p:cNvSpPr/>
          <p:nvPr>
            <p:ph type="title"/>
          </p:nvPr>
        </p:nvSpPr>
        <p:spPr>
          <a:prstGeom prst="rect">
            <a:avLst/>
          </a:prstGeom>
        </p:spPr>
        <p:txBody>
          <a:bodyPr/>
          <a:lstStyle/>
          <a:p>
            <a:pPr/>
          </a:p>
        </p:txBody>
      </p:sp>
      <p:sp>
        <p:nvSpPr>
          <p:cNvPr id="671" name="Shape 671"/>
          <p:cNvSpPr/>
          <p:nvPr>
            <p:ph type="body" idx="1"/>
          </p:nvPr>
        </p:nvSpPr>
        <p:spPr>
          <a:prstGeom prst="rect">
            <a:avLst/>
          </a:prstGeom>
        </p:spPr>
        <p:txBody>
          <a:bodyPr/>
          <a:lstStyle/>
          <a:p>
            <a:pPr>
              <a:lnSpc>
                <a:spcPct val="90000"/>
              </a:lnSpc>
            </a:pPr>
            <a:r>
              <a:t>In a </a:t>
            </a:r>
            <a:r>
              <a:rPr b="1"/>
              <a:t>semistrong-form efficient market</a:t>
            </a:r>
            <a:r>
              <a:t>, all </a:t>
            </a:r>
            <a:r>
              <a:rPr i="1"/>
              <a:t>public </a:t>
            </a:r>
            <a:r>
              <a:t>information, both past and current, is reflected in asset prices. The U.S. stock market is a fairly good example of a semistrong-form efficient market.</a:t>
            </a:r>
          </a:p>
          <a:p>
            <a:pPr>
              <a:lnSpc>
                <a:spcPct val="90000"/>
              </a:lnSpc>
            </a:pPr>
            <a:r>
              <a:t>News about the economy or individual companies appears to produce quick stock price changes without subsequent trends or price reversals.</a:t>
            </a:r>
          </a:p>
        </p:txBody>
      </p:sp>
      <p:sp>
        <p:nvSpPr>
          <p:cNvPr id="672" name="Shape 67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4" name="Shape 674"/>
          <p:cNvSpPr/>
          <p:nvPr>
            <p:ph type="title"/>
          </p:nvPr>
        </p:nvSpPr>
        <p:spPr>
          <a:prstGeom prst="rect">
            <a:avLst/>
          </a:prstGeom>
        </p:spPr>
        <p:txBody>
          <a:bodyPr/>
          <a:lstStyle/>
          <a:p>
            <a:pPr/>
          </a:p>
        </p:txBody>
      </p:sp>
      <p:sp>
        <p:nvSpPr>
          <p:cNvPr id="675" name="Shape 675"/>
          <p:cNvSpPr/>
          <p:nvPr>
            <p:ph type="body" idx="1"/>
          </p:nvPr>
        </p:nvSpPr>
        <p:spPr>
          <a:prstGeom prst="rect">
            <a:avLst/>
          </a:prstGeom>
        </p:spPr>
        <p:txBody>
          <a:bodyPr/>
          <a:lstStyle/>
          <a:p>
            <a:pPr>
              <a:lnSpc>
                <a:spcPct val="90000"/>
              </a:lnSpc>
              <a:spcBef>
                <a:spcPts val="600"/>
              </a:spcBef>
              <a:defRPr sz="2700"/>
            </a:pPr>
            <a:r>
              <a:t>A </a:t>
            </a:r>
            <a:r>
              <a:rPr b="1"/>
              <a:t>weak-form efficient market </a:t>
            </a:r>
            <a:r>
              <a:t>is a market in which prices reflect all past information, such as information in last year’s annual reports, previous earnings announcements, and other past news. </a:t>
            </a:r>
          </a:p>
          <a:p>
            <a:pPr>
              <a:lnSpc>
                <a:spcPct val="90000"/>
              </a:lnSpc>
              <a:spcBef>
                <a:spcPts val="600"/>
              </a:spcBef>
              <a:defRPr sz="2700"/>
            </a:pPr>
            <a:r>
              <a:t>A weak-form efficient market implies that such investors are wasting their time; they cannot earn above-average, risk-adjusted profits by projecting past trends in market variables.</a:t>
            </a:r>
          </a:p>
          <a:p>
            <a:pPr>
              <a:lnSpc>
                <a:spcPct val="90000"/>
              </a:lnSpc>
              <a:spcBef>
                <a:spcPts val="600"/>
              </a:spcBef>
              <a:defRPr sz="2700"/>
            </a:pPr>
            <a:r>
              <a:t>Evidence indicates that historical information is not helpful in predicting future stock price performance.</a:t>
            </a:r>
          </a:p>
        </p:txBody>
      </p:sp>
      <p:sp>
        <p:nvSpPr>
          <p:cNvPr id="676" name="Shape 676"/>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8" name="Shape 678"/>
          <p:cNvSpPr/>
          <p:nvPr>
            <p:ph type="title"/>
          </p:nvPr>
        </p:nvSpPr>
        <p:spPr>
          <a:prstGeom prst="rect">
            <a:avLst/>
          </a:prstGeom>
        </p:spPr>
        <p:txBody>
          <a:bodyPr/>
          <a:lstStyle/>
          <a:p>
            <a:pPr defTabSz="768095">
              <a:defRPr b="1" sz="3696"/>
            </a:pPr>
            <a:r>
              <a:t>6.6.3. </a:t>
            </a:r>
            <a:r>
              <a:rPr i="1"/>
              <a:t>Implications for Financial Managers</a:t>
            </a:r>
          </a:p>
        </p:txBody>
      </p:sp>
      <p:sp>
        <p:nvSpPr>
          <p:cNvPr id="679" name="Shape 679"/>
          <p:cNvSpPr/>
          <p:nvPr>
            <p:ph type="body" idx="1"/>
          </p:nvPr>
        </p:nvSpPr>
        <p:spPr>
          <a:prstGeom prst="rect">
            <a:avLst/>
          </a:prstGeom>
        </p:spPr>
        <p:txBody>
          <a:bodyPr/>
          <a:lstStyle/>
          <a:p>
            <a:pPr/>
            <a:r>
              <a:t>In terms of the above three categories, most researchers and analysts would conclude that the markets are generally semistrong-form efficient. Evidence shows that higher risk assets do earn higher returns and that stock price reactions to news events generally are rapid and unbiased.</a:t>
            </a:r>
          </a:p>
        </p:txBody>
      </p:sp>
      <p:sp>
        <p:nvSpPr>
          <p:cNvPr id="680" name="Shape 680"/>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2" name="Shape 682"/>
          <p:cNvSpPr/>
          <p:nvPr>
            <p:ph type="title"/>
          </p:nvPr>
        </p:nvSpPr>
        <p:spPr>
          <a:prstGeom prst="rect">
            <a:avLst/>
          </a:prstGeom>
        </p:spPr>
        <p:txBody>
          <a:bodyPr/>
          <a:lstStyle/>
          <a:p>
            <a:pPr/>
          </a:p>
        </p:txBody>
      </p:sp>
      <p:sp>
        <p:nvSpPr>
          <p:cNvPr id="683" name="Shape 683"/>
          <p:cNvSpPr/>
          <p:nvPr>
            <p:ph type="body" idx="1"/>
          </p:nvPr>
        </p:nvSpPr>
        <p:spPr>
          <a:prstGeom prst="rect">
            <a:avLst/>
          </a:prstGeom>
        </p:spPr>
        <p:txBody>
          <a:bodyPr/>
          <a:lstStyle/>
          <a:p>
            <a:pPr>
              <a:lnSpc>
                <a:spcPct val="80000"/>
              </a:lnSpc>
              <a:spcBef>
                <a:spcPts val="600"/>
              </a:spcBef>
              <a:defRPr sz="2700"/>
            </a:pPr>
            <a:r>
              <a:t>This means that efficient markets provide valuable information to a firm’s managers. Stock price adjustments in reaction to announcements by the firm tell managers if their decisions are perceived by the marketplace to be shareholder-wealth enhancing or destroying.</a:t>
            </a:r>
          </a:p>
          <a:p>
            <a:pPr>
              <a:lnSpc>
                <a:spcPct val="80000"/>
              </a:lnSpc>
              <a:spcBef>
                <a:spcPts val="600"/>
              </a:spcBef>
              <a:defRPr sz="2700"/>
            </a:pPr>
            <a:r>
              <a:t>Managers also can base their decisions on current market data, with a high degree of confidence that the interest rates the firm pays and the prices of its bonds and stocks reflect the current market opinion about the firm.</a:t>
            </a:r>
          </a:p>
        </p:txBody>
      </p:sp>
      <p:sp>
        <p:nvSpPr>
          <p:cNvPr id="684" name="Shape 684"/>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6" name="Shape 686"/>
          <p:cNvSpPr/>
          <p:nvPr>
            <p:ph type="title"/>
          </p:nvPr>
        </p:nvSpPr>
        <p:spPr>
          <a:prstGeom prst="rect">
            <a:avLst/>
          </a:prstGeom>
        </p:spPr>
        <p:txBody>
          <a:bodyPr/>
          <a:lstStyle>
            <a:lvl1pPr defTabSz="768095">
              <a:defRPr b="1" sz="3696"/>
            </a:lvl1pPr>
          </a:lstStyle>
          <a:p>
            <a:pPr/>
            <a:r>
              <a:t>6.7. Exchange Rates and Investing Overseas</a:t>
            </a:r>
          </a:p>
        </p:txBody>
      </p:sp>
      <p:sp>
        <p:nvSpPr>
          <p:cNvPr id="687" name="Shape 687"/>
          <p:cNvSpPr/>
          <p:nvPr>
            <p:ph type="body" idx="1"/>
          </p:nvPr>
        </p:nvSpPr>
        <p:spPr>
          <a:prstGeom prst="rect">
            <a:avLst/>
          </a:prstGeom>
        </p:spPr>
        <p:txBody>
          <a:bodyPr/>
          <a:lstStyle/>
          <a:p>
            <a:pPr/>
            <a:r>
              <a:t>Investments outside one’s borders are exposed to exchange rate risk and political risk. The result of this exposure is that dollar returns may be higher or lower than the foreign country’s local currency returns, depending upon exchange rate fluctuations or political decisions to block/unblock currencies.</a:t>
            </a:r>
          </a:p>
        </p:txBody>
      </p:sp>
      <p:sp>
        <p:nvSpPr>
          <p:cNvPr id="688" name="Shape 688"/>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0" name="Shape 690"/>
          <p:cNvSpPr/>
          <p:nvPr>
            <p:ph type="title"/>
          </p:nvPr>
        </p:nvSpPr>
        <p:spPr>
          <a:prstGeom prst="rect">
            <a:avLst/>
          </a:prstGeom>
        </p:spPr>
        <p:txBody>
          <a:bodyPr/>
          <a:lstStyle/>
          <a:p>
            <a:pPr/>
          </a:p>
        </p:txBody>
      </p:sp>
      <p:sp>
        <p:nvSpPr>
          <p:cNvPr id="691" name="Shape 691"/>
          <p:cNvSpPr/>
          <p:nvPr>
            <p:ph type="body" idx="1"/>
          </p:nvPr>
        </p:nvSpPr>
        <p:spPr>
          <a:prstGeom prst="rect">
            <a:avLst/>
          </a:prstGeom>
        </p:spPr>
        <p:txBody>
          <a:bodyPr/>
          <a:lstStyle/>
          <a:p>
            <a:pPr>
              <a:lnSpc>
                <a:spcPct val="80000"/>
              </a:lnSpc>
              <a:spcBef>
                <a:spcPts val="400"/>
              </a:spcBef>
              <a:defRPr sz="2000"/>
            </a:pPr>
            <a:r>
              <a:t>In general, a stronger dollar lowers the overseas investment returns to a U.S. investor.</a:t>
            </a:r>
          </a:p>
          <a:p>
            <a:pPr lvl="1" marL="742950" indent="-285750">
              <a:lnSpc>
                <a:spcPct val="80000"/>
              </a:lnSpc>
              <a:spcBef>
                <a:spcPts val="400"/>
              </a:spcBef>
              <a:buClr>
                <a:schemeClr val="accent2"/>
              </a:buClr>
              <a:defRPr sz="1700"/>
            </a:pPr>
            <a:r>
              <a:t>For example, suppose the spot exchange rate today is $1 = 100. We convert $1 million into 100 million and invest it in the Japanese stock market. Over the course of a year, let’s assume our investment gains 10% in terms of the yen, so our Japanese investment is worth 110 million. But if the U.S. dollar strengthens so that now $1 purchases 105 yen, the value of our 110 million converts to (110 million/ 105/$) or $1,047,619 — a U.S. dollar return of only 4.76%. If the dollar had strengthened even further to, say, 115 yen to the dollar, our 10% local currency gain would convert to (110 million/115/$) or $956,521.74 — a </a:t>
            </a:r>
            <a:r>
              <a:rPr i="1"/>
              <a:t>loss </a:t>
            </a:r>
            <a:r>
              <a:t>of over 4.3% in U.S. dollar terms.</a:t>
            </a:r>
          </a:p>
          <a:p>
            <a:pPr>
              <a:lnSpc>
                <a:spcPct val="80000"/>
              </a:lnSpc>
              <a:spcBef>
                <a:spcPts val="400"/>
              </a:spcBef>
              <a:defRPr sz="2000"/>
            </a:pPr>
            <a:r>
              <a:t>A stronger dollar can obliterate positive local currency returns. This can happen in both financial market and real asset investments.</a:t>
            </a:r>
          </a:p>
        </p:txBody>
      </p:sp>
      <p:sp>
        <p:nvSpPr>
          <p:cNvPr id="692" name="Shape 69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4" name="Shape 694"/>
          <p:cNvSpPr/>
          <p:nvPr>
            <p:ph type="title"/>
          </p:nvPr>
        </p:nvSpPr>
        <p:spPr>
          <a:prstGeom prst="rect">
            <a:avLst/>
          </a:prstGeom>
        </p:spPr>
        <p:txBody>
          <a:bodyPr/>
          <a:lstStyle/>
          <a:p>
            <a:pPr/>
          </a:p>
        </p:txBody>
      </p:sp>
      <p:sp>
        <p:nvSpPr>
          <p:cNvPr id="695" name="Shape 695"/>
          <p:cNvSpPr/>
          <p:nvPr>
            <p:ph type="body" idx="1"/>
          </p:nvPr>
        </p:nvSpPr>
        <p:spPr>
          <a:prstGeom prst="rect">
            <a:avLst/>
          </a:prstGeom>
        </p:spPr>
        <p:txBody>
          <a:bodyPr/>
          <a:lstStyle/>
          <a:p>
            <a:pPr>
              <a:lnSpc>
                <a:spcPct val="80000"/>
              </a:lnSpc>
              <a:spcBef>
                <a:spcPts val="500"/>
              </a:spcBef>
              <a:defRPr sz="2200"/>
            </a:pPr>
            <a:r>
              <a:t>What helps to increase overseas investment returns in U.S. dollar terms above their local currency returns in a </a:t>
            </a:r>
            <a:r>
              <a:rPr i="1"/>
              <a:t>weaker </a:t>
            </a:r>
            <a:r>
              <a:t>dollar.</a:t>
            </a:r>
          </a:p>
          <a:p>
            <a:pPr lvl="1" marL="742950" indent="-285750">
              <a:lnSpc>
                <a:spcPct val="80000"/>
              </a:lnSpc>
              <a:spcBef>
                <a:spcPts val="400"/>
              </a:spcBef>
              <a:buClr>
                <a:schemeClr val="accent2"/>
              </a:buClr>
              <a:defRPr sz="1900"/>
            </a:pPr>
            <a:r>
              <a:t>In the above example, if the dollar had weakened to 90/$, our 110 million would convert to $1,222,222.22. The local currency return of 10% would have resulted in a U.S. dollar gain of over 22%.</a:t>
            </a:r>
          </a:p>
          <a:p>
            <a:pPr>
              <a:lnSpc>
                <a:spcPct val="80000"/>
              </a:lnSpc>
              <a:spcBef>
                <a:spcPts val="500"/>
              </a:spcBef>
              <a:defRPr sz="2200"/>
            </a:pPr>
            <a:r>
              <a:t>Table 6.6 shows returns in a local currency terms and U.S. dollar terms during 1995. The U.S. dollar returns are higher than the local returns in countries such as Austria, Belgium, and Canada, indicating that the dollar weakened against those currencies during 1995. The U.S. dollar returns are lower than the local returns in countries such as Australia and Japan, showing the dollar strengthened against those currencies during 1995.</a:t>
            </a:r>
          </a:p>
        </p:txBody>
      </p:sp>
      <p:sp>
        <p:nvSpPr>
          <p:cNvPr id="696" name="Shape 696"/>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98" name="image84.png"/>
          <p:cNvPicPr>
            <a:picLocks noChangeAspect="1"/>
          </p:cNvPicPr>
          <p:nvPr/>
        </p:nvPicPr>
        <p:blipFill>
          <a:blip r:embed="rId2">
            <a:extLst/>
          </a:blip>
          <a:stretch>
            <a:fillRect/>
          </a:stretch>
        </p:blipFill>
        <p:spPr>
          <a:xfrm>
            <a:off x="1388199" y="1514995"/>
            <a:ext cx="6419851" cy="3352801"/>
          </a:xfrm>
          <a:prstGeom prst="rect">
            <a:avLst/>
          </a:prstGeom>
          <a:ln w="12700">
            <a:miter lim="400000"/>
          </a:ln>
        </p:spPr>
      </p:pic>
      <p:sp>
        <p:nvSpPr>
          <p:cNvPr id="699" name="Shape 69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1" name="Shape 701"/>
          <p:cNvSpPr/>
          <p:nvPr>
            <p:ph type="body" idx="1"/>
          </p:nvPr>
        </p:nvSpPr>
        <p:spPr>
          <a:xfrm>
            <a:off x="628650" y="457199"/>
            <a:ext cx="7886700" cy="5719765"/>
          </a:xfrm>
          <a:prstGeom prst="rect">
            <a:avLst/>
          </a:prstGeom>
        </p:spPr>
        <p:txBody>
          <a:bodyPr/>
          <a:lstStyle/>
          <a:p>
            <a:pPr>
              <a:lnSpc>
                <a:spcPct val="80000"/>
              </a:lnSpc>
              <a:spcBef>
                <a:spcPts val="600"/>
              </a:spcBef>
              <a:defRPr sz="2700"/>
            </a:pPr>
            <a:r>
              <a:t>To an investor in the U.S., the U.S. return on an overseas investment is given by Eq. (6.39):</a:t>
            </a:r>
          </a:p>
          <a:p>
            <a:pPr>
              <a:lnSpc>
                <a:spcPct val="80000"/>
              </a:lnSpc>
              <a:spcBef>
                <a:spcPts val="600"/>
              </a:spcBef>
              <a:defRPr sz="2700"/>
            </a:pPr>
          </a:p>
          <a:p>
            <a:pPr>
              <a:lnSpc>
                <a:spcPct val="80000"/>
              </a:lnSpc>
              <a:spcBef>
                <a:spcPts val="600"/>
              </a:spcBef>
              <a:defRPr sz="2700"/>
            </a:pPr>
          </a:p>
          <a:p>
            <a:pPr>
              <a:lnSpc>
                <a:spcPct val="80000"/>
              </a:lnSpc>
              <a:spcBef>
                <a:spcPts val="600"/>
              </a:spcBef>
              <a:defRPr sz="2700"/>
            </a:pPr>
            <a:r>
              <a:t>where </a:t>
            </a:r>
            <a:r>
              <a:rPr i="1"/>
              <a:t>RFC </a:t>
            </a:r>
            <a:r>
              <a:t>and ΔER are the return on investment in the foreign country and the change in the exchange rate, respectively.</a:t>
            </a:r>
          </a:p>
          <a:p>
            <a:pPr>
              <a:lnSpc>
                <a:spcPct val="80000"/>
              </a:lnSpc>
              <a:spcBef>
                <a:spcPts val="600"/>
              </a:spcBef>
              <a:defRPr sz="2700"/>
            </a:pPr>
            <a:r>
              <a:t>For example, using the above example of a 10% return on our Japanese stock investments (100–110 million) and a 15% rise in the U.S. dollar (spot rate going from 100/$ to 115/$), the return to a U.S. investors is:</a:t>
            </a:r>
          </a:p>
          <a:p>
            <a:pPr>
              <a:lnSpc>
                <a:spcPct val="80000"/>
              </a:lnSpc>
              <a:spcBef>
                <a:spcPts val="600"/>
              </a:spcBef>
              <a:defRPr sz="2700"/>
            </a:pPr>
          </a:p>
          <a:p>
            <a:pPr>
              <a:lnSpc>
                <a:spcPct val="80000"/>
              </a:lnSpc>
              <a:spcBef>
                <a:spcPts val="600"/>
              </a:spcBef>
              <a:defRPr sz="2700"/>
            </a:pPr>
            <a:r>
              <a:t>or </a:t>
            </a:r>
            <a:r>
              <a:rPr i="1"/>
              <a:t>−</a:t>
            </a:r>
            <a:r>
              <a:t>4.35%.</a:t>
            </a:r>
          </a:p>
        </p:txBody>
      </p:sp>
      <p:sp>
        <p:nvSpPr>
          <p:cNvPr id="702" name="Shape 70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03" name="image85.png"/>
          <p:cNvPicPr>
            <a:picLocks noChangeAspect="1"/>
          </p:cNvPicPr>
          <p:nvPr/>
        </p:nvPicPr>
        <p:blipFill>
          <a:blip r:embed="rId2">
            <a:extLst/>
          </a:blip>
          <a:stretch>
            <a:fillRect/>
          </a:stretch>
        </p:blipFill>
        <p:spPr>
          <a:xfrm>
            <a:off x="2317895" y="1160992"/>
            <a:ext cx="4591158" cy="851083"/>
          </a:xfrm>
          <a:prstGeom prst="rect">
            <a:avLst/>
          </a:prstGeom>
          <a:ln w="12700">
            <a:miter lim="400000"/>
          </a:ln>
        </p:spPr>
      </p:pic>
      <p:pic>
        <p:nvPicPr>
          <p:cNvPr id="704" name="image86.png"/>
          <p:cNvPicPr>
            <a:picLocks noChangeAspect="1"/>
          </p:cNvPicPr>
          <p:nvPr/>
        </p:nvPicPr>
        <p:blipFill>
          <a:blip r:embed="rId3">
            <a:extLst/>
          </a:blip>
          <a:stretch>
            <a:fillRect/>
          </a:stretch>
        </p:blipFill>
        <p:spPr>
          <a:xfrm>
            <a:off x="2683873" y="5155882"/>
            <a:ext cx="5448301" cy="752476"/>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p:nvPr>
        </p:nvSpPr>
        <p:spPr>
          <a:prstGeom prst="rect">
            <a:avLst/>
          </a:prstGeom>
        </p:spPr>
        <p:txBody>
          <a:bodyPr/>
          <a:lstStyle/>
          <a:p>
            <a:pPr/>
          </a:p>
        </p:txBody>
      </p:sp>
      <p:sp>
        <p:nvSpPr>
          <p:cNvPr id="184" name="Shape 184"/>
          <p:cNvSpPr/>
          <p:nvPr>
            <p:ph type="body" idx="1"/>
          </p:nvPr>
        </p:nvSpPr>
        <p:spPr>
          <a:prstGeom prst="rect">
            <a:avLst/>
          </a:prstGeom>
        </p:spPr>
        <p:txBody>
          <a:bodyPr/>
          <a:lstStyle/>
          <a:p>
            <a:pPr/>
            <a:r>
              <a:t>If the YTM is given as 10% for a bond that makes coupon payments semiannually, the appropriate discount rate is:</a:t>
            </a:r>
          </a:p>
          <a:p>
            <a:pPr/>
          </a:p>
          <a:p>
            <a:pPr/>
          </a:p>
          <a:p>
            <a:pPr/>
            <a:r>
              <a:t>Let’s use this in an example.</a:t>
            </a:r>
          </a:p>
        </p:txBody>
      </p:sp>
      <p:sp>
        <p:nvSpPr>
          <p:cNvPr id="185" name="Shape 185"/>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6" name="image9.png"/>
          <p:cNvPicPr>
            <a:picLocks noChangeAspect="1"/>
          </p:cNvPicPr>
          <p:nvPr/>
        </p:nvPicPr>
        <p:blipFill>
          <a:blip r:embed="rId2">
            <a:extLst/>
          </a:blip>
          <a:stretch>
            <a:fillRect/>
          </a:stretch>
        </p:blipFill>
        <p:spPr>
          <a:xfrm>
            <a:off x="1106078" y="3578573"/>
            <a:ext cx="6952834" cy="690576"/>
          </a:xfrm>
          <a:prstGeom prst="rect">
            <a:avLst/>
          </a:prstGeom>
          <a:ln w="12700">
            <a:miter lim="400000"/>
          </a:ln>
        </p:spPr>
      </p:pic>
    </p:spTree>
  </p:cSld>
  <p:clrMapOvr>
    <a:masterClrMapping/>
  </p:clrMapOvr>
  <p:transition xmlns:p14="http://schemas.microsoft.com/office/powerpoint/2010/main" spd="med" advClick="1" p14:dur="1000"/>
</p:sld>
</file>

<file path=ppt/slides/slide1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6" name="Shape 706"/>
          <p:cNvSpPr/>
          <p:nvPr>
            <p:ph type="title"/>
          </p:nvPr>
        </p:nvSpPr>
        <p:spPr>
          <a:prstGeom prst="rect">
            <a:avLst/>
          </a:prstGeom>
        </p:spPr>
        <p:txBody>
          <a:bodyPr/>
          <a:lstStyle/>
          <a:p>
            <a:pPr/>
          </a:p>
        </p:txBody>
      </p:sp>
      <p:sp>
        <p:nvSpPr>
          <p:cNvPr id="707" name="Shape 707"/>
          <p:cNvSpPr/>
          <p:nvPr>
            <p:ph type="body" idx="1"/>
          </p:nvPr>
        </p:nvSpPr>
        <p:spPr>
          <a:prstGeom prst="rect">
            <a:avLst/>
          </a:prstGeom>
        </p:spPr>
        <p:txBody>
          <a:bodyPr/>
          <a:lstStyle/>
          <a:p>
            <a:pPr>
              <a:lnSpc>
                <a:spcPct val="80000"/>
              </a:lnSpc>
              <a:spcBef>
                <a:spcPts val="500"/>
              </a:spcBef>
              <a:defRPr sz="2400"/>
            </a:pPr>
            <a:r>
              <a:t>If we rearrange Eq. (6.39), we can view U.S. market returns from the perspective of non-U.S. investors:</a:t>
            </a:r>
          </a:p>
          <a:p>
            <a:pPr marL="0" indent="0">
              <a:lnSpc>
                <a:spcPct val="80000"/>
              </a:lnSpc>
              <a:spcBef>
                <a:spcPts val="500"/>
              </a:spcBef>
              <a:buSzTx/>
              <a:buNone/>
              <a:defRPr sz="2400"/>
            </a:pPr>
          </a:p>
          <a:p>
            <a:pPr>
              <a:lnSpc>
                <a:spcPct val="80000"/>
              </a:lnSpc>
              <a:spcBef>
                <a:spcPts val="500"/>
              </a:spcBef>
              <a:defRPr sz="2400"/>
            </a:pPr>
          </a:p>
          <a:p>
            <a:pPr>
              <a:lnSpc>
                <a:spcPct val="80000"/>
              </a:lnSpc>
              <a:spcBef>
                <a:spcPts val="500"/>
              </a:spcBef>
              <a:defRPr sz="2400"/>
            </a:pPr>
            <a:r>
              <a:t>A practical implication of Eq. (6.40) is to view it from an “expectational” perspective. That is, let </a:t>
            </a:r>
            <a:r>
              <a:rPr i="1"/>
              <a:t>R</a:t>
            </a:r>
            <a:r>
              <a:t>FC and </a:t>
            </a:r>
            <a:r>
              <a:rPr i="1"/>
              <a:t>R</a:t>
            </a:r>
            <a:r>
              <a:t>US be expected stock or bond, market returns and let ΔER represent the </a:t>
            </a:r>
            <a:r>
              <a:rPr i="1"/>
              <a:t>expected </a:t>
            </a:r>
            <a:r>
              <a:t>change in the exchange rate. Then we see that foreign investors will purchase U.S. securities only when the ER is favorable relative to the return available in their home currencies, after controlling for exchange rate fluctuations.</a:t>
            </a:r>
          </a:p>
        </p:txBody>
      </p:sp>
      <p:sp>
        <p:nvSpPr>
          <p:cNvPr id="708" name="Shape 708"/>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09" name="image87.png"/>
          <p:cNvPicPr>
            <a:picLocks noChangeAspect="1"/>
          </p:cNvPicPr>
          <p:nvPr/>
        </p:nvPicPr>
        <p:blipFill>
          <a:blip r:embed="rId2">
            <a:extLst/>
          </a:blip>
          <a:stretch>
            <a:fillRect/>
          </a:stretch>
        </p:blipFill>
        <p:spPr>
          <a:xfrm>
            <a:off x="1547812" y="2699248"/>
            <a:ext cx="6833080" cy="527278"/>
          </a:xfrm>
          <a:prstGeom prst="rect">
            <a:avLst/>
          </a:prstGeom>
          <a:ln w="12700">
            <a:miter lim="400000"/>
          </a:ln>
        </p:spPr>
      </p:pic>
    </p:spTree>
  </p:cSld>
  <p:clrMapOvr>
    <a:masterClrMapping/>
  </p:clrMapOvr>
  <p:transition xmlns:p14="http://schemas.microsoft.com/office/powerpoint/2010/main" spd="med" advClick="1" p14:dur="1000"/>
</p:sld>
</file>

<file path=ppt/slides/slide1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1" name="Shape 711"/>
          <p:cNvSpPr/>
          <p:nvPr>
            <p:ph type="title"/>
          </p:nvPr>
        </p:nvSpPr>
        <p:spPr>
          <a:prstGeom prst="rect">
            <a:avLst/>
          </a:prstGeom>
        </p:spPr>
        <p:txBody>
          <a:bodyPr/>
          <a:lstStyle/>
          <a:p>
            <a:pPr/>
          </a:p>
        </p:txBody>
      </p:sp>
      <p:sp>
        <p:nvSpPr>
          <p:cNvPr id="712" name="Shape 712"/>
          <p:cNvSpPr/>
          <p:nvPr>
            <p:ph type="body" idx="1"/>
          </p:nvPr>
        </p:nvSpPr>
        <p:spPr>
          <a:prstGeom prst="rect">
            <a:avLst/>
          </a:prstGeom>
        </p:spPr>
        <p:txBody>
          <a:bodyPr/>
          <a:lstStyle/>
          <a:p>
            <a:pPr marL="342900" indent="-342900">
              <a:spcBef>
                <a:spcPts val="600"/>
              </a:spcBef>
              <a:defRPr sz="2500"/>
            </a:pPr>
            <a:r>
              <a:t>Suppose that a Japanese investor can earn 4% on bonds in Japan and that the U.S. dollar is expected to fall 5% against the Japanese yen in the coming year. Equation (6.40) suggests that the Japanese investor will require approximately a 9.5% return on a similar U.S. investment:</a:t>
            </a:r>
          </a:p>
          <a:p>
            <a:pPr marL="0" indent="0">
              <a:buSzTx/>
              <a:buNone/>
              <a:defRPr sz="2500"/>
            </a:pPr>
          </a:p>
          <a:p>
            <a:pPr marL="342900" indent="-342900">
              <a:defRPr sz="2500"/>
            </a:pPr>
          </a:p>
          <a:p>
            <a:pPr marL="342900" indent="-342900">
              <a:spcBef>
                <a:spcPts val="600"/>
              </a:spcBef>
              <a:defRPr sz="2500"/>
            </a:pPr>
            <a:r>
              <a:t>Solving for </a:t>
            </a:r>
            <a:r>
              <a:rPr i="1"/>
              <a:t>R</a:t>
            </a:r>
            <a:r>
              <a:t>US, we obtain:</a:t>
            </a:r>
          </a:p>
        </p:txBody>
      </p:sp>
      <p:sp>
        <p:nvSpPr>
          <p:cNvPr id="713" name="Shape 713"/>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14" name="image88.png"/>
          <p:cNvPicPr>
            <a:picLocks noChangeAspect="1"/>
          </p:cNvPicPr>
          <p:nvPr/>
        </p:nvPicPr>
        <p:blipFill>
          <a:blip r:embed="rId2">
            <a:extLst/>
          </a:blip>
          <a:stretch>
            <a:fillRect/>
          </a:stretch>
        </p:blipFill>
        <p:spPr>
          <a:xfrm>
            <a:off x="898344" y="4305844"/>
            <a:ext cx="7791451" cy="571501"/>
          </a:xfrm>
          <a:prstGeom prst="rect">
            <a:avLst/>
          </a:prstGeom>
          <a:ln w="12700">
            <a:miter lim="400000"/>
          </a:ln>
        </p:spPr>
      </p:pic>
      <p:pic>
        <p:nvPicPr>
          <p:cNvPr id="715" name="image89.png"/>
          <p:cNvPicPr>
            <a:picLocks noChangeAspect="1"/>
          </p:cNvPicPr>
          <p:nvPr/>
        </p:nvPicPr>
        <p:blipFill>
          <a:blip r:embed="rId3">
            <a:extLst/>
          </a:blip>
          <a:stretch>
            <a:fillRect/>
          </a:stretch>
        </p:blipFill>
        <p:spPr>
          <a:xfrm>
            <a:off x="1960155" y="5667819"/>
            <a:ext cx="4819651" cy="838201"/>
          </a:xfrm>
          <a:prstGeom prst="rect">
            <a:avLst/>
          </a:prstGeom>
          <a:ln w="12700">
            <a:miter lim="400000"/>
          </a:ln>
        </p:spPr>
      </p:pic>
    </p:spTree>
  </p:cSld>
  <p:clrMapOvr>
    <a:masterClrMapping/>
  </p:clrMapOvr>
  <p:transition xmlns:p14="http://schemas.microsoft.com/office/powerpoint/2010/main" spd="med" advClick="1" p14:dur="1000"/>
</p:sld>
</file>

<file path=ppt/slides/slide1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7" name="Shape 717"/>
          <p:cNvSpPr/>
          <p:nvPr>
            <p:ph type="title"/>
          </p:nvPr>
        </p:nvSpPr>
        <p:spPr>
          <a:prstGeom prst="rect">
            <a:avLst/>
          </a:prstGeom>
        </p:spPr>
        <p:txBody>
          <a:bodyPr/>
          <a:lstStyle/>
          <a:p>
            <a:pPr/>
          </a:p>
        </p:txBody>
      </p:sp>
      <p:sp>
        <p:nvSpPr>
          <p:cNvPr id="718" name="Shape 718"/>
          <p:cNvSpPr/>
          <p:nvPr>
            <p:ph type="body" idx="1"/>
          </p:nvPr>
        </p:nvSpPr>
        <p:spPr>
          <a:prstGeom prst="rect">
            <a:avLst/>
          </a:prstGeom>
        </p:spPr>
        <p:txBody>
          <a:bodyPr/>
          <a:lstStyle/>
          <a:p>
            <a:pPr>
              <a:lnSpc>
                <a:spcPct val="80000"/>
              </a:lnSpc>
              <a:spcBef>
                <a:spcPts val="600"/>
              </a:spcBef>
              <a:defRPr sz="2700"/>
            </a:pPr>
            <a:r>
              <a:t>The 9.47% U.S. dollar return, after adjusting for the 5% loss in value of the U.S. dollar when the Japanese investor converts dollars back to yen, will equal the 4% return available in Japan.</a:t>
            </a:r>
          </a:p>
          <a:p>
            <a:pPr>
              <a:lnSpc>
                <a:spcPct val="80000"/>
              </a:lnSpc>
              <a:spcBef>
                <a:spcPts val="600"/>
              </a:spcBef>
              <a:defRPr sz="2700"/>
            </a:pPr>
            <a:r>
              <a:t>If the U.S. dollar was expected to lose 7% against the Japanese yen, a Japanese investor would require a U.S. interest rate of 11.83% before investing in U.S. securities.</a:t>
            </a:r>
          </a:p>
          <a:p>
            <a:pPr lvl="1" marL="742950" indent="-285750">
              <a:lnSpc>
                <a:spcPct val="80000"/>
              </a:lnSpc>
              <a:spcBef>
                <a:spcPts val="500"/>
              </a:spcBef>
              <a:buClr>
                <a:schemeClr val="accent2"/>
              </a:buClr>
              <a:defRPr sz="2300"/>
            </a:pPr>
            <a:r>
              <a:t>Thus, a falling dollar pushes U.S. interest rates upward and increases the cost for the U.S. government, corporations, and individuals to borrow. Exchange rate fluctuations can affect U.S. interest rates.</a:t>
            </a:r>
          </a:p>
        </p:txBody>
      </p:sp>
      <p:sp>
        <p:nvSpPr>
          <p:cNvPr id="719" name="Shape 71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1" name="Shape 721"/>
          <p:cNvSpPr/>
          <p:nvPr>
            <p:ph type="title"/>
          </p:nvPr>
        </p:nvSpPr>
        <p:spPr>
          <a:prstGeom prst="rect">
            <a:avLst/>
          </a:prstGeom>
        </p:spPr>
        <p:txBody>
          <a:bodyPr/>
          <a:lstStyle/>
          <a:p>
            <a:pPr defTabSz="768095">
              <a:defRPr b="1" sz="3696"/>
            </a:pPr>
            <a:r>
              <a:t>6.8. Application Examples</a:t>
            </a:r>
            <a:br/>
            <a:r>
              <a:t>6.8.1. </a:t>
            </a:r>
            <a:r>
              <a:rPr i="1"/>
              <a:t>Zero Coupon Bond Yield</a:t>
            </a:r>
          </a:p>
        </p:txBody>
      </p:sp>
      <p:sp>
        <p:nvSpPr>
          <p:cNvPr id="722" name="Shape 722"/>
          <p:cNvSpPr/>
          <p:nvPr>
            <p:ph type="body" idx="1"/>
          </p:nvPr>
        </p:nvSpPr>
        <p:spPr>
          <a:prstGeom prst="rect">
            <a:avLst/>
          </a:prstGeom>
        </p:spPr>
        <p:txBody>
          <a:bodyPr/>
          <a:lstStyle/>
          <a:p>
            <a:pPr/>
            <a:r>
              <a:t>Suppose a price quote specifies $250 for a zero coupon bond with a par value of $1,000. The bond matures in 15 years. What is the YTM on the bond, compounded annually?</a:t>
            </a:r>
          </a:p>
          <a:p>
            <a:pPr>
              <a:defRPr b="1"/>
            </a:pPr>
            <a:r>
              <a:t>A: </a:t>
            </a:r>
            <a:r>
              <a:rPr b="0"/>
              <a:t>We know that the present value is:</a:t>
            </a:r>
          </a:p>
        </p:txBody>
      </p:sp>
      <p:sp>
        <p:nvSpPr>
          <p:cNvPr id="723" name="Shape 723"/>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24" name="image90.png"/>
          <p:cNvPicPr>
            <a:picLocks noChangeAspect="1"/>
          </p:cNvPicPr>
          <p:nvPr/>
        </p:nvPicPr>
        <p:blipFill>
          <a:blip r:embed="rId2">
            <a:extLst/>
          </a:blip>
          <a:stretch>
            <a:fillRect/>
          </a:stretch>
        </p:blipFill>
        <p:spPr>
          <a:xfrm>
            <a:off x="2806223" y="5075182"/>
            <a:ext cx="2353563" cy="910341"/>
          </a:xfrm>
          <a:prstGeom prst="rect">
            <a:avLst/>
          </a:prstGeom>
          <a:ln w="12700">
            <a:miter lim="400000"/>
          </a:ln>
        </p:spPr>
      </p:pic>
    </p:spTree>
  </p:cSld>
  <p:clrMapOvr>
    <a:masterClrMapping/>
  </p:clrMapOvr>
  <p:transition xmlns:p14="http://schemas.microsoft.com/office/powerpoint/2010/main" spd="med" advClick="1" p14:dur="1000"/>
</p:sld>
</file>

<file path=ppt/slides/slide1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6" name="Shape 726"/>
          <p:cNvSpPr/>
          <p:nvPr>
            <p:ph type="title"/>
          </p:nvPr>
        </p:nvSpPr>
        <p:spPr>
          <a:prstGeom prst="rect">
            <a:avLst/>
          </a:prstGeom>
        </p:spPr>
        <p:txBody>
          <a:bodyPr/>
          <a:lstStyle/>
          <a:p>
            <a:pPr/>
          </a:p>
        </p:txBody>
      </p:sp>
      <p:sp>
        <p:nvSpPr>
          <p:cNvPr id="727" name="Shape 727"/>
          <p:cNvSpPr/>
          <p:nvPr>
            <p:ph type="body" idx="1"/>
          </p:nvPr>
        </p:nvSpPr>
        <p:spPr>
          <a:prstGeom prst="rect">
            <a:avLst/>
          </a:prstGeom>
        </p:spPr>
        <p:txBody>
          <a:bodyPr/>
          <a:lstStyle/>
          <a:p>
            <a:pPr/>
            <a:r>
              <a:t>PV is the current price of $250; the future cash inflow is the par value of $1,000, paid at maturity. The number of years, </a:t>
            </a:r>
            <a:r>
              <a:rPr i="1"/>
              <a:t>N</a:t>
            </a:r>
            <a:r>
              <a:t>, is 15 and </a:t>
            </a:r>
            <a:r>
              <a:rPr i="1"/>
              <a:t>r </a:t>
            </a:r>
            <a:r>
              <a:t>is the unknown. Plugging in the known information and solving for </a:t>
            </a:r>
            <a:r>
              <a:rPr i="1"/>
              <a:t>r</a:t>
            </a:r>
            <a:r>
              <a:t>, we obtain:</a:t>
            </a:r>
          </a:p>
        </p:txBody>
      </p:sp>
      <p:sp>
        <p:nvSpPr>
          <p:cNvPr id="728" name="Shape 728"/>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29" name="image91.png"/>
          <p:cNvPicPr>
            <a:picLocks noChangeAspect="1"/>
          </p:cNvPicPr>
          <p:nvPr/>
        </p:nvPicPr>
        <p:blipFill>
          <a:blip r:embed="rId2">
            <a:extLst/>
          </a:blip>
          <a:stretch>
            <a:fillRect/>
          </a:stretch>
        </p:blipFill>
        <p:spPr>
          <a:xfrm>
            <a:off x="1041213" y="4747285"/>
            <a:ext cx="6957932" cy="884216"/>
          </a:xfrm>
          <a:prstGeom prst="rect">
            <a:avLst/>
          </a:prstGeom>
          <a:ln w="12700">
            <a:miter lim="400000"/>
          </a:ln>
        </p:spPr>
      </p:pic>
    </p:spTree>
  </p:cSld>
  <p:clrMapOvr>
    <a:masterClrMapping/>
  </p:clrMapOvr>
  <p:transition xmlns:p14="http://schemas.microsoft.com/office/powerpoint/2010/main" spd="med" advClick="1" p14:dur="1000"/>
</p:sld>
</file>

<file path=ppt/slides/slide1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1" name="Shape 731"/>
          <p:cNvSpPr/>
          <p:nvPr>
            <p:ph type="title"/>
          </p:nvPr>
        </p:nvSpPr>
        <p:spPr>
          <a:prstGeom prst="rect">
            <a:avLst/>
          </a:prstGeom>
        </p:spPr>
        <p:txBody>
          <a:bodyPr/>
          <a:lstStyle/>
          <a:p>
            <a:pPr>
              <a:defRPr b="1"/>
            </a:pPr>
            <a:r>
              <a:t>6.8.2. </a:t>
            </a:r>
            <a:r>
              <a:rPr i="1"/>
              <a:t>Valuation</a:t>
            </a:r>
          </a:p>
        </p:txBody>
      </p:sp>
      <p:sp>
        <p:nvSpPr>
          <p:cNvPr id="732" name="Shape 732"/>
          <p:cNvSpPr/>
          <p:nvPr>
            <p:ph type="body" idx="1"/>
          </p:nvPr>
        </p:nvSpPr>
        <p:spPr>
          <a:prstGeom prst="rect">
            <a:avLst/>
          </a:prstGeom>
        </p:spPr>
        <p:txBody>
          <a:bodyPr/>
          <a:lstStyle/>
          <a:p>
            <a:pPr/>
            <a:r>
              <a:t>Calculate the price of the following bond assuming that interest payments are made semiannually and future cash flows are discounted at a 10% nominal annual rate.</a:t>
            </a:r>
          </a:p>
        </p:txBody>
      </p:sp>
      <p:sp>
        <p:nvSpPr>
          <p:cNvPr id="733" name="Shape 733"/>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34" name="image92.png"/>
          <p:cNvPicPr>
            <a:picLocks noChangeAspect="1"/>
          </p:cNvPicPr>
          <p:nvPr/>
        </p:nvPicPr>
        <p:blipFill>
          <a:blip r:embed="rId2">
            <a:extLst/>
          </a:blip>
          <a:stretch>
            <a:fillRect/>
          </a:stretch>
        </p:blipFill>
        <p:spPr>
          <a:xfrm>
            <a:off x="1847850" y="4175228"/>
            <a:ext cx="5448300" cy="1752601"/>
          </a:xfrm>
          <a:prstGeom prst="rect">
            <a:avLst/>
          </a:prstGeom>
          <a:ln w="12700">
            <a:miter lim="400000"/>
          </a:ln>
        </p:spPr>
      </p:pic>
    </p:spTree>
  </p:cSld>
  <p:clrMapOvr>
    <a:masterClrMapping/>
  </p:clrMapOvr>
  <p:transition xmlns:p14="http://schemas.microsoft.com/office/powerpoint/2010/main" spd="med" advClick="1" p14:dur="1000"/>
</p:sld>
</file>

<file path=ppt/slides/slide1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6" name="Shape 736"/>
          <p:cNvSpPr/>
          <p:nvPr>
            <p:ph type="body" idx="1"/>
          </p:nvPr>
        </p:nvSpPr>
        <p:spPr>
          <a:xfrm>
            <a:off x="628650" y="875211"/>
            <a:ext cx="7886700" cy="5301753"/>
          </a:xfrm>
          <a:prstGeom prst="rect">
            <a:avLst/>
          </a:prstGeom>
        </p:spPr>
        <p:txBody>
          <a:bodyPr/>
          <a:lstStyle/>
          <a:p>
            <a:pPr>
              <a:lnSpc>
                <a:spcPct val="80000"/>
              </a:lnSpc>
              <a:spcBef>
                <a:spcPts val="600"/>
              </a:spcBef>
              <a:defRPr b="1" sz="2700"/>
            </a:pPr>
            <a:r>
              <a:t>A: </a:t>
            </a:r>
            <a:r>
              <a:rPr b="0"/>
              <a:t>Since coupons are paid semiannually, the number of periods is 8 years</a:t>
            </a:r>
            <a:r>
              <a:rPr b="0" i="1"/>
              <a:t>× </a:t>
            </a:r>
            <a:r>
              <a:rPr b="0"/>
              <a:t>2, or 16. The nominal rate of APR of 10% means the periodic interest rate is 10%/2 or 5%. Every 6 months, investors will receive an interest payment of [(0.07 </a:t>
            </a:r>
            <a:r>
              <a:rPr b="0" i="1"/>
              <a:t>× </a:t>
            </a:r>
            <a:r>
              <a:rPr b="0"/>
              <a:t>1000)/2], or $35. The bond’s price will equal the present value of the coupon annuity plus the present value of the par value:</a:t>
            </a:r>
          </a:p>
          <a:p>
            <a:pPr>
              <a:lnSpc>
                <a:spcPct val="80000"/>
              </a:lnSpc>
              <a:spcBef>
                <a:spcPts val="600"/>
              </a:spcBef>
              <a:defRPr sz="2700"/>
            </a:pPr>
          </a:p>
          <a:p>
            <a:pPr>
              <a:lnSpc>
                <a:spcPct val="80000"/>
              </a:lnSpc>
              <a:spcBef>
                <a:spcPts val="600"/>
              </a:spcBef>
              <a:defRPr sz="2700"/>
            </a:pPr>
          </a:p>
          <a:p>
            <a:pPr>
              <a:lnSpc>
                <a:spcPct val="80000"/>
              </a:lnSpc>
              <a:spcBef>
                <a:spcPts val="600"/>
              </a:spcBef>
              <a:defRPr sz="2700"/>
            </a:pPr>
          </a:p>
          <a:p>
            <a:pPr marL="0" indent="0">
              <a:lnSpc>
                <a:spcPct val="80000"/>
              </a:lnSpc>
              <a:spcBef>
                <a:spcPts val="600"/>
              </a:spcBef>
              <a:buSzTx/>
              <a:buNone/>
              <a:defRPr sz="2700"/>
            </a:pPr>
          </a:p>
          <a:p>
            <a:pPr>
              <a:lnSpc>
                <a:spcPct val="80000"/>
              </a:lnSpc>
              <a:spcBef>
                <a:spcPts val="600"/>
              </a:spcBef>
              <a:defRPr sz="2700"/>
            </a:pPr>
          </a:p>
          <a:p>
            <a:pPr>
              <a:lnSpc>
                <a:spcPct val="80000"/>
              </a:lnSpc>
              <a:spcBef>
                <a:spcPts val="600"/>
              </a:spcBef>
              <a:defRPr sz="2700"/>
            </a:pPr>
            <a:r>
              <a:t>The bond should sell for $837.43 in the market.</a:t>
            </a:r>
          </a:p>
        </p:txBody>
      </p:sp>
      <p:sp>
        <p:nvSpPr>
          <p:cNvPr id="737" name="Shape 737"/>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38" name="image93.png"/>
          <p:cNvPicPr>
            <a:picLocks noChangeAspect="1"/>
          </p:cNvPicPr>
          <p:nvPr/>
        </p:nvPicPr>
        <p:blipFill>
          <a:blip r:embed="rId2">
            <a:extLst/>
          </a:blip>
          <a:stretch>
            <a:fillRect/>
          </a:stretch>
        </p:blipFill>
        <p:spPr>
          <a:xfrm>
            <a:off x="1213439" y="3694882"/>
            <a:ext cx="6057901" cy="1933576"/>
          </a:xfrm>
          <a:prstGeom prst="rect">
            <a:avLst/>
          </a:prstGeom>
          <a:ln w="12700">
            <a:miter lim="400000"/>
          </a:ln>
        </p:spPr>
      </p:pic>
    </p:spTree>
  </p:cSld>
  <p:clrMapOvr>
    <a:masterClrMapping/>
  </p:clrMapOvr>
  <p:transition xmlns:p14="http://schemas.microsoft.com/office/powerpoint/2010/main" spd="med" advClick="1" p14:dur="1000"/>
</p:sld>
</file>

<file path=ppt/slides/slide1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0" name="Shape 740"/>
          <p:cNvSpPr/>
          <p:nvPr>
            <p:ph type="title"/>
          </p:nvPr>
        </p:nvSpPr>
        <p:spPr>
          <a:prstGeom prst="rect">
            <a:avLst/>
          </a:prstGeom>
        </p:spPr>
        <p:txBody>
          <a:bodyPr/>
          <a:lstStyle/>
          <a:p>
            <a:pPr>
              <a:defRPr b="1"/>
            </a:pPr>
            <a:r>
              <a:t>6.8.3. </a:t>
            </a:r>
            <a:r>
              <a:rPr i="1"/>
              <a:t>Stock Valuation</a:t>
            </a:r>
          </a:p>
        </p:txBody>
      </p:sp>
      <p:sp>
        <p:nvSpPr>
          <p:cNvPr id="741" name="Shape 741"/>
          <p:cNvSpPr/>
          <p:nvPr>
            <p:ph type="body" idx="1"/>
          </p:nvPr>
        </p:nvSpPr>
        <p:spPr>
          <a:prstGeom prst="rect">
            <a:avLst/>
          </a:prstGeom>
        </p:spPr>
        <p:txBody>
          <a:bodyPr/>
          <a:lstStyle/>
          <a:p>
            <a:pPr>
              <a:lnSpc>
                <a:spcPct val="90000"/>
              </a:lnSpc>
              <a:spcBef>
                <a:spcPts val="600"/>
              </a:spcBef>
              <a:defRPr sz="2700"/>
            </a:pPr>
            <a:r>
              <a:t>Ana List estimates that Mertz Company’s dividend will grow at 5% a year into the foreseeable future. Mertz’s dividend this year is $1.80 a share.</a:t>
            </a:r>
          </a:p>
          <a:p>
            <a:pPr>
              <a:lnSpc>
                <a:spcPct val="90000"/>
              </a:lnSpc>
              <a:spcBef>
                <a:spcPts val="600"/>
              </a:spcBef>
              <a:defRPr b="1" sz="2700"/>
            </a:pPr>
            <a:r>
              <a:t>(a) </a:t>
            </a:r>
            <a:r>
              <a:rPr b="0"/>
              <a:t>If stock investors require a 15% return on stocks with Mertz’s level of risk, what should the current price of Mertz stock be?</a:t>
            </a:r>
          </a:p>
          <a:p>
            <a:pPr>
              <a:lnSpc>
                <a:spcPct val="90000"/>
              </a:lnSpc>
              <a:spcBef>
                <a:spcPts val="600"/>
              </a:spcBef>
              <a:defRPr b="1" sz="2700"/>
            </a:pPr>
            <a:r>
              <a:t>(b) </a:t>
            </a:r>
            <a:r>
              <a:rPr b="0"/>
              <a:t>Suppose Mertz’s price is $25 a share and the current dividend is $1.80 a share. If investors require a 15% return, what is the market’s estimate for Mertz’s constant dividend growth rate?</a:t>
            </a:r>
          </a:p>
        </p:txBody>
      </p:sp>
      <p:sp>
        <p:nvSpPr>
          <p:cNvPr id="742" name="Shape 74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4" name="Shape 744"/>
          <p:cNvSpPr/>
          <p:nvPr>
            <p:ph type="body" idx="1"/>
          </p:nvPr>
        </p:nvSpPr>
        <p:spPr>
          <a:xfrm>
            <a:off x="628650" y="640080"/>
            <a:ext cx="7886700" cy="5536884"/>
          </a:xfrm>
          <a:prstGeom prst="rect">
            <a:avLst/>
          </a:prstGeom>
        </p:spPr>
        <p:txBody>
          <a:bodyPr/>
          <a:lstStyle/>
          <a:p>
            <a:pPr marL="342900" indent="-342900">
              <a:spcBef>
                <a:spcPts val="600"/>
              </a:spcBef>
              <a:defRPr b="1" sz="2500"/>
            </a:pPr>
            <a:r>
              <a:t>A: (a) </a:t>
            </a:r>
            <a:r>
              <a:rPr b="0"/>
              <a:t>Since dividends are assumed to grow at a constant rate of 5% annually, we can use the constant dividend growth model. The current dividend is $1.80; the required return is 15%; and the growth rate is 5%. Our estimate of Mertz’s stock price will be:</a:t>
            </a:r>
            <a:endParaRPr b="0"/>
          </a:p>
          <a:p>
            <a:pPr marL="0" indent="0">
              <a:buSzTx/>
              <a:buNone/>
              <a:defRPr sz="2500"/>
            </a:pPr>
          </a:p>
          <a:p>
            <a:pPr marL="0" indent="0">
              <a:buSzTx/>
              <a:buNone/>
              <a:defRPr sz="2500"/>
            </a:pPr>
          </a:p>
          <a:p>
            <a:pPr marL="342900" indent="-342900">
              <a:spcBef>
                <a:spcPts val="600"/>
              </a:spcBef>
              <a:defRPr b="1" sz="2500"/>
            </a:pPr>
            <a:r>
              <a:t>(b) </a:t>
            </a:r>
            <a:r>
              <a:rPr b="0"/>
              <a:t>Here we are given the current market price and dividend, and the required return. We can work backward to determine the constant growth rate that is constant with this data:</a:t>
            </a:r>
          </a:p>
        </p:txBody>
      </p:sp>
      <p:sp>
        <p:nvSpPr>
          <p:cNvPr id="745" name="Shape 74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46" name="image94.png"/>
          <p:cNvPicPr>
            <a:picLocks noChangeAspect="1"/>
          </p:cNvPicPr>
          <p:nvPr/>
        </p:nvPicPr>
        <p:blipFill>
          <a:blip r:embed="rId2">
            <a:extLst/>
          </a:blip>
          <a:stretch>
            <a:fillRect/>
          </a:stretch>
        </p:blipFill>
        <p:spPr>
          <a:xfrm>
            <a:off x="1904864" y="3065089"/>
            <a:ext cx="5712159" cy="810307"/>
          </a:xfrm>
          <a:prstGeom prst="rect">
            <a:avLst/>
          </a:prstGeom>
          <a:ln w="12700">
            <a:miter lim="400000"/>
          </a:ln>
        </p:spPr>
      </p:pic>
      <p:pic>
        <p:nvPicPr>
          <p:cNvPr id="747" name="image95.png"/>
          <p:cNvPicPr>
            <a:picLocks noChangeAspect="1"/>
          </p:cNvPicPr>
          <p:nvPr/>
        </p:nvPicPr>
        <p:blipFill>
          <a:blip r:embed="rId3">
            <a:extLst/>
          </a:blip>
          <a:stretch>
            <a:fillRect/>
          </a:stretch>
        </p:blipFill>
        <p:spPr>
          <a:xfrm>
            <a:off x="2314570" y="5603304"/>
            <a:ext cx="4219576" cy="628651"/>
          </a:xfrm>
          <a:prstGeom prst="rect">
            <a:avLst/>
          </a:prstGeom>
          <a:ln w="12700">
            <a:miter lim="400000"/>
          </a:ln>
        </p:spPr>
      </p:pic>
    </p:spTree>
  </p:cSld>
  <p:clrMapOvr>
    <a:masterClrMapping/>
  </p:clrMapOvr>
  <p:transition xmlns:p14="http://schemas.microsoft.com/office/powerpoint/2010/main" spd="med" advClick="1" p14:dur="1000"/>
</p:sld>
</file>

<file path=ppt/slides/slide1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9" name="Shape 749"/>
          <p:cNvSpPr/>
          <p:nvPr>
            <p:ph type="body" idx="1"/>
          </p:nvPr>
        </p:nvSpPr>
        <p:spPr>
          <a:xfrm>
            <a:off x="628650" y="966651"/>
            <a:ext cx="7886700" cy="5210312"/>
          </a:xfrm>
          <a:prstGeom prst="rect">
            <a:avLst/>
          </a:prstGeom>
        </p:spPr>
        <p:txBody>
          <a:bodyPr/>
          <a:lstStyle/>
          <a:p>
            <a:pPr/>
            <a:r>
              <a:t>Multiplying through and solving for </a:t>
            </a:r>
            <a:r>
              <a:rPr i="1"/>
              <a:t>g</a:t>
            </a:r>
            <a:r>
              <a:t>, the growth rate, we have:</a:t>
            </a:r>
          </a:p>
          <a:p>
            <a:pPr/>
          </a:p>
          <a:p>
            <a:pPr/>
          </a:p>
          <a:p>
            <a:pPr/>
          </a:p>
          <a:p>
            <a:pPr/>
          </a:p>
          <a:p>
            <a:pPr/>
            <a:r>
              <a:t>The market anticipates a 7.3% constant growth rate in Mertz’s dividend into the foreseeable future.</a:t>
            </a:r>
          </a:p>
        </p:txBody>
      </p:sp>
      <p:sp>
        <p:nvSpPr>
          <p:cNvPr id="750" name="Shape 750"/>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51" name="image96.png"/>
          <p:cNvPicPr>
            <a:picLocks noChangeAspect="1"/>
          </p:cNvPicPr>
          <p:nvPr/>
        </p:nvPicPr>
        <p:blipFill>
          <a:blip r:embed="rId2">
            <a:extLst/>
          </a:blip>
          <a:stretch>
            <a:fillRect/>
          </a:stretch>
        </p:blipFill>
        <p:spPr>
          <a:xfrm>
            <a:off x="2111305" y="2562301"/>
            <a:ext cx="4671039" cy="1700622"/>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prstGeom prst="rect">
            <a:avLst/>
          </a:prstGeom>
        </p:spPr>
        <p:txBody>
          <a:bodyPr/>
          <a:lstStyle/>
          <a:p>
            <a:pPr defTabSz="768095">
              <a:defRPr b="1" sz="3696"/>
            </a:pPr>
            <a:r>
              <a:t>EXAMPLE 6.2 - </a:t>
            </a:r>
            <a:r>
              <a:rPr b="0"/>
              <a:t>Computing Price Using the YTM</a:t>
            </a:r>
          </a:p>
        </p:txBody>
      </p:sp>
      <p:sp>
        <p:nvSpPr>
          <p:cNvPr id="189" name="Shape 189"/>
          <p:cNvSpPr/>
          <p:nvPr>
            <p:ph type="body" idx="1"/>
          </p:nvPr>
        </p:nvSpPr>
        <p:spPr>
          <a:prstGeom prst="rect">
            <a:avLst/>
          </a:prstGeom>
        </p:spPr>
        <p:txBody>
          <a:bodyPr/>
          <a:lstStyle/>
          <a:p>
            <a:pPr>
              <a:lnSpc>
                <a:spcPct val="80000"/>
              </a:lnSpc>
              <a:spcBef>
                <a:spcPts val="600"/>
              </a:spcBef>
              <a:defRPr sz="2700"/>
            </a:pPr>
            <a:r>
              <a:t>Revise Example 6.1 to assume semiannual coupon payments, which is the norm with most bonds issued in the U.S. Let’s assume a YTM of 10%.</a:t>
            </a:r>
          </a:p>
          <a:p>
            <a:pPr>
              <a:lnSpc>
                <a:spcPct val="80000"/>
              </a:lnSpc>
              <a:spcBef>
                <a:spcPts val="600"/>
              </a:spcBef>
              <a:defRPr sz="2700"/>
            </a:pPr>
            <a:r>
              <a:t>Recall that the bond has an 8% coupon rate and par value of $1,000; it matures in 7 years.</a:t>
            </a:r>
          </a:p>
          <a:p>
            <a:pPr>
              <a:lnSpc>
                <a:spcPct val="80000"/>
              </a:lnSpc>
              <a:spcBef>
                <a:spcPts val="600"/>
              </a:spcBef>
              <a:defRPr sz="2700"/>
            </a:pPr>
            <a:r>
              <a:t>What is the present value (i.e., the current market price) of this bond?</a:t>
            </a:r>
          </a:p>
          <a:p>
            <a:pPr>
              <a:lnSpc>
                <a:spcPct val="80000"/>
              </a:lnSpc>
              <a:spcBef>
                <a:spcPts val="600"/>
              </a:spcBef>
              <a:defRPr sz="2700"/>
            </a:pPr>
            <a:r>
              <a:t>Annual interest payments for this bond are $80, so the periodic cash flow is $40. The number of periods is 14 (7 years times 2). Since the YTM is given, the periodic interest rate is:</a:t>
            </a:r>
          </a:p>
        </p:txBody>
      </p:sp>
      <p:sp>
        <p:nvSpPr>
          <p:cNvPr id="190" name="Shape 190"/>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1" name="image10.png"/>
          <p:cNvPicPr>
            <a:picLocks noChangeAspect="1"/>
          </p:cNvPicPr>
          <p:nvPr/>
        </p:nvPicPr>
        <p:blipFill>
          <a:blip r:embed="rId2">
            <a:extLst/>
          </a:blip>
          <a:stretch>
            <a:fillRect/>
          </a:stretch>
        </p:blipFill>
        <p:spPr>
          <a:xfrm>
            <a:off x="2199702" y="5815584"/>
            <a:ext cx="5032085" cy="496316"/>
          </a:xfrm>
          <a:prstGeom prst="rect">
            <a:avLst/>
          </a:prstGeom>
          <a:ln w="12700">
            <a:miter lim="400000"/>
          </a:ln>
        </p:spPr>
      </p:pic>
    </p:spTree>
  </p:cSld>
  <p:clrMapOvr>
    <a:masterClrMapping/>
  </p:clrMapOvr>
  <p:transition xmlns:p14="http://schemas.microsoft.com/office/powerpoint/2010/main" spd="med" advClick="1" p14:dur="1000"/>
</p:sld>
</file>

<file path=ppt/slides/slide1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3" name="Shape 753"/>
          <p:cNvSpPr/>
          <p:nvPr>
            <p:ph type="title"/>
          </p:nvPr>
        </p:nvSpPr>
        <p:spPr>
          <a:prstGeom prst="rect">
            <a:avLst/>
          </a:prstGeom>
        </p:spPr>
        <p:txBody>
          <a:bodyPr/>
          <a:lstStyle/>
          <a:p>
            <a:pPr defTabSz="768095">
              <a:defRPr b="1" sz="3696"/>
            </a:pPr>
            <a:r>
              <a:t>6.8.4. </a:t>
            </a:r>
            <a:r>
              <a:rPr i="1"/>
              <a:t>Return on Overseas Investment</a:t>
            </a:r>
          </a:p>
        </p:txBody>
      </p:sp>
      <p:sp>
        <p:nvSpPr>
          <p:cNvPr id="754" name="Shape 754"/>
          <p:cNvSpPr/>
          <p:nvPr>
            <p:ph type="body" idx="1"/>
          </p:nvPr>
        </p:nvSpPr>
        <p:spPr>
          <a:prstGeom prst="rect">
            <a:avLst/>
          </a:prstGeom>
        </p:spPr>
        <p:txBody>
          <a:bodyPr/>
          <a:lstStyle/>
          <a:p>
            <a:pPr>
              <a:lnSpc>
                <a:spcPct val="80000"/>
              </a:lnSpc>
              <a:spcBef>
                <a:spcPts val="500"/>
              </a:spcBef>
              <a:defRPr sz="2200"/>
            </a:pPr>
            <a:r>
              <a:t>Show that if the Japanese interest rate is 4% and the dollar is expected to fall 5% against the yen, a 9.47% U.S. interest rate is needed to offer the investor a 4% return in yen. Assume the current exchange rate is 105</a:t>
            </a:r>
            <a:r>
              <a:rPr i="1"/>
              <a:t>.</a:t>
            </a:r>
            <a:r>
              <a:t>0/$.</a:t>
            </a:r>
          </a:p>
          <a:p>
            <a:pPr>
              <a:lnSpc>
                <a:spcPct val="80000"/>
              </a:lnSpc>
              <a:spcBef>
                <a:spcPts val="500"/>
              </a:spcBef>
              <a:defRPr b="1" sz="2200"/>
            </a:pPr>
            <a:r>
              <a:t>A: </a:t>
            </a:r>
            <a:r>
              <a:rPr b="0"/>
              <a:t>At the current spot rate, the Japanese investor can convert 10</a:t>
            </a:r>
            <a:r>
              <a:rPr b="0" i="1"/>
              <a:t>,</a:t>
            </a:r>
            <a:r>
              <a:rPr b="0"/>
              <a:t>500 into $100. 1 year later, the $100 has grown by 9.47% to $109.47. If the dollar does weaken by the expected 5%, the expected exchange rate after 1 year will be 99</a:t>
            </a:r>
            <a:r>
              <a:rPr b="0" i="1"/>
              <a:t>.</a:t>
            </a:r>
            <a:r>
              <a:rPr b="0"/>
              <a:t>75/$. If the Japanese investor converts the $109.47 at this expected exchange rate, he receives ($109.47) </a:t>
            </a:r>
            <a:r>
              <a:rPr b="0" i="1"/>
              <a:t>× </a:t>
            </a:r>
            <a:r>
              <a:rPr b="0"/>
              <a:t>(99</a:t>
            </a:r>
            <a:r>
              <a:rPr b="0" i="1"/>
              <a:t>.</a:t>
            </a:r>
            <a:r>
              <a:rPr b="0"/>
              <a:t>75/$1), or 10</a:t>
            </a:r>
            <a:r>
              <a:rPr b="0" i="1"/>
              <a:t>,</a:t>
            </a:r>
            <a:r>
              <a:rPr b="0"/>
              <a:t>919</a:t>
            </a:r>
            <a:r>
              <a:rPr b="0" i="1"/>
              <a:t>.</a:t>
            </a:r>
            <a:r>
              <a:rPr b="0"/>
              <a:t>93. Thus, the Japanese investor’s return is (10, 9191.63 </a:t>
            </a:r>
            <a:r>
              <a:rPr b="0" i="1"/>
              <a:t>− </a:t>
            </a:r>
            <a:r>
              <a:rPr b="0"/>
              <a:t>10</a:t>
            </a:r>
            <a:r>
              <a:rPr b="0" i="1"/>
              <a:t>,</a:t>
            </a:r>
            <a:r>
              <a:rPr b="0"/>
              <a:t>500)/10</a:t>
            </a:r>
            <a:r>
              <a:rPr b="0" i="1"/>
              <a:t>,</a:t>
            </a:r>
            <a:r>
              <a:rPr b="0"/>
              <a:t>500, which equals 0.0400 or 4.00%.</a:t>
            </a:r>
          </a:p>
        </p:txBody>
      </p:sp>
      <p:sp>
        <p:nvSpPr>
          <p:cNvPr id="755" name="Shape 75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7" name="Shape 757"/>
          <p:cNvSpPr/>
          <p:nvPr>
            <p:ph type="body" idx="1"/>
          </p:nvPr>
        </p:nvSpPr>
        <p:spPr>
          <a:prstGeom prst="rect">
            <a:avLst/>
          </a:prstGeom>
        </p:spPr>
        <p:txBody>
          <a:bodyPr/>
          <a:lstStyle/>
          <a:p>
            <a:pPr>
              <a:lnSpc>
                <a:spcPct val="90000"/>
              </a:lnSpc>
              <a:spcBef>
                <a:spcPts val="600"/>
              </a:spcBef>
              <a:defRPr sz="2900"/>
            </a:pPr>
            <a:r>
              <a:t>Corporate bonds can be issued either at par, at a discount, or at a premium.</a:t>
            </a:r>
          </a:p>
          <a:p>
            <a:pPr>
              <a:lnSpc>
                <a:spcPct val="90000"/>
              </a:lnSpc>
              <a:spcBef>
                <a:spcPts val="600"/>
              </a:spcBef>
              <a:defRPr sz="2900"/>
            </a:pPr>
            <a:r>
              <a:t>ABC Company would like to issue a new corporate bond that will mature in 10 years. The discount rate for this bond is </a:t>
            </a:r>
            <a:r>
              <a:rPr i="1"/>
              <a:t>r </a:t>
            </a:r>
            <a:r>
              <a:t>= 15%.What is the coupon rate needed for this bond to be issued at par. If the par value of this bond is $1,000 and the coupon rate is 10%, then what is the theoretical value of this bond?</a:t>
            </a:r>
          </a:p>
        </p:txBody>
      </p:sp>
      <p:sp>
        <p:nvSpPr>
          <p:cNvPr id="758" name="Shape 758"/>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0" name="Shape 760"/>
          <p:cNvSpPr/>
          <p:nvPr>
            <p:ph type="title"/>
          </p:nvPr>
        </p:nvSpPr>
        <p:spPr>
          <a:prstGeom prst="rect">
            <a:avLst/>
          </a:prstGeom>
        </p:spPr>
        <p:txBody>
          <a:bodyPr/>
          <a:lstStyle>
            <a:lvl1pPr>
              <a:defRPr b="1"/>
            </a:lvl1pPr>
          </a:lstStyle>
          <a:p>
            <a:pPr/>
            <a:r>
              <a:t>6.9. Summary</a:t>
            </a:r>
          </a:p>
        </p:txBody>
      </p:sp>
      <p:sp>
        <p:nvSpPr>
          <p:cNvPr id="761" name="Shape 761"/>
          <p:cNvSpPr/>
          <p:nvPr>
            <p:ph type="body" idx="1"/>
          </p:nvPr>
        </p:nvSpPr>
        <p:spPr>
          <a:prstGeom prst="rect">
            <a:avLst/>
          </a:prstGeom>
        </p:spPr>
        <p:txBody>
          <a:bodyPr/>
          <a:lstStyle/>
          <a:p>
            <a:pPr>
              <a:lnSpc>
                <a:spcPct val="80000"/>
              </a:lnSpc>
              <a:spcBef>
                <a:spcPts val="500"/>
              </a:spcBef>
              <a:defRPr sz="2200"/>
            </a:pPr>
            <a:r>
              <a:t>A variety of factors influence the values of bond and stock issues. In assessing the values of these investments, we can use the notion of present value, discounting future cash flows at some appropriate discount rate. The rate at which the market discounts an investment’s expected future receipts depends on its perceived degree of risk. More risk leads the market to demand a higher expected rate-of-return.</a:t>
            </a:r>
          </a:p>
          <a:p>
            <a:pPr>
              <a:lnSpc>
                <a:spcPct val="80000"/>
              </a:lnSpc>
              <a:spcBef>
                <a:spcPts val="500"/>
              </a:spcBef>
              <a:defRPr sz="2200"/>
            </a:pPr>
            <a:r>
              <a:t>An analyst computes the price of a bond from its par value, term to maturity, coupon payments, and periodic interest rate. When computing prices, it is important to distinguish between the stated or nominal annual interest rate on a bond, which is similar to an APR, and the bond’s YTM, which is similar to an EAR.</a:t>
            </a:r>
          </a:p>
        </p:txBody>
      </p:sp>
      <p:sp>
        <p:nvSpPr>
          <p:cNvPr id="762" name="Shape 76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4" name="Shape 764"/>
          <p:cNvSpPr/>
          <p:nvPr>
            <p:ph type="body" idx="1"/>
          </p:nvPr>
        </p:nvSpPr>
        <p:spPr>
          <a:xfrm>
            <a:off x="628650" y="783770"/>
            <a:ext cx="7886700" cy="5393194"/>
          </a:xfrm>
          <a:prstGeom prst="rect">
            <a:avLst/>
          </a:prstGeom>
        </p:spPr>
        <p:txBody>
          <a:bodyPr/>
          <a:lstStyle/>
          <a:p>
            <a:pPr>
              <a:lnSpc>
                <a:spcPct val="80000"/>
              </a:lnSpc>
              <a:spcBef>
                <a:spcPts val="500"/>
              </a:spcBef>
              <a:defRPr sz="2200"/>
            </a:pPr>
            <a:r>
              <a:t>The value of a share of common stock is the present value of all future dividend payments per share. The price of the stock will depend upon investors’ perception of its risk and expectations about future dividend growth.</a:t>
            </a:r>
          </a:p>
          <a:p>
            <a:pPr>
              <a:lnSpc>
                <a:spcPct val="80000"/>
              </a:lnSpc>
              <a:spcBef>
                <a:spcPts val="500"/>
              </a:spcBef>
              <a:defRPr sz="2200"/>
            </a:pPr>
            <a:r>
              <a:t>New information affecting future cash flows and investors’ required rates-of-return will result in changes in asset prices. How quickly those price changes occur will depend on the efficiency of the market.</a:t>
            </a:r>
          </a:p>
          <a:p>
            <a:pPr lvl="1" marL="742950" indent="-285750">
              <a:lnSpc>
                <a:spcPct val="80000"/>
              </a:lnSpc>
              <a:spcBef>
                <a:spcPts val="400"/>
              </a:spcBef>
              <a:buClr>
                <a:schemeClr val="accent2"/>
              </a:buClr>
              <a:defRPr sz="1900"/>
            </a:pPr>
            <a:r>
              <a:t>In a strongform efficient market, prices reflect all public and private information.</a:t>
            </a:r>
          </a:p>
          <a:p>
            <a:pPr lvl="1" marL="742950" indent="-285750">
              <a:lnSpc>
                <a:spcPct val="80000"/>
              </a:lnSpc>
              <a:spcBef>
                <a:spcPts val="400"/>
              </a:spcBef>
              <a:buClr>
                <a:schemeClr val="accent2"/>
              </a:buClr>
              <a:defRPr sz="1900"/>
            </a:pPr>
            <a:r>
              <a:t>In a semistrong-form efficient market, all past and current public information is reflected in current prices.</a:t>
            </a:r>
          </a:p>
          <a:p>
            <a:pPr lvl="1" marL="742950" indent="-285750">
              <a:lnSpc>
                <a:spcPct val="80000"/>
              </a:lnSpc>
              <a:spcBef>
                <a:spcPts val="400"/>
              </a:spcBef>
              <a:buClr>
                <a:schemeClr val="accent2"/>
              </a:buClr>
              <a:defRPr sz="1900"/>
            </a:pPr>
            <a:r>
              <a:t>A weak-form efficient market reflects only past information. </a:t>
            </a:r>
          </a:p>
          <a:p>
            <a:pPr>
              <a:lnSpc>
                <a:spcPct val="80000"/>
              </a:lnSpc>
              <a:spcBef>
                <a:spcPts val="500"/>
              </a:spcBef>
              <a:defRPr sz="2200"/>
            </a:pPr>
            <a:r>
              <a:t>Exchange rate fluctuations are a major source of risk-and-return when investing overseas. Overseas interest rates and investor expectations about the strength or weakness of the dollar have an effect on U.S. interest rates.</a:t>
            </a:r>
          </a:p>
        </p:txBody>
      </p:sp>
      <p:sp>
        <p:nvSpPr>
          <p:cNvPr id="765" name="Shape 76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7" name="Shape 767"/>
          <p:cNvSpPr/>
          <p:nvPr>
            <p:ph type="title"/>
          </p:nvPr>
        </p:nvSpPr>
        <p:spPr>
          <a:xfrm>
            <a:off x="596752" y="758530"/>
            <a:ext cx="8032023" cy="1325564"/>
          </a:xfrm>
          <a:prstGeom prst="rect">
            <a:avLst/>
          </a:prstGeom>
        </p:spPr>
        <p:txBody>
          <a:bodyPr/>
          <a:lstStyle/>
          <a:p>
            <a:pPr defTabSz="658368">
              <a:defRPr b="1" sz="2808"/>
            </a:pPr>
            <a:r>
              <a:t>Appendix 6.A. The Relationship between Exchange Rates</a:t>
            </a:r>
            <a:br/>
            <a:r>
              <a:t>and Interest Rates</a:t>
            </a:r>
          </a:p>
        </p:txBody>
      </p:sp>
      <p:sp>
        <p:nvSpPr>
          <p:cNvPr id="768" name="Shape 768"/>
          <p:cNvSpPr/>
          <p:nvPr>
            <p:ph type="body" idx="1"/>
          </p:nvPr>
        </p:nvSpPr>
        <p:spPr>
          <a:xfrm>
            <a:off x="280359" y="2511055"/>
            <a:ext cx="8540751" cy="4194176"/>
          </a:xfrm>
          <a:prstGeom prst="rect">
            <a:avLst/>
          </a:prstGeom>
        </p:spPr>
        <p:txBody>
          <a:bodyPr/>
          <a:lstStyle/>
          <a:p>
            <a:pPr>
              <a:lnSpc>
                <a:spcPct val="80000"/>
              </a:lnSpc>
              <a:spcBef>
                <a:spcPts val="500"/>
              </a:spcBef>
              <a:defRPr sz="2200"/>
            </a:pPr>
            <a:r>
              <a:t>Exchange rates react to differences in interest rates, inflation rates, and income growth rates between countries. In addition, central bank intervention and trade barriers also influence exchange rates. Fluctuating exchange rates affect returns from overseas investments. </a:t>
            </a:r>
          </a:p>
          <a:p>
            <a:pPr>
              <a:lnSpc>
                <a:spcPct val="80000"/>
              </a:lnSpc>
              <a:spcBef>
                <a:spcPts val="500"/>
              </a:spcBef>
              <a:defRPr sz="2200"/>
            </a:pPr>
            <a:r>
              <a:t>In domestic markets, there are two main sources of return: income (such as bond interest or stock dividends) and capital gains or losses from asset price changes. When investing overseas, there is a third source of risk-and return: the risk of converting foreign currency into domestic currency. If exchange rates vary over time, or currency conversion is blocked by the host country, the returns on foreign investments can be substantially affected. Therefore, changes in exchange rates should be considered before investing overseas.</a:t>
            </a:r>
          </a:p>
        </p:txBody>
      </p:sp>
      <p:sp>
        <p:nvSpPr>
          <p:cNvPr id="769" name="Shape 76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1" name="Shape 771"/>
          <p:cNvSpPr/>
          <p:nvPr>
            <p:ph type="title"/>
          </p:nvPr>
        </p:nvSpPr>
        <p:spPr>
          <a:prstGeom prst="rect">
            <a:avLst/>
          </a:prstGeom>
        </p:spPr>
        <p:txBody>
          <a:bodyPr/>
          <a:lstStyle/>
          <a:p>
            <a:pPr/>
          </a:p>
        </p:txBody>
      </p:sp>
      <p:sp>
        <p:nvSpPr>
          <p:cNvPr id="772" name="Shape 772"/>
          <p:cNvSpPr/>
          <p:nvPr>
            <p:ph type="body" idx="1"/>
          </p:nvPr>
        </p:nvSpPr>
        <p:spPr>
          <a:prstGeom prst="rect">
            <a:avLst/>
          </a:prstGeom>
        </p:spPr>
        <p:txBody>
          <a:bodyPr/>
          <a:lstStyle/>
          <a:p>
            <a:pPr>
              <a:lnSpc>
                <a:spcPct val="80000"/>
              </a:lnSpc>
              <a:spcBef>
                <a:spcPts val="400"/>
              </a:spcBef>
              <a:defRPr sz="2000"/>
            </a:pPr>
            <a:r>
              <a:t>For example, U.S. corporate treasurers want to invest excess cash in low-risk investments that offer the highest returns. In a global market, treasurers can look beyond Treasury bills or high-quality bank CDs. </a:t>
            </a:r>
          </a:p>
          <a:p>
            <a:pPr>
              <a:lnSpc>
                <a:spcPct val="80000"/>
              </a:lnSpc>
              <a:spcBef>
                <a:spcPts val="400"/>
              </a:spcBef>
              <a:defRPr sz="2000"/>
            </a:pPr>
            <a:r>
              <a:t>Suppose the French government offers higher interest rates on its short-term debt than the T-bill rate. U.S. corporate treasurers will use their excess cash to buy francs at the spot rate and invest them at the higher French interest rates. To protect their investment returns from the risk of adverse exchange rate changes, U.S. treasurers will enter into forward market agreements. This allows them to lock in the exchange rate at which they can convert francs back into dollars when the debt instruments mature. The U.S. treasurer will generally be indifferent between investing excess funds in the United States or in France if the extra interest earned by investing at higher French rates is offset by a foreign exchange market loss caused by the difference between the spot and forward market exchange rates.</a:t>
            </a:r>
          </a:p>
        </p:txBody>
      </p:sp>
      <p:sp>
        <p:nvSpPr>
          <p:cNvPr id="773" name="Shape 773"/>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5" name="Shape 775"/>
          <p:cNvSpPr/>
          <p:nvPr>
            <p:ph type="body" idx="1"/>
          </p:nvPr>
        </p:nvSpPr>
        <p:spPr>
          <a:xfrm>
            <a:off x="628650" y="744280"/>
            <a:ext cx="7886700" cy="5432684"/>
          </a:xfrm>
          <a:prstGeom prst="rect">
            <a:avLst/>
          </a:prstGeom>
        </p:spPr>
        <p:txBody>
          <a:bodyPr/>
          <a:lstStyle/>
          <a:p>
            <a:pPr>
              <a:lnSpc>
                <a:spcPct val="80000"/>
              </a:lnSpc>
              <a:spcBef>
                <a:spcPts val="500"/>
              </a:spcBef>
              <a:defRPr sz="2400"/>
            </a:pPr>
            <a:r>
              <a:t>When this occurs, we have </a:t>
            </a:r>
            <a:r>
              <a:rPr b="1"/>
              <a:t>interest rate parity </a:t>
            </a:r>
            <a:r>
              <a:t>where investors are indifferent between investing at home or abroad as far as ER is concerned; any existing nominal risk-free interest rate disparity is offset by spot and forward exchange rate differentials. When interest rate parity exists, the following relationship is true.</a:t>
            </a:r>
          </a:p>
          <a:p>
            <a:pPr>
              <a:lnSpc>
                <a:spcPct val="80000"/>
              </a:lnSpc>
              <a:spcBef>
                <a:spcPts val="500"/>
              </a:spcBef>
              <a:defRPr sz="2400"/>
            </a:pPr>
          </a:p>
          <a:p>
            <a:pPr>
              <a:lnSpc>
                <a:spcPct val="80000"/>
              </a:lnSpc>
              <a:spcBef>
                <a:spcPts val="500"/>
              </a:spcBef>
              <a:defRPr sz="2400"/>
            </a:pPr>
          </a:p>
          <a:p>
            <a:pPr>
              <a:lnSpc>
                <a:spcPct val="80000"/>
              </a:lnSpc>
              <a:spcBef>
                <a:spcPts val="500"/>
              </a:spcBef>
              <a:defRPr sz="2400"/>
            </a:pPr>
            <a:r>
              <a:t>The left-hand side of Eq. (6.A.1) reflects the return from converting dollars at the spot rate (</a:t>
            </a:r>
            <a:r>
              <a:rPr i="1"/>
              <a:t>S</a:t>
            </a:r>
            <a:r>
              <a:t>0), investing them at the foreign rate (1 + </a:t>
            </a:r>
            <a:r>
              <a:rPr i="1"/>
              <a:t>R</a:t>
            </a:r>
            <a:r>
              <a:t>FC), and then converting the currency back into dollars at the forward rate (</a:t>
            </a:r>
            <a:r>
              <a:rPr i="1"/>
              <a:t>F</a:t>
            </a:r>
            <a:r>
              <a:t>1). The right-hand side reflects the return from investing the dollars in the U.S.</a:t>
            </a:r>
          </a:p>
        </p:txBody>
      </p:sp>
      <p:sp>
        <p:nvSpPr>
          <p:cNvPr id="776" name="Shape 776"/>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77" name="image97.png"/>
          <p:cNvPicPr>
            <a:picLocks noChangeAspect="1"/>
          </p:cNvPicPr>
          <p:nvPr/>
        </p:nvPicPr>
        <p:blipFill>
          <a:blip r:embed="rId2">
            <a:extLst/>
          </a:blip>
          <a:stretch>
            <a:fillRect/>
          </a:stretch>
        </p:blipFill>
        <p:spPr>
          <a:xfrm>
            <a:off x="2179673" y="2943780"/>
            <a:ext cx="5276410" cy="703522"/>
          </a:xfrm>
          <a:prstGeom prst="rect">
            <a:avLst/>
          </a:prstGeom>
          <a:ln w="12700">
            <a:miter lim="400000"/>
          </a:ln>
        </p:spPr>
      </p:pic>
    </p:spTree>
  </p:cSld>
  <p:clrMapOvr>
    <a:masterClrMapping/>
  </p:clrMapOvr>
  <p:transition xmlns:p14="http://schemas.microsoft.com/office/powerpoint/2010/main" spd="med" advClick="1" p14:dur="1000"/>
</p:sld>
</file>

<file path=ppt/slides/slide1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9" name="Shape 779"/>
          <p:cNvSpPr/>
          <p:nvPr>
            <p:ph type="body" idx="1"/>
          </p:nvPr>
        </p:nvSpPr>
        <p:spPr>
          <a:xfrm>
            <a:off x="628650" y="829340"/>
            <a:ext cx="7886700" cy="5347623"/>
          </a:xfrm>
          <a:prstGeom prst="rect">
            <a:avLst/>
          </a:prstGeom>
        </p:spPr>
        <p:txBody>
          <a:bodyPr/>
          <a:lstStyle/>
          <a:p>
            <a:pPr>
              <a:spcBef>
                <a:spcPts val="500"/>
              </a:spcBef>
              <a:defRPr sz="2300"/>
            </a:pPr>
            <a:r>
              <a:t>For example, assume that the spot exchange rate is FF 5.2870/$, the 1-year-forward rate is quoted as FF 5.4930/$, and the U.S. and French 1-year interest rates are 4% and 8%, respectively. For every $1 invested in the U.S., the return is $1 (1 + 0</a:t>
            </a:r>
            <a:r>
              <a:rPr i="1"/>
              <a:t>.</a:t>
            </a:r>
            <a:r>
              <a:t>4) or $1.04. In this example, there is interest rate parity. The benefits of investing in France (the left-hand side of Eq. (6.A.1)) equal the benefits of investing in the U.S. (the right-hand side of Eq. (6.A.1)). Both choices lead to a return of $1.04 for every $1 invested.</a:t>
            </a:r>
          </a:p>
          <a:p>
            <a:pPr>
              <a:spcBef>
                <a:spcPts val="500"/>
              </a:spcBef>
              <a:defRPr sz="2300"/>
            </a:pPr>
            <a:r>
              <a:t>Rearranging Eq. (6.A.1), we obtain the equilibrium relationship between nominal risk-free interest rates, spot rates, and forward rates:</a:t>
            </a:r>
          </a:p>
        </p:txBody>
      </p:sp>
      <p:sp>
        <p:nvSpPr>
          <p:cNvPr id="780" name="Shape 780"/>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81" name="image98.png"/>
          <p:cNvPicPr>
            <a:picLocks noChangeAspect="1"/>
          </p:cNvPicPr>
          <p:nvPr/>
        </p:nvPicPr>
        <p:blipFill>
          <a:blip r:embed="rId2">
            <a:extLst/>
          </a:blip>
          <a:stretch>
            <a:fillRect/>
          </a:stretch>
        </p:blipFill>
        <p:spPr>
          <a:xfrm>
            <a:off x="2607743" y="5571847"/>
            <a:ext cx="4932920" cy="699866"/>
          </a:xfrm>
          <a:prstGeom prst="rect">
            <a:avLst/>
          </a:prstGeom>
          <a:ln w="12700">
            <a:miter lim="400000"/>
          </a:ln>
        </p:spPr>
      </p:pic>
    </p:spTree>
  </p:cSld>
  <p:clrMapOvr>
    <a:masterClrMapping/>
  </p:clrMapOvr>
  <p:transition xmlns:p14="http://schemas.microsoft.com/office/powerpoint/2010/main" spd="med" advClick="1" p14:dur="1000"/>
</p:sld>
</file>

<file path=ppt/slides/slide1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3" name="Shape 783"/>
          <p:cNvSpPr/>
          <p:nvPr>
            <p:ph type="title"/>
          </p:nvPr>
        </p:nvSpPr>
        <p:spPr>
          <a:prstGeom prst="rect">
            <a:avLst/>
          </a:prstGeom>
        </p:spPr>
        <p:txBody>
          <a:bodyPr/>
          <a:lstStyle/>
          <a:p>
            <a:pPr/>
          </a:p>
        </p:txBody>
      </p:sp>
      <p:sp>
        <p:nvSpPr>
          <p:cNvPr id="784" name="Shape 784"/>
          <p:cNvSpPr/>
          <p:nvPr>
            <p:ph type="body" idx="1"/>
          </p:nvPr>
        </p:nvSpPr>
        <p:spPr>
          <a:prstGeom prst="rect">
            <a:avLst/>
          </a:prstGeom>
        </p:spPr>
        <p:txBody>
          <a:bodyPr/>
          <a:lstStyle/>
          <a:p>
            <a:pPr>
              <a:lnSpc>
                <a:spcPct val="80000"/>
              </a:lnSpc>
              <a:spcBef>
                <a:spcPts val="500"/>
              </a:spcBef>
              <a:defRPr sz="2200"/>
            </a:pPr>
            <a:r>
              <a:t>Of course, the nominal risk-free interest rates and forward rate must all refer to the same period of time. The above example used 1-year interest rates and a 1-year forward rate. Shorter or longer time frames also could be used, as long as all the variables used them consistently.</a:t>
            </a:r>
          </a:p>
          <a:p>
            <a:pPr>
              <a:lnSpc>
                <a:spcPct val="80000"/>
              </a:lnSpc>
              <a:spcBef>
                <a:spcPts val="500"/>
              </a:spcBef>
              <a:defRPr sz="2200"/>
            </a:pPr>
            <a:r>
              <a:t>Some forecasters use Eq. (6.A.2) as a means to forecast future exchange rates; that is, they assume the future spot rate will equal the current forward rate. Equations (6.11) and (6.12) in this chapter are based upon the interest rate parity relationship in Eq. (6.A.2), with the change in exchange rate, ΔER, being used in place of the percentage difference between the forward and spot rates.</a:t>
            </a:r>
          </a:p>
        </p:txBody>
      </p:sp>
      <p:sp>
        <p:nvSpPr>
          <p:cNvPr id="785" name="Shape 78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7" name="Shape 787"/>
          <p:cNvSpPr/>
          <p:nvPr>
            <p:ph type="title"/>
          </p:nvPr>
        </p:nvSpPr>
        <p:spPr>
          <a:prstGeom prst="rect">
            <a:avLst/>
          </a:prstGeom>
        </p:spPr>
        <p:txBody>
          <a:bodyPr/>
          <a:lstStyle/>
          <a:p>
            <a:pPr defTabSz="749808">
              <a:defRPr b="1" sz="2624"/>
            </a:pPr>
            <a:r>
              <a:t>Appendix 6.B. Derivation of Dividend Discount Model</a:t>
            </a:r>
            <a:br/>
            <a:r>
              <a:t>6.B.1. </a:t>
            </a:r>
            <a:r>
              <a:rPr i="1"/>
              <a:t>Summation of Infinite Geometric Series</a:t>
            </a:r>
          </a:p>
        </p:txBody>
      </p:sp>
      <p:sp>
        <p:nvSpPr>
          <p:cNvPr id="788" name="Shape 788"/>
          <p:cNvSpPr/>
          <p:nvPr>
            <p:ph type="body" idx="1"/>
          </p:nvPr>
        </p:nvSpPr>
        <p:spPr>
          <a:prstGeom prst="rect">
            <a:avLst/>
          </a:prstGeom>
        </p:spPr>
        <p:txBody>
          <a:bodyPr/>
          <a:lstStyle/>
          <a:p>
            <a:pPr/>
            <a:r>
              <a:t>Summation of geometric series can be defined as:</a:t>
            </a:r>
          </a:p>
          <a:p>
            <a:pPr/>
            <a:r>
              <a:t>Multiply both sides of Eq. (6.A.1) by </a:t>
            </a:r>
            <a:r>
              <a:rPr i="1"/>
              <a:t>R</a:t>
            </a:r>
            <a:r>
              <a:t>, we obtain</a:t>
            </a:r>
          </a:p>
          <a:p>
            <a:pPr/>
            <a:r>
              <a:t>Subtract Eq. (6.C.1) by Eq. (6.C.2), we obtain</a:t>
            </a:r>
          </a:p>
          <a:p>
            <a:pPr/>
            <a:r>
              <a:t>It can be shown</a:t>
            </a:r>
          </a:p>
        </p:txBody>
      </p:sp>
      <p:sp>
        <p:nvSpPr>
          <p:cNvPr id="789" name="Shape 78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90" name="image99.png"/>
          <p:cNvPicPr>
            <a:picLocks noChangeAspect="1"/>
          </p:cNvPicPr>
          <p:nvPr/>
        </p:nvPicPr>
        <p:blipFill>
          <a:blip r:embed="rId2">
            <a:extLst/>
          </a:blip>
          <a:stretch>
            <a:fillRect/>
          </a:stretch>
        </p:blipFill>
        <p:spPr>
          <a:xfrm>
            <a:off x="2902687" y="2411670"/>
            <a:ext cx="5740210" cy="613370"/>
          </a:xfrm>
          <a:prstGeom prst="rect">
            <a:avLst/>
          </a:prstGeom>
          <a:ln w="12700">
            <a:miter lim="400000"/>
          </a:ln>
        </p:spPr>
      </p:pic>
      <p:pic>
        <p:nvPicPr>
          <p:cNvPr id="791" name="image100.png"/>
          <p:cNvPicPr>
            <a:picLocks noChangeAspect="1"/>
          </p:cNvPicPr>
          <p:nvPr/>
        </p:nvPicPr>
        <p:blipFill>
          <a:blip r:embed="rId3">
            <a:extLst/>
          </a:blip>
          <a:stretch>
            <a:fillRect/>
          </a:stretch>
        </p:blipFill>
        <p:spPr>
          <a:xfrm>
            <a:off x="2925184" y="3468441"/>
            <a:ext cx="5717712" cy="467206"/>
          </a:xfrm>
          <a:prstGeom prst="rect">
            <a:avLst/>
          </a:prstGeom>
          <a:ln w="12700">
            <a:miter lim="400000"/>
          </a:ln>
        </p:spPr>
      </p:pic>
      <p:pic>
        <p:nvPicPr>
          <p:cNvPr id="792" name="image101.png"/>
          <p:cNvPicPr>
            <a:picLocks noChangeAspect="1"/>
          </p:cNvPicPr>
          <p:nvPr/>
        </p:nvPicPr>
        <p:blipFill>
          <a:blip r:embed="rId4">
            <a:extLst/>
          </a:blip>
          <a:stretch>
            <a:fillRect/>
          </a:stretch>
        </p:blipFill>
        <p:spPr>
          <a:xfrm>
            <a:off x="2925184" y="4625178"/>
            <a:ext cx="2393747" cy="425286"/>
          </a:xfrm>
          <a:prstGeom prst="rect">
            <a:avLst/>
          </a:prstGeom>
          <a:ln w="12700">
            <a:miter lim="400000"/>
          </a:ln>
        </p:spPr>
      </p:pic>
      <p:pic>
        <p:nvPicPr>
          <p:cNvPr id="793" name="image102.png"/>
          <p:cNvPicPr>
            <a:picLocks noChangeAspect="1"/>
          </p:cNvPicPr>
          <p:nvPr/>
        </p:nvPicPr>
        <p:blipFill>
          <a:blip r:embed="rId5">
            <a:extLst/>
          </a:blip>
          <a:stretch>
            <a:fillRect/>
          </a:stretch>
        </p:blipFill>
        <p:spPr>
          <a:xfrm>
            <a:off x="3843606" y="5390722"/>
            <a:ext cx="4799291" cy="765602"/>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prstGeom prst="rect">
            <a:avLst/>
          </a:prstGeom>
        </p:spPr>
        <p:txBody>
          <a:bodyPr/>
          <a:lstStyle/>
          <a:p>
            <a:pPr/>
          </a:p>
        </p:txBody>
      </p:sp>
      <p:sp>
        <p:nvSpPr>
          <p:cNvPr id="194" name="Shape 194"/>
          <p:cNvSpPr/>
          <p:nvPr>
            <p:ph type="body" idx="1"/>
          </p:nvPr>
        </p:nvSpPr>
        <p:spPr>
          <a:prstGeom prst="rect">
            <a:avLst/>
          </a:prstGeom>
        </p:spPr>
        <p:txBody>
          <a:bodyPr/>
          <a:lstStyle/>
          <a:p>
            <a:pPr/>
            <a:r>
              <a:t>The present value of the coupon annuity is:</a:t>
            </a:r>
          </a:p>
          <a:p>
            <a:pPr/>
          </a:p>
          <a:p>
            <a:pPr/>
          </a:p>
          <a:p>
            <a:pPr/>
          </a:p>
          <a:p>
            <a:pPr/>
          </a:p>
          <a:p>
            <a:pPr/>
            <a:r>
              <a:t>The present value of the par value is:</a:t>
            </a:r>
          </a:p>
        </p:txBody>
      </p:sp>
      <p:sp>
        <p:nvSpPr>
          <p:cNvPr id="195" name="Shape 195"/>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6" name="image11.png"/>
          <p:cNvPicPr>
            <a:picLocks noChangeAspect="1"/>
          </p:cNvPicPr>
          <p:nvPr/>
        </p:nvPicPr>
        <p:blipFill>
          <a:blip r:embed="rId2">
            <a:extLst/>
          </a:blip>
          <a:stretch>
            <a:fillRect/>
          </a:stretch>
        </p:blipFill>
        <p:spPr>
          <a:xfrm>
            <a:off x="1519359" y="2386202"/>
            <a:ext cx="5598591" cy="2124838"/>
          </a:xfrm>
          <a:prstGeom prst="rect">
            <a:avLst/>
          </a:prstGeom>
          <a:ln w="12700">
            <a:miter lim="400000"/>
          </a:ln>
        </p:spPr>
      </p:pic>
      <p:pic>
        <p:nvPicPr>
          <p:cNvPr id="197" name="image12.png"/>
          <p:cNvPicPr>
            <a:picLocks noChangeAspect="1"/>
          </p:cNvPicPr>
          <p:nvPr/>
        </p:nvPicPr>
        <p:blipFill>
          <a:blip r:embed="rId3">
            <a:extLst/>
          </a:blip>
          <a:stretch>
            <a:fillRect/>
          </a:stretch>
        </p:blipFill>
        <p:spPr>
          <a:xfrm>
            <a:off x="2275853" y="5383734"/>
            <a:ext cx="4465189" cy="737642"/>
          </a:xfrm>
          <a:prstGeom prst="rect">
            <a:avLst/>
          </a:prstGeom>
          <a:ln w="12700">
            <a:miter lim="400000"/>
          </a:ln>
        </p:spPr>
      </p:pic>
    </p:spTree>
  </p:cSld>
  <p:clrMapOvr>
    <a:masterClrMapping/>
  </p:clrMapOvr>
  <p:transition xmlns:p14="http://schemas.microsoft.com/office/powerpoint/2010/main" spd="med" advClick="1" p14:dur="1000"/>
</p:sld>
</file>

<file path=ppt/slides/slide1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5" name="Shape 795"/>
          <p:cNvSpPr/>
          <p:nvPr>
            <p:ph type="body" idx="1"/>
          </p:nvPr>
        </p:nvSpPr>
        <p:spPr>
          <a:prstGeom prst="rect">
            <a:avLst/>
          </a:prstGeom>
        </p:spPr>
        <p:txBody>
          <a:bodyPr/>
          <a:lstStyle/>
          <a:p>
            <a:pPr/>
            <a:r>
              <a:t>If </a:t>
            </a:r>
            <a:r>
              <a:rPr i="1"/>
              <a:t>R </a:t>
            </a:r>
            <a:r>
              <a:t>is smaller than 1, and n approaches to </a:t>
            </a:r>
            <a:r>
              <a:rPr i="1"/>
              <a:t>∞</a:t>
            </a:r>
            <a:r>
              <a:t>, then </a:t>
            </a:r>
            <a:r>
              <a:rPr i="1"/>
              <a:t>Rn </a:t>
            </a:r>
            <a:r>
              <a:t>approaches to 0, i.e.,</a:t>
            </a:r>
          </a:p>
          <a:p>
            <a:pPr/>
          </a:p>
          <a:p>
            <a:pPr/>
            <a:r>
              <a:t>Then</a:t>
            </a:r>
          </a:p>
        </p:txBody>
      </p:sp>
      <p:sp>
        <p:nvSpPr>
          <p:cNvPr id="796" name="Shape 796"/>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97" name="image103.png"/>
          <p:cNvPicPr>
            <a:picLocks noChangeAspect="1"/>
          </p:cNvPicPr>
          <p:nvPr/>
        </p:nvPicPr>
        <p:blipFill>
          <a:blip r:embed="rId2">
            <a:extLst/>
          </a:blip>
          <a:stretch>
            <a:fillRect/>
          </a:stretch>
        </p:blipFill>
        <p:spPr>
          <a:xfrm>
            <a:off x="457859" y="3050991"/>
            <a:ext cx="6345019" cy="530521"/>
          </a:xfrm>
          <a:prstGeom prst="rect">
            <a:avLst/>
          </a:prstGeom>
          <a:ln w="12700">
            <a:miter lim="400000"/>
          </a:ln>
        </p:spPr>
      </p:pic>
      <p:pic>
        <p:nvPicPr>
          <p:cNvPr id="798" name="image104.png"/>
          <p:cNvPicPr>
            <a:picLocks noChangeAspect="1"/>
          </p:cNvPicPr>
          <p:nvPr/>
        </p:nvPicPr>
        <p:blipFill>
          <a:blip r:embed="rId3">
            <a:extLst/>
          </a:blip>
          <a:stretch>
            <a:fillRect/>
          </a:stretch>
        </p:blipFill>
        <p:spPr>
          <a:xfrm>
            <a:off x="457859" y="4263656"/>
            <a:ext cx="4289820" cy="716702"/>
          </a:xfrm>
          <a:prstGeom prst="rect">
            <a:avLst/>
          </a:prstGeom>
          <a:ln w="12700">
            <a:miter lim="400000"/>
          </a:ln>
        </p:spPr>
      </p:pic>
    </p:spTree>
  </p:cSld>
  <p:clrMapOvr>
    <a:masterClrMapping/>
  </p:clrMapOvr>
  <p:transition xmlns:p14="http://schemas.microsoft.com/office/powerpoint/2010/main" spd="med" advClick="1" p14:dur="1000"/>
</p:sld>
</file>

<file path=ppt/slides/slide1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0" name="Shape 800"/>
          <p:cNvSpPr/>
          <p:nvPr>
            <p:ph type="title"/>
          </p:nvPr>
        </p:nvSpPr>
        <p:spPr>
          <a:xfrm>
            <a:off x="628650" y="65087"/>
            <a:ext cx="7886700" cy="1325563"/>
          </a:xfrm>
          <a:prstGeom prst="rect">
            <a:avLst/>
          </a:prstGeom>
        </p:spPr>
        <p:txBody>
          <a:bodyPr/>
          <a:lstStyle/>
          <a:p>
            <a:pPr defTabSz="905255">
              <a:defRPr b="1" sz="4356"/>
            </a:pPr>
            <a:r>
              <a:t>6.B.2. </a:t>
            </a:r>
            <a:r>
              <a:rPr i="1"/>
              <a:t>Dividend Discount Model</a:t>
            </a:r>
          </a:p>
        </p:txBody>
      </p:sp>
      <p:sp>
        <p:nvSpPr>
          <p:cNvPr id="801" name="Shape 801"/>
          <p:cNvSpPr/>
          <p:nvPr>
            <p:ph type="body" idx="1"/>
          </p:nvPr>
        </p:nvSpPr>
        <p:spPr>
          <a:xfrm>
            <a:off x="628650" y="1275908"/>
            <a:ext cx="7886700" cy="4901056"/>
          </a:xfrm>
          <a:prstGeom prst="rect">
            <a:avLst/>
          </a:prstGeom>
          <a:blipFill>
            <a:blip r:embed="rId2"/>
            <a:stretch>
              <a:fillRect/>
            </a:stretch>
          </a:blipFill>
        </p:spPr>
        <p:txBody>
          <a:bodyPr/>
          <a:lstStyle/>
          <a:p>
            <a:pPr/>
            <a:r>
              <a:t> </a:t>
            </a:r>
          </a:p>
        </p:txBody>
      </p:sp>
      <p:sp>
        <p:nvSpPr>
          <p:cNvPr id="802" name="Shape 80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03" name="image106.png"/>
          <p:cNvPicPr>
            <a:picLocks noChangeAspect="1"/>
          </p:cNvPicPr>
          <p:nvPr/>
        </p:nvPicPr>
        <p:blipFill>
          <a:blip r:embed="rId3">
            <a:extLst/>
          </a:blip>
          <a:stretch>
            <a:fillRect/>
          </a:stretch>
        </p:blipFill>
        <p:spPr>
          <a:xfrm>
            <a:off x="1286202" y="1960817"/>
            <a:ext cx="6038964" cy="644157"/>
          </a:xfrm>
          <a:prstGeom prst="rect">
            <a:avLst/>
          </a:prstGeom>
          <a:ln w="12700">
            <a:miter lim="400000"/>
          </a:ln>
        </p:spPr>
      </p:pic>
      <p:pic>
        <p:nvPicPr>
          <p:cNvPr id="804" name="image107.png"/>
          <p:cNvPicPr>
            <a:picLocks noChangeAspect="1"/>
          </p:cNvPicPr>
          <p:nvPr/>
        </p:nvPicPr>
        <p:blipFill>
          <a:blip r:embed="rId4">
            <a:extLst/>
          </a:blip>
          <a:stretch>
            <a:fillRect/>
          </a:stretch>
        </p:blipFill>
        <p:spPr>
          <a:xfrm>
            <a:off x="2465421" y="5286817"/>
            <a:ext cx="5572126" cy="1209676"/>
          </a:xfrm>
          <a:prstGeom prst="rect">
            <a:avLst/>
          </a:prstGeom>
          <a:ln w="12700">
            <a:miter lim="400000"/>
          </a:ln>
        </p:spPr>
      </p:pic>
    </p:spTree>
  </p:cSld>
  <p:clrMapOvr>
    <a:masterClrMapping/>
  </p:clrMapOvr>
  <p:transition xmlns:p14="http://schemas.microsoft.com/office/powerpoint/2010/main" spd="med" advClick="1" p14:dur="1000"/>
</p:sld>
</file>

<file path=ppt/slides/slide1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6" name="Shape 806"/>
          <p:cNvSpPr/>
          <p:nvPr>
            <p:ph type="body" idx="1"/>
          </p:nvPr>
        </p:nvSpPr>
        <p:spPr>
          <a:xfrm>
            <a:off x="607384" y="691116"/>
            <a:ext cx="7886701" cy="4954219"/>
          </a:xfrm>
          <a:prstGeom prst="rect">
            <a:avLst/>
          </a:prstGeom>
          <a:blipFill>
            <a:blip r:embed="rId2"/>
            <a:stretch>
              <a:fillRect/>
            </a:stretch>
          </a:blipFill>
        </p:spPr>
        <p:txBody>
          <a:bodyPr/>
          <a:lstStyle/>
          <a:p>
            <a:pPr/>
            <a:r>
              <a:t> </a:t>
            </a:r>
          </a:p>
        </p:txBody>
      </p:sp>
      <p:sp>
        <p:nvSpPr>
          <p:cNvPr id="807" name="Shape 807"/>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08" name="image109.png"/>
          <p:cNvPicPr>
            <a:picLocks noChangeAspect="1"/>
          </p:cNvPicPr>
          <p:nvPr/>
        </p:nvPicPr>
        <p:blipFill>
          <a:blip r:embed="rId3">
            <a:extLst/>
          </a:blip>
          <a:stretch>
            <a:fillRect/>
          </a:stretch>
        </p:blipFill>
        <p:spPr>
          <a:xfrm>
            <a:off x="2664785" y="4061359"/>
            <a:ext cx="3771901" cy="2247901"/>
          </a:xfrm>
          <a:prstGeom prst="rect">
            <a:avLst/>
          </a:prstGeom>
          <a:ln w="12700">
            <a:miter lim="400000"/>
          </a:ln>
        </p:spPr>
      </p:pic>
    </p:spTree>
  </p:cSld>
  <p:clrMapOvr>
    <a:masterClrMapping/>
  </p:clrMapOvr>
  <p:transition xmlns:p14="http://schemas.microsoft.com/office/powerpoint/2010/main" spd="med" advClick="1" p14:dur="1000"/>
</p:sld>
</file>

<file path=ppt/slides/slide1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0" name="Shape 810"/>
          <p:cNvSpPr/>
          <p:nvPr>
            <p:ph type="title"/>
          </p:nvPr>
        </p:nvSpPr>
        <p:spPr>
          <a:prstGeom prst="rect">
            <a:avLst/>
          </a:prstGeom>
        </p:spPr>
        <p:txBody>
          <a:bodyPr/>
          <a:lstStyle>
            <a:lvl1pPr defTabSz="896111">
              <a:defRPr b="1" sz="4312"/>
            </a:lvl1pPr>
          </a:lstStyle>
          <a:p>
            <a:pPr/>
            <a:r>
              <a:t>Appendix 6.C. Duration Analysis</a:t>
            </a:r>
          </a:p>
        </p:txBody>
      </p:sp>
      <p:sp>
        <p:nvSpPr>
          <p:cNvPr id="811" name="Shape 811"/>
          <p:cNvSpPr/>
          <p:nvPr>
            <p:ph type="body" idx="1"/>
          </p:nvPr>
        </p:nvSpPr>
        <p:spPr>
          <a:prstGeom prst="rect">
            <a:avLst/>
          </a:prstGeom>
        </p:spPr>
        <p:txBody>
          <a:bodyPr/>
          <a:lstStyle/>
          <a:p>
            <a:pPr>
              <a:lnSpc>
                <a:spcPct val="90000"/>
              </a:lnSpc>
            </a:pPr>
            <a:r>
              <a:t>As mentioned in Section 6.2, we briefly discussed the concept of duration and how it affects bond rate-of-return. In this Appendix, we will discuss duration measurement and its related issues in detail.</a:t>
            </a:r>
          </a:p>
          <a:p>
            <a:pPr lvl="1" marL="742950" indent="-285750">
              <a:lnSpc>
                <a:spcPct val="90000"/>
              </a:lnSpc>
              <a:spcBef>
                <a:spcPts val="600"/>
              </a:spcBef>
              <a:buClr>
                <a:schemeClr val="accent2"/>
              </a:buClr>
              <a:defRPr sz="2800"/>
            </a:pPr>
            <a:r>
              <a:t>Section 6.C.1 discusses duration.</a:t>
            </a:r>
          </a:p>
          <a:p>
            <a:pPr lvl="1" marL="742950" indent="-285750">
              <a:lnSpc>
                <a:spcPct val="90000"/>
              </a:lnSpc>
              <a:spcBef>
                <a:spcPts val="600"/>
              </a:spcBef>
              <a:buClr>
                <a:schemeClr val="accent2"/>
              </a:buClr>
              <a:defRPr sz="2800"/>
            </a:pPr>
            <a:r>
              <a:t>Section 6.C.2 discusses weighted-average term to maturity and duration.</a:t>
            </a:r>
          </a:p>
          <a:p>
            <a:pPr lvl="1" marL="742950" indent="-285750">
              <a:lnSpc>
                <a:spcPct val="90000"/>
              </a:lnSpc>
              <a:spcBef>
                <a:spcPts val="600"/>
              </a:spcBef>
              <a:buClr>
                <a:schemeClr val="accent2"/>
              </a:buClr>
              <a:defRPr sz="2800"/>
            </a:pPr>
            <a:r>
              <a:t>Section 6.C.3 discusses convexity.</a:t>
            </a:r>
          </a:p>
        </p:txBody>
      </p:sp>
      <p:sp>
        <p:nvSpPr>
          <p:cNvPr id="812" name="Shape 81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4" name="Shape 814"/>
          <p:cNvSpPr/>
          <p:nvPr>
            <p:ph type="title"/>
          </p:nvPr>
        </p:nvSpPr>
        <p:spPr>
          <a:prstGeom prst="rect">
            <a:avLst/>
          </a:prstGeom>
        </p:spPr>
        <p:txBody>
          <a:bodyPr/>
          <a:lstStyle/>
          <a:p>
            <a:pPr>
              <a:defRPr b="1"/>
            </a:pPr>
            <a:r>
              <a:t>6.C.1. </a:t>
            </a:r>
            <a:r>
              <a:rPr i="1"/>
              <a:t>Duration</a:t>
            </a:r>
          </a:p>
        </p:txBody>
      </p:sp>
      <p:sp>
        <p:nvSpPr>
          <p:cNvPr id="815" name="Shape 815"/>
          <p:cNvSpPr/>
          <p:nvPr>
            <p:ph type="body" idx="1"/>
          </p:nvPr>
        </p:nvSpPr>
        <p:spPr>
          <a:prstGeom prst="rect">
            <a:avLst/>
          </a:prstGeom>
        </p:spPr>
        <p:txBody>
          <a:bodyPr/>
          <a:lstStyle>
            <a:lvl1pPr>
              <a:lnSpc>
                <a:spcPct val="80000"/>
              </a:lnSpc>
              <a:spcBef>
                <a:spcPts val="600"/>
              </a:spcBef>
              <a:defRPr sz="2900"/>
            </a:lvl1pPr>
          </a:lstStyle>
          <a:p>
            <a:pPr/>
            <a:r>
              <a:t>The traditional role of bonds as an asset category has changed over the past 15 years due to surging interest rates and the resultant price volatility. The use of bond maturity to reduce interest-rate risk in bond portfolios through maturity matching has become increasingly inadequate. By the 1970s, several researchers had recognized that maturity is an incomplete measure of the life and risk of a coupon bond.</a:t>
            </a:r>
          </a:p>
        </p:txBody>
      </p:sp>
      <p:sp>
        <p:nvSpPr>
          <p:cNvPr id="816" name="Shape 816"/>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8" name="Shape 818"/>
          <p:cNvSpPr/>
          <p:nvPr>
            <p:ph type="title"/>
          </p:nvPr>
        </p:nvSpPr>
        <p:spPr>
          <a:prstGeom prst="rect">
            <a:avLst/>
          </a:prstGeom>
        </p:spPr>
        <p:txBody>
          <a:bodyPr/>
          <a:lstStyle/>
          <a:p>
            <a:pPr/>
          </a:p>
        </p:txBody>
      </p:sp>
      <p:sp>
        <p:nvSpPr>
          <p:cNvPr id="819" name="Shape 819"/>
          <p:cNvSpPr/>
          <p:nvPr>
            <p:ph type="body" idx="1"/>
          </p:nvPr>
        </p:nvSpPr>
        <p:spPr>
          <a:prstGeom prst="rect">
            <a:avLst/>
          </a:prstGeom>
        </p:spPr>
        <p:txBody>
          <a:bodyPr/>
          <a:lstStyle/>
          <a:p>
            <a:pPr/>
            <a:r>
              <a:t>The concept of </a:t>
            </a:r>
            <a:r>
              <a:rPr b="1"/>
              <a:t>duration</a:t>
            </a:r>
            <a:r>
              <a:t> is a practical measurement tool that could help immunize bond portfolios against interest-rate risk, and could also be used as a measure of price risk for bonds. Duration has emerged as an important tool for the measurement and management of interest-rate risk. </a:t>
            </a:r>
          </a:p>
        </p:txBody>
      </p:sp>
      <p:sp>
        <p:nvSpPr>
          <p:cNvPr id="820" name="Shape 820"/>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2" name="Shape 822"/>
          <p:cNvSpPr/>
          <p:nvPr>
            <p:ph type="title"/>
          </p:nvPr>
        </p:nvSpPr>
        <p:spPr>
          <a:prstGeom prst="rect">
            <a:avLst/>
          </a:prstGeom>
        </p:spPr>
        <p:txBody>
          <a:bodyPr/>
          <a:lstStyle/>
          <a:p>
            <a:pPr/>
          </a:p>
        </p:txBody>
      </p:sp>
      <p:sp>
        <p:nvSpPr>
          <p:cNvPr id="823" name="Shape 823"/>
          <p:cNvSpPr/>
          <p:nvPr>
            <p:ph type="body" idx="1"/>
          </p:nvPr>
        </p:nvSpPr>
        <p:spPr>
          <a:prstGeom prst="rect">
            <a:avLst/>
          </a:prstGeom>
        </p:spPr>
        <p:txBody>
          <a:bodyPr/>
          <a:lstStyle/>
          <a:p>
            <a:pPr/>
            <a:r>
              <a:t>The purpose of this section is to review the historical development of duration, to examine its potential use by investors in alternative bond-portfolio immunization strategies, and to look at certain reservations that should be considered when using duration to immunize bond portfolios.</a:t>
            </a:r>
          </a:p>
        </p:txBody>
      </p:sp>
      <p:sp>
        <p:nvSpPr>
          <p:cNvPr id="824" name="Shape 824"/>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6" name="Shape 826"/>
          <p:cNvSpPr/>
          <p:nvPr>
            <p:ph type="body" idx="1"/>
          </p:nvPr>
        </p:nvSpPr>
        <p:spPr>
          <a:xfrm>
            <a:off x="628650" y="520995"/>
            <a:ext cx="7886700" cy="5655968"/>
          </a:xfrm>
          <a:prstGeom prst="rect">
            <a:avLst/>
          </a:prstGeom>
        </p:spPr>
        <p:txBody>
          <a:bodyPr/>
          <a:lstStyle/>
          <a:p>
            <a:pPr>
              <a:lnSpc>
                <a:spcPct val="80000"/>
              </a:lnSpc>
              <a:spcBef>
                <a:spcPts val="400"/>
              </a:spcBef>
              <a:defRPr sz="2000"/>
            </a:pPr>
            <a:r>
              <a:t>In 1938, Frederick Macaulay developed the concept of duration as part of an overall analysis of interest rates and bond prices. He was attempting to develop a more meaningful summary measure of the life of a bond that would correlate well with changes in bond price; he arrived at a weighted average of the time to each bond payment, with the weights being the present values of each payment relative to the total present value of all the flows:</a:t>
            </a:r>
          </a:p>
          <a:p>
            <a:pPr>
              <a:lnSpc>
                <a:spcPct val="80000"/>
              </a:lnSpc>
              <a:spcBef>
                <a:spcPts val="400"/>
              </a:spcBef>
              <a:defRPr sz="2000"/>
            </a:pPr>
          </a:p>
          <a:p>
            <a:pPr>
              <a:lnSpc>
                <a:spcPct val="80000"/>
              </a:lnSpc>
              <a:spcBef>
                <a:spcPts val="400"/>
              </a:spcBef>
              <a:defRPr sz="2000"/>
            </a:pPr>
          </a:p>
          <a:p>
            <a:pPr>
              <a:lnSpc>
                <a:spcPct val="80000"/>
              </a:lnSpc>
              <a:spcBef>
                <a:spcPts val="400"/>
              </a:spcBef>
              <a:defRPr sz="2000"/>
            </a:pPr>
          </a:p>
          <a:p>
            <a:pPr>
              <a:lnSpc>
                <a:spcPct val="80000"/>
              </a:lnSpc>
              <a:spcBef>
                <a:spcPts val="400"/>
              </a:spcBef>
              <a:defRPr sz="2000"/>
            </a:pPr>
            <a:r>
              <a:t>where</a:t>
            </a:r>
          </a:p>
          <a:p>
            <a:pPr>
              <a:lnSpc>
                <a:spcPct val="80000"/>
              </a:lnSpc>
              <a:spcBef>
                <a:spcPts val="400"/>
              </a:spcBef>
              <a:defRPr i="1" sz="2000"/>
            </a:pPr>
            <a:r>
              <a:t>Ct </a:t>
            </a:r>
            <a:r>
              <a:rPr i="0"/>
              <a:t>= the coupon-interest payment in periods 1 through </a:t>
            </a:r>
            <a:r>
              <a:t>n − </a:t>
            </a:r>
            <a:r>
              <a:rPr i="0"/>
              <a:t>1;</a:t>
            </a:r>
          </a:p>
          <a:p>
            <a:pPr>
              <a:lnSpc>
                <a:spcPct val="80000"/>
              </a:lnSpc>
              <a:spcBef>
                <a:spcPts val="400"/>
              </a:spcBef>
              <a:defRPr i="1" sz="2000"/>
            </a:pPr>
            <a:r>
              <a:t>Cn </a:t>
            </a:r>
            <a:r>
              <a:rPr i="0"/>
              <a:t>= the sum of the coupon-interest payment and the face value of the bond in period </a:t>
            </a:r>
            <a:r>
              <a:t>n</a:t>
            </a:r>
            <a:r>
              <a:rPr i="0"/>
              <a:t>;</a:t>
            </a:r>
          </a:p>
          <a:p>
            <a:pPr>
              <a:lnSpc>
                <a:spcPct val="80000"/>
              </a:lnSpc>
              <a:spcBef>
                <a:spcPts val="400"/>
              </a:spcBef>
              <a:defRPr i="1" sz="2000"/>
            </a:pPr>
            <a:r>
              <a:t>kd </a:t>
            </a:r>
            <a:r>
              <a:rPr i="0"/>
              <a:t>= the YTM or required rate-of-return of the bondholders in the</a:t>
            </a:r>
          </a:p>
          <a:p>
            <a:pPr>
              <a:lnSpc>
                <a:spcPct val="80000"/>
              </a:lnSpc>
              <a:spcBef>
                <a:spcPts val="400"/>
              </a:spcBef>
              <a:defRPr sz="2000"/>
            </a:pPr>
            <a:r>
              <a:t>market</a:t>
            </a:r>
          </a:p>
          <a:p>
            <a:pPr>
              <a:lnSpc>
                <a:spcPct val="80000"/>
              </a:lnSpc>
              <a:spcBef>
                <a:spcPts val="400"/>
              </a:spcBef>
              <a:defRPr i="1" sz="2000"/>
            </a:pPr>
            <a:r>
              <a:t>t </a:t>
            </a:r>
            <a:r>
              <a:rPr i="0"/>
              <a:t>= the time period in years.</a:t>
            </a:r>
          </a:p>
        </p:txBody>
      </p:sp>
      <p:sp>
        <p:nvSpPr>
          <p:cNvPr id="827" name="Shape 827"/>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28" name="image110.png"/>
          <p:cNvPicPr>
            <a:picLocks noChangeAspect="1"/>
          </p:cNvPicPr>
          <p:nvPr/>
        </p:nvPicPr>
        <p:blipFill>
          <a:blip r:embed="rId2">
            <a:extLst/>
          </a:blip>
          <a:stretch>
            <a:fillRect/>
          </a:stretch>
        </p:blipFill>
        <p:spPr>
          <a:xfrm>
            <a:off x="2653265" y="2331078"/>
            <a:ext cx="4305301" cy="1323976"/>
          </a:xfrm>
          <a:prstGeom prst="rect">
            <a:avLst/>
          </a:prstGeom>
          <a:ln w="12700">
            <a:miter lim="400000"/>
          </a:ln>
        </p:spPr>
      </p:pic>
    </p:spTree>
  </p:cSld>
  <p:clrMapOvr>
    <a:masterClrMapping/>
  </p:clrMapOvr>
  <p:transition xmlns:p14="http://schemas.microsoft.com/office/powerpoint/2010/main" spd="med" advClick="1" p14:dur="1000"/>
</p:sld>
</file>

<file path=ppt/slides/slide1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0" name="Shape 830"/>
          <p:cNvSpPr/>
          <p:nvPr>
            <p:ph type="title"/>
          </p:nvPr>
        </p:nvSpPr>
        <p:spPr>
          <a:prstGeom prst="rect">
            <a:avLst/>
          </a:prstGeom>
        </p:spPr>
        <p:txBody>
          <a:bodyPr/>
          <a:lstStyle/>
          <a:p>
            <a:pPr/>
          </a:p>
        </p:txBody>
      </p:sp>
      <p:sp>
        <p:nvSpPr>
          <p:cNvPr id="831" name="Shape 831"/>
          <p:cNvSpPr/>
          <p:nvPr>
            <p:ph type="body" idx="1"/>
          </p:nvPr>
        </p:nvSpPr>
        <p:spPr>
          <a:prstGeom prst="rect">
            <a:avLst/>
          </a:prstGeom>
        </p:spPr>
        <p:txBody>
          <a:bodyPr/>
          <a:lstStyle/>
          <a:p>
            <a:pPr>
              <a:lnSpc>
                <a:spcPct val="80000"/>
              </a:lnSpc>
              <a:spcBef>
                <a:spcPts val="600"/>
              </a:spcBef>
              <a:defRPr sz="2700"/>
            </a:pPr>
            <a:r>
              <a:t>Thus, for the first semi-annual payment in the series between 0 and </a:t>
            </a:r>
            <a:r>
              <a:rPr i="1"/>
              <a:t>n</a:t>
            </a:r>
            <a:r>
              <a:t>, </a:t>
            </a:r>
            <a:r>
              <a:rPr i="1"/>
              <a:t>t </a:t>
            </a:r>
            <a:r>
              <a:t>would equal 0.5. The denominator of this equation is equal to the current price of the bond as estimated by the present value of all future cash flows.</a:t>
            </a:r>
          </a:p>
          <a:p>
            <a:pPr>
              <a:lnSpc>
                <a:spcPct val="80000"/>
              </a:lnSpc>
              <a:spcBef>
                <a:spcPts val="600"/>
              </a:spcBef>
              <a:defRPr sz="2700"/>
            </a:pPr>
            <a:r>
              <a:t>The duration of a bond with a fixed maturity date declines just as maturity with the passage of time. The duration of a coupon bond, however, is always shorter than its maturity. Only for pure discount (zero-coupon) bonds will duration equal maturity. Duration is also affected by the size of the coupon and its YTM, decreasing as either increases.</a:t>
            </a:r>
          </a:p>
        </p:txBody>
      </p:sp>
      <p:sp>
        <p:nvSpPr>
          <p:cNvPr id="832" name="Shape 83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4" name="Shape 834"/>
          <p:cNvSpPr/>
          <p:nvPr>
            <p:ph type="title"/>
          </p:nvPr>
        </p:nvSpPr>
        <p:spPr>
          <a:prstGeom prst="rect">
            <a:avLst/>
          </a:prstGeom>
        </p:spPr>
        <p:txBody>
          <a:bodyPr/>
          <a:lstStyle/>
          <a:p>
            <a:pPr/>
          </a:p>
        </p:txBody>
      </p:sp>
      <p:sp>
        <p:nvSpPr>
          <p:cNvPr id="835" name="Shape 835"/>
          <p:cNvSpPr/>
          <p:nvPr>
            <p:ph type="body" idx="1"/>
          </p:nvPr>
        </p:nvSpPr>
        <p:spPr>
          <a:prstGeom prst="rect">
            <a:avLst/>
          </a:prstGeom>
        </p:spPr>
        <p:txBody>
          <a:bodyPr/>
          <a:lstStyle/>
          <a:p>
            <a:pPr>
              <a:lnSpc>
                <a:spcPct val="80000"/>
              </a:lnSpc>
              <a:spcBef>
                <a:spcPts val="500"/>
              </a:spcBef>
              <a:defRPr sz="2200"/>
            </a:pPr>
            <a:r>
              <a:t>It is useful to place the concept of duration in the perspective of other summary measures of the timing of an asset’s cash flow. Because the cash flows from bonds are specific, both as to timing and amount, analysts have derived a precise measure of the timing for bonds.</a:t>
            </a:r>
          </a:p>
          <a:p>
            <a:pPr>
              <a:lnSpc>
                <a:spcPct val="80000"/>
              </a:lnSpc>
              <a:spcBef>
                <a:spcPts val="500"/>
              </a:spcBef>
              <a:defRPr sz="2200"/>
            </a:pPr>
            <a:r>
              <a:t>The most commonly used timing measure is term to maturity (TM), the number of years prior to the final payment on the bond. The</a:t>
            </a:r>
          </a:p>
          <a:p>
            <a:pPr lvl="1" marL="742950" indent="-285750">
              <a:lnSpc>
                <a:spcPct val="80000"/>
              </a:lnSpc>
              <a:spcBef>
                <a:spcPts val="400"/>
              </a:spcBef>
              <a:buClr>
                <a:schemeClr val="accent2"/>
              </a:buClr>
              <a:defRPr sz="1900"/>
            </a:pPr>
            <a:r>
              <a:t> The advantage of TM is that it is easily identified and measured. </a:t>
            </a:r>
          </a:p>
          <a:p>
            <a:pPr lvl="1" marL="742950" indent="-285750">
              <a:lnSpc>
                <a:spcPct val="80000"/>
              </a:lnSpc>
              <a:spcBef>
                <a:spcPts val="400"/>
              </a:spcBef>
              <a:buClr>
                <a:schemeClr val="accent2"/>
              </a:buClr>
              <a:defRPr sz="1900"/>
            </a:pPr>
            <a:r>
              <a:t>The disadvantage is that TM ignores interim cash flows and the substantial difference in coupon rates and the difference in sinking funds.</a:t>
            </a:r>
          </a:p>
        </p:txBody>
      </p:sp>
      <p:sp>
        <p:nvSpPr>
          <p:cNvPr id="836" name="Shape 836"/>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p>
            <a:pPr/>
          </a:p>
        </p:txBody>
      </p:sp>
      <p:sp>
        <p:nvSpPr>
          <p:cNvPr id="200" name="Shape 200"/>
          <p:cNvSpPr/>
          <p:nvPr>
            <p:ph type="body" idx="1"/>
          </p:nvPr>
        </p:nvSpPr>
        <p:spPr>
          <a:prstGeom prst="rect">
            <a:avLst/>
          </a:prstGeom>
        </p:spPr>
        <p:txBody>
          <a:bodyPr/>
          <a:lstStyle/>
          <a:p>
            <a:pPr>
              <a:lnSpc>
                <a:spcPct val="80000"/>
              </a:lnSpc>
              <a:spcBef>
                <a:spcPts val="500"/>
              </a:spcBef>
              <a:defRPr sz="2200"/>
            </a:pPr>
            <a:r>
              <a:t>Thus, the current market price of the bond should be $398.98 plus 513.16, or $912.14. This is higher than the price of the bond in Example 6.1, since one-half of each year’s coupon payments occurs earlier. Since some cash flows arrive sooner, their present value is higher when they are discounted at the same YTM.</a:t>
            </a:r>
          </a:p>
          <a:p>
            <a:pPr>
              <a:lnSpc>
                <a:spcPct val="80000"/>
              </a:lnSpc>
              <a:spcBef>
                <a:spcPts val="500"/>
              </a:spcBef>
              <a:defRPr sz="2200"/>
            </a:pPr>
            <a:r>
              <a:t>It is important to note that the present value of the par value is $513.16 in both Examples 6.1 and 6.2. Regardless of the frequency of the coupon cash flows, the present value of the part value remains the same. When the effective annual rate is 10%, a $1,000 lump sum cash flow seven years from now is worth $513.16 in present value terms, regardless of the frequency of the coupon payments.</a:t>
            </a:r>
          </a:p>
        </p:txBody>
      </p:sp>
      <p:sp>
        <p:nvSpPr>
          <p:cNvPr id="201" name="Shape 201"/>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8" name="Shape 838"/>
          <p:cNvSpPr/>
          <p:nvPr>
            <p:ph type="title"/>
          </p:nvPr>
        </p:nvSpPr>
        <p:spPr>
          <a:prstGeom prst="rect">
            <a:avLst/>
          </a:prstGeom>
        </p:spPr>
        <p:txBody>
          <a:bodyPr/>
          <a:lstStyle/>
          <a:p>
            <a:pPr defTabSz="859536">
              <a:defRPr b="1" sz="3666"/>
            </a:pPr>
            <a:r>
              <a:t>6.C.2. </a:t>
            </a:r>
            <a:r>
              <a:rPr i="1"/>
              <a:t>Weighted-Average Term to Maturity and Duration</a:t>
            </a:r>
          </a:p>
        </p:txBody>
      </p:sp>
      <p:sp>
        <p:nvSpPr>
          <p:cNvPr id="839" name="Shape 839"/>
          <p:cNvSpPr/>
          <p:nvPr>
            <p:ph type="body" idx="1"/>
          </p:nvPr>
        </p:nvSpPr>
        <p:spPr>
          <a:prstGeom prst="rect">
            <a:avLst/>
          </a:prstGeom>
          <a:blipFill>
            <a:blip r:embed="rId2"/>
            <a:stretch>
              <a:fillRect/>
            </a:stretch>
          </a:blipFill>
        </p:spPr>
        <p:txBody>
          <a:bodyPr/>
          <a:lstStyle/>
          <a:p>
            <a:pPr/>
            <a:r>
              <a:t> </a:t>
            </a:r>
          </a:p>
        </p:txBody>
      </p:sp>
      <p:sp>
        <p:nvSpPr>
          <p:cNvPr id="840" name="Shape 840"/>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41" name="image111.png"/>
          <p:cNvPicPr>
            <a:picLocks noChangeAspect="1"/>
          </p:cNvPicPr>
          <p:nvPr/>
        </p:nvPicPr>
        <p:blipFill>
          <a:blip r:embed="rId3">
            <a:extLst/>
          </a:blip>
          <a:stretch>
            <a:fillRect/>
          </a:stretch>
        </p:blipFill>
        <p:spPr>
          <a:xfrm>
            <a:off x="1171792" y="3587005"/>
            <a:ext cx="7004644" cy="615927"/>
          </a:xfrm>
          <a:prstGeom prst="rect">
            <a:avLst/>
          </a:prstGeom>
          <a:ln w="12700">
            <a:miter lim="400000"/>
          </a:ln>
        </p:spPr>
      </p:pic>
    </p:spTree>
  </p:cSld>
  <p:clrMapOvr>
    <a:masterClrMapping/>
  </p:clrMapOvr>
  <p:transition xmlns:p14="http://schemas.microsoft.com/office/powerpoint/2010/main" spd="med" advClick="1" p14:dur="1000"/>
</p:sld>
</file>

<file path=ppt/slides/slide1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3" name="Shape 843"/>
          <p:cNvSpPr/>
          <p:nvPr>
            <p:ph type="title"/>
          </p:nvPr>
        </p:nvSpPr>
        <p:spPr>
          <a:xfrm>
            <a:off x="312257" y="418212"/>
            <a:ext cx="8540751" cy="1143001"/>
          </a:xfrm>
          <a:prstGeom prst="rect">
            <a:avLst/>
          </a:prstGeom>
        </p:spPr>
        <p:txBody>
          <a:bodyPr/>
          <a:lstStyle>
            <a:lvl1pPr>
              <a:defRPr b="1"/>
            </a:lvl1pPr>
          </a:lstStyle>
          <a:p>
            <a:pPr/>
            <a:r>
              <a:t>Sample Problem 6.C.1</a:t>
            </a:r>
          </a:p>
        </p:txBody>
      </p:sp>
      <p:sp>
        <p:nvSpPr>
          <p:cNvPr id="844" name="Shape 844"/>
          <p:cNvSpPr/>
          <p:nvPr>
            <p:ph type="body" idx="1"/>
          </p:nvPr>
        </p:nvSpPr>
        <p:spPr>
          <a:xfrm>
            <a:off x="628650" y="1403498"/>
            <a:ext cx="7886700" cy="4773465"/>
          </a:xfrm>
          <a:prstGeom prst="rect">
            <a:avLst/>
          </a:prstGeom>
        </p:spPr>
        <p:txBody>
          <a:bodyPr/>
          <a:lstStyle/>
          <a:p>
            <a:pPr>
              <a:lnSpc>
                <a:spcPct val="80000"/>
              </a:lnSpc>
              <a:spcBef>
                <a:spcPts val="400"/>
              </a:spcBef>
              <a:defRPr sz="1700"/>
            </a:pPr>
            <a:r>
              <a:t>Suppose a 10-year, 4% bond will have total cash-flow payments of $1,400. Thus, the $40 payment in CF1 will have a weight of 0.0287 ($40/$1,400), each subsequent interest payment will have the same weight, and the principal in year 10 will have a weight of 0.74286 ($1,040/1,400). Therefore:</a:t>
            </a:r>
          </a:p>
          <a:p>
            <a:pPr>
              <a:lnSpc>
                <a:spcPct val="80000"/>
              </a:lnSpc>
              <a:spcBef>
                <a:spcPts val="400"/>
              </a:spcBef>
              <a:defRPr sz="1700"/>
            </a:pPr>
          </a:p>
          <a:p>
            <a:pPr>
              <a:lnSpc>
                <a:spcPct val="80000"/>
              </a:lnSpc>
              <a:spcBef>
                <a:spcPts val="400"/>
              </a:spcBef>
              <a:defRPr sz="1700"/>
            </a:pPr>
          </a:p>
          <a:p>
            <a:pPr>
              <a:lnSpc>
                <a:spcPct val="80000"/>
              </a:lnSpc>
              <a:spcBef>
                <a:spcPts val="400"/>
              </a:spcBef>
              <a:defRPr sz="1700"/>
            </a:pPr>
          </a:p>
          <a:p>
            <a:pPr>
              <a:lnSpc>
                <a:spcPct val="80000"/>
              </a:lnSpc>
              <a:spcBef>
                <a:spcPts val="400"/>
              </a:spcBef>
              <a:defRPr sz="1700"/>
            </a:pPr>
          </a:p>
          <a:p>
            <a:pPr>
              <a:lnSpc>
                <a:spcPct val="80000"/>
              </a:lnSpc>
              <a:spcBef>
                <a:spcPts val="400"/>
              </a:spcBef>
              <a:defRPr sz="1700"/>
            </a:pPr>
          </a:p>
          <a:p>
            <a:pPr>
              <a:lnSpc>
                <a:spcPct val="80000"/>
              </a:lnSpc>
              <a:spcBef>
                <a:spcPts val="400"/>
              </a:spcBef>
              <a:defRPr sz="1700"/>
            </a:pPr>
            <a:r>
              <a:t>The WATM is definitely less than the TM, because it takes account of all interim cash flows in addition to the final payment. In addition, a bond with a larger coupon has a shorter WATM because a larger proportion of its total cash flows is derived from the coupon payments prior to maturity — that is, the coupon-weighted average of the larger coupon is larger than the smaller coupon bond. The weighted-average term can be utilized to take into account sinking-fund payments, thus lowering the WATM.</a:t>
            </a:r>
          </a:p>
        </p:txBody>
      </p:sp>
      <p:sp>
        <p:nvSpPr>
          <p:cNvPr id="845" name="Shape 84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46" name="image112.png"/>
          <p:cNvPicPr>
            <a:picLocks noChangeAspect="1"/>
          </p:cNvPicPr>
          <p:nvPr/>
        </p:nvPicPr>
        <p:blipFill>
          <a:blip r:embed="rId2">
            <a:extLst/>
          </a:blip>
          <a:stretch>
            <a:fillRect/>
          </a:stretch>
        </p:blipFill>
        <p:spPr>
          <a:xfrm>
            <a:off x="1618251" y="2590837"/>
            <a:ext cx="6113793" cy="1276019"/>
          </a:xfrm>
          <a:prstGeom prst="rect">
            <a:avLst/>
          </a:prstGeom>
          <a:ln w="12700">
            <a:miter lim="400000"/>
          </a:ln>
        </p:spPr>
      </p:pic>
    </p:spTree>
  </p:cSld>
  <p:clrMapOvr>
    <a:masterClrMapping/>
  </p:clrMapOvr>
  <p:transition xmlns:p14="http://schemas.microsoft.com/office/powerpoint/2010/main" spd="med" advClick="1" p14:dur="1000"/>
</p:sld>
</file>

<file path=ppt/slides/slide1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8" name="Shape 848"/>
          <p:cNvSpPr/>
          <p:nvPr>
            <p:ph type="title"/>
          </p:nvPr>
        </p:nvSpPr>
        <p:spPr>
          <a:prstGeom prst="rect">
            <a:avLst/>
          </a:prstGeom>
        </p:spPr>
        <p:txBody>
          <a:bodyPr/>
          <a:lstStyle/>
          <a:p>
            <a:pPr defTabSz="768095">
              <a:defRPr sz="3696"/>
            </a:pPr>
            <a:r>
              <a:t>6.C.2.1. </a:t>
            </a:r>
            <a:r>
              <a:rPr i="1"/>
              <a:t>WATM versus duration measure</a:t>
            </a:r>
          </a:p>
        </p:txBody>
      </p:sp>
      <p:sp>
        <p:nvSpPr>
          <p:cNvPr id="849" name="Shape 849"/>
          <p:cNvSpPr/>
          <p:nvPr>
            <p:ph type="body" idx="1"/>
          </p:nvPr>
        </p:nvSpPr>
        <p:spPr>
          <a:xfrm>
            <a:off x="628650" y="1825624"/>
            <a:ext cx="7886700" cy="4926049"/>
          </a:xfrm>
          <a:prstGeom prst="rect">
            <a:avLst/>
          </a:prstGeom>
          <a:blipFill>
            <a:blip r:embed="rId2"/>
            <a:stretch>
              <a:fillRect/>
            </a:stretch>
          </a:blipFill>
        </p:spPr>
        <p:txBody>
          <a:bodyPr/>
          <a:lstStyle/>
          <a:p>
            <a:pPr/>
            <a:r>
              <a:t> </a:t>
            </a:r>
          </a:p>
        </p:txBody>
      </p:sp>
      <p:sp>
        <p:nvSpPr>
          <p:cNvPr id="850" name="Shape 850"/>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51" name="image114.png"/>
          <p:cNvPicPr>
            <a:picLocks noChangeAspect="1"/>
          </p:cNvPicPr>
          <p:nvPr/>
        </p:nvPicPr>
        <p:blipFill>
          <a:blip r:embed="rId3">
            <a:extLst/>
          </a:blip>
          <a:stretch>
            <a:fillRect/>
          </a:stretch>
        </p:blipFill>
        <p:spPr>
          <a:xfrm>
            <a:off x="1887499" y="3955312"/>
            <a:ext cx="6015542" cy="554334"/>
          </a:xfrm>
          <a:prstGeom prst="rect">
            <a:avLst/>
          </a:prstGeom>
          <a:ln w="12700">
            <a:miter lim="400000"/>
          </a:ln>
        </p:spPr>
      </p:pic>
    </p:spTree>
  </p:cSld>
  <p:clrMapOvr>
    <a:masterClrMapping/>
  </p:clrMapOvr>
  <p:transition xmlns:p14="http://schemas.microsoft.com/office/powerpoint/2010/main" spd="med" advClick="1" p14:dur="1000"/>
</p:sld>
</file>

<file path=ppt/slides/slide1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3" name="Shape 853"/>
          <p:cNvSpPr/>
          <p:nvPr>
            <p:ph type="title"/>
          </p:nvPr>
        </p:nvSpPr>
        <p:spPr>
          <a:prstGeom prst="rect">
            <a:avLst/>
          </a:prstGeom>
        </p:spPr>
        <p:txBody>
          <a:bodyPr/>
          <a:lstStyle/>
          <a:p>
            <a:pPr/>
          </a:p>
        </p:txBody>
      </p:sp>
      <p:sp>
        <p:nvSpPr>
          <p:cNvPr id="854" name="Shape 854"/>
          <p:cNvSpPr/>
          <p:nvPr>
            <p:ph type="body" idx="1"/>
          </p:nvPr>
        </p:nvSpPr>
        <p:spPr>
          <a:prstGeom prst="rect">
            <a:avLst/>
          </a:prstGeom>
        </p:spPr>
        <p:txBody>
          <a:bodyPr/>
          <a:lstStyle/>
          <a:p>
            <a:pPr>
              <a:lnSpc>
                <a:spcPct val="80000"/>
              </a:lnSpc>
              <a:spcBef>
                <a:spcPts val="500"/>
              </a:spcBef>
              <a:defRPr sz="2200"/>
            </a:pPr>
            <a:r>
              <a:t>The time in the future when a cash flow is received is weighted by the proportion that the present value of that cash flow contributes to the total present value or price of the bond.</a:t>
            </a:r>
          </a:p>
          <a:p>
            <a:pPr>
              <a:lnSpc>
                <a:spcPct val="80000"/>
              </a:lnSpc>
              <a:spcBef>
                <a:spcPts val="500"/>
              </a:spcBef>
              <a:defRPr sz="2200"/>
            </a:pPr>
            <a:r>
              <a:t>Similar to the WATM, the duration of a bond is shorter than its TM because of the interim interest payment. Duration is inversely related to the coupon of the bond. </a:t>
            </a:r>
          </a:p>
          <a:p>
            <a:pPr>
              <a:lnSpc>
                <a:spcPct val="80000"/>
              </a:lnSpc>
              <a:spcBef>
                <a:spcPts val="500"/>
              </a:spcBef>
              <a:defRPr sz="2200"/>
            </a:pPr>
            <a:r>
              <a:t>The one variable that does not influence the average TM but can affect duration is the prevailing market yield. Market yield does not affect WATM because this measure does not consider the present value of flows. Nevertheless, market yield affects more on both the numerator of WATM and TM. As a result, there is an inverse relation between a change in the market yield and a bond’s duration.</a:t>
            </a:r>
          </a:p>
        </p:txBody>
      </p:sp>
      <p:sp>
        <p:nvSpPr>
          <p:cNvPr id="855" name="Shape 85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7" name="Shape 857"/>
          <p:cNvSpPr/>
          <p:nvPr>
            <p:ph type="title"/>
          </p:nvPr>
        </p:nvSpPr>
        <p:spPr>
          <a:prstGeom prst="rect">
            <a:avLst/>
          </a:prstGeom>
        </p:spPr>
        <p:txBody>
          <a:bodyPr/>
          <a:lstStyle/>
          <a:p>
            <a:pPr/>
          </a:p>
        </p:txBody>
      </p:sp>
      <p:sp>
        <p:nvSpPr>
          <p:cNvPr id="858" name="Shape 858"/>
          <p:cNvSpPr/>
          <p:nvPr>
            <p:ph type="body" idx="1"/>
          </p:nvPr>
        </p:nvSpPr>
        <p:spPr>
          <a:prstGeom prst="rect">
            <a:avLst/>
          </a:prstGeom>
        </p:spPr>
        <p:txBody>
          <a:bodyPr/>
          <a:lstStyle/>
          <a:p>
            <a:pPr>
              <a:lnSpc>
                <a:spcPct val="80000"/>
              </a:lnSpc>
              <a:spcBef>
                <a:spcPts val="500"/>
              </a:spcBef>
              <a:defRPr sz="2400"/>
            </a:pPr>
            <a:r>
              <a:t>Tables 6.C.1 and 6.C.2, taken from Reilly and Sidhu’s (1980) article, “The Many Uses of Bond Duration”, illustrate the difference between the timing measures. These two tables show the WATM and the duration, respectively. Due to the consideration of the time value of money in the duration measurement, duration is the superior measuring technique.</a:t>
            </a:r>
          </a:p>
          <a:p>
            <a:pPr>
              <a:lnSpc>
                <a:spcPct val="80000"/>
              </a:lnSpc>
              <a:spcBef>
                <a:spcPts val="500"/>
              </a:spcBef>
              <a:defRPr sz="2400"/>
            </a:pPr>
            <a:r>
              <a:t>WATM is always longer than the duration of a bond, and the difference increases with the market rate used in the duration formula. This is consistent with the duration property of an inverse relation between duration and the market rate.</a:t>
            </a:r>
          </a:p>
        </p:txBody>
      </p:sp>
      <p:sp>
        <p:nvSpPr>
          <p:cNvPr id="859" name="Shape 85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61" name="image115.png"/>
          <p:cNvPicPr>
            <a:picLocks noChangeAspect="1"/>
          </p:cNvPicPr>
          <p:nvPr/>
        </p:nvPicPr>
        <p:blipFill>
          <a:blip r:embed="rId2">
            <a:extLst/>
          </a:blip>
          <a:stretch>
            <a:fillRect/>
          </a:stretch>
        </p:blipFill>
        <p:spPr>
          <a:xfrm>
            <a:off x="1405380" y="1299738"/>
            <a:ext cx="6524626" cy="4191001"/>
          </a:xfrm>
          <a:prstGeom prst="rect">
            <a:avLst/>
          </a:prstGeom>
          <a:ln w="12700">
            <a:miter lim="400000"/>
          </a:ln>
        </p:spPr>
      </p:pic>
      <p:sp>
        <p:nvSpPr>
          <p:cNvPr id="862" name="Shape 86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4" name="Shape 864"/>
          <p:cNvSpPr/>
          <p:nvPr>
            <p:ph type="title"/>
          </p:nvPr>
        </p:nvSpPr>
        <p:spPr>
          <a:prstGeom prst="rect">
            <a:avLst/>
          </a:prstGeom>
        </p:spPr>
        <p:txBody>
          <a:bodyPr/>
          <a:lstStyle/>
          <a:p>
            <a:pPr/>
            <a:r>
              <a:t>6.C.2.2. </a:t>
            </a:r>
            <a:r>
              <a:rPr i="1"/>
              <a:t>YTM</a:t>
            </a:r>
          </a:p>
        </p:txBody>
      </p:sp>
      <p:sp>
        <p:nvSpPr>
          <p:cNvPr id="865" name="Shape 865"/>
          <p:cNvSpPr/>
          <p:nvPr>
            <p:ph type="body" idx="1"/>
          </p:nvPr>
        </p:nvSpPr>
        <p:spPr>
          <a:prstGeom prst="rect">
            <a:avLst/>
          </a:prstGeom>
        </p:spPr>
        <p:txBody>
          <a:bodyPr/>
          <a:lstStyle/>
          <a:p>
            <a:pPr>
              <a:lnSpc>
                <a:spcPct val="80000"/>
              </a:lnSpc>
              <a:spcBef>
                <a:spcPts val="500"/>
              </a:spcBef>
              <a:defRPr sz="2200"/>
            </a:pPr>
            <a:r>
              <a:t>Based upon Chapter 5, YTM is an average maturity measurement in its own way because it is calculated using the same rate to discount all payments to the bondholder — thus, it is an average of spot rates over time. For example, if the spot rate for period two, </a:t>
            </a:r>
            <a:r>
              <a:rPr i="1"/>
              <a:t>r</a:t>
            </a:r>
            <a:r>
              <a:t>2, is greater than that for period one, </a:t>
            </a:r>
            <a:r>
              <a:rPr i="1"/>
              <a:t>r</a:t>
            </a:r>
            <a:r>
              <a:t>1, the YTM on a 2-year coupon bond would be between </a:t>
            </a:r>
            <a:r>
              <a:rPr i="1"/>
              <a:t>r</a:t>
            </a:r>
            <a:r>
              <a:t>1 and </a:t>
            </a:r>
            <a:r>
              <a:rPr i="1"/>
              <a:t>r</a:t>
            </a:r>
            <a:r>
              <a:t>2 — an underestimate of the 2-year spot rate. Likewise, the opposite condition would overestimate the 2-year spot rate. With the high volatility of interest rates that has existed in recent years, the difference can be dramatic. For example, in Britain during 1977, the 20-year spot rate of interest was approximately 20%, while the YTM on 20-year coupon bonds was only 13%. The reason for the larger discrepancy was that YTM was calculated as an average of the relatively low short-term spot rates and the relatively high long-term spot rates.</a:t>
            </a:r>
          </a:p>
        </p:txBody>
      </p:sp>
      <p:sp>
        <p:nvSpPr>
          <p:cNvPr id="866" name="Shape 866"/>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68" name="image116.png"/>
          <p:cNvPicPr>
            <a:picLocks noChangeAspect="1"/>
          </p:cNvPicPr>
          <p:nvPr/>
        </p:nvPicPr>
        <p:blipFill>
          <a:blip r:embed="rId2">
            <a:extLst/>
          </a:blip>
          <a:stretch>
            <a:fillRect/>
          </a:stretch>
        </p:blipFill>
        <p:spPr>
          <a:xfrm>
            <a:off x="2211326" y="542260"/>
            <a:ext cx="4821349" cy="5655968"/>
          </a:xfrm>
          <a:prstGeom prst="rect">
            <a:avLst/>
          </a:prstGeom>
          <a:ln w="12700">
            <a:miter lim="400000"/>
          </a:ln>
        </p:spPr>
      </p:pic>
      <p:sp>
        <p:nvSpPr>
          <p:cNvPr id="869" name="Shape 86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1" name="Shape 871"/>
          <p:cNvSpPr/>
          <p:nvPr>
            <p:ph type="title"/>
          </p:nvPr>
        </p:nvSpPr>
        <p:spPr>
          <a:prstGeom prst="rect">
            <a:avLst/>
          </a:prstGeom>
        </p:spPr>
        <p:txBody>
          <a:bodyPr/>
          <a:lstStyle/>
          <a:p>
            <a:pPr/>
          </a:p>
        </p:txBody>
      </p:sp>
      <p:sp>
        <p:nvSpPr>
          <p:cNvPr id="872" name="Shape 872"/>
          <p:cNvSpPr/>
          <p:nvPr>
            <p:ph type="body" idx="1"/>
          </p:nvPr>
        </p:nvSpPr>
        <p:spPr>
          <a:prstGeom prst="rect">
            <a:avLst/>
          </a:prstGeom>
        </p:spPr>
        <p:txBody>
          <a:bodyPr/>
          <a:lstStyle>
            <a:lvl1pPr>
              <a:lnSpc>
                <a:spcPct val="80000"/>
              </a:lnSpc>
              <a:spcBef>
                <a:spcPts val="500"/>
              </a:spcBef>
              <a:defRPr sz="2400"/>
            </a:lvl1pPr>
          </a:lstStyle>
          <a:p>
            <a:pPr/>
            <a:r>
              <a:t>Until the 1970s, when interest-rate and bond-price volatility increased dramatically, the significance of the superiority of duration over average measurement of bond-portfolio risk was required for immunization against interest-rate risk. Studies comparing the success of portfolios immunized with a duration strategy and a maturity strategy have shown that duration outperforms maturity 75% of the time for a variety of planning periods. Duration also produces lower variances between realized and promised returns than either the maturity strategy or the na¨ıve strategy of annually rolling over 20-year bonds.</a:t>
            </a:r>
          </a:p>
        </p:txBody>
      </p:sp>
      <p:sp>
        <p:nvSpPr>
          <p:cNvPr id="873" name="Shape 873"/>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5" name="Shape 875"/>
          <p:cNvSpPr/>
          <p:nvPr>
            <p:ph type="body" idx="1"/>
          </p:nvPr>
        </p:nvSpPr>
        <p:spPr>
          <a:xfrm>
            <a:off x="628650" y="818706"/>
            <a:ext cx="7886700" cy="5358258"/>
          </a:xfrm>
          <a:prstGeom prst="rect">
            <a:avLst/>
          </a:prstGeom>
        </p:spPr>
        <p:txBody>
          <a:bodyPr/>
          <a:lstStyle/>
          <a:p>
            <a:pPr>
              <a:lnSpc>
                <a:spcPct val="90000"/>
              </a:lnSpc>
              <a:spcBef>
                <a:spcPts val="400"/>
              </a:spcBef>
              <a:defRPr sz="2000"/>
            </a:pPr>
            <a:r>
              <a:t>The motivation for bond investment is to secure a fixed cash flow over a particular investment horizon. Asset and liability portfolios of financial institutions often generate future cash-flow patterns that must conform to certain solvency and profitability restrictions. For example, insurance companies and pension funds, with definite future commitments of funds, invest now so that their future cash-flow stream will match well with their future commitment stream. Bond-immunization strategies are designed to guarantee the investor in default-free and option-free bonds at rate-of-return that approximates the promised rate (or YTM) computed at the outset of the investment. Nevertheless, the YTM will be equal to the RY only if the interim coupon payments are reinvestable at the YTM. If interest rates change, the RY will be lower or higher than YTM, depending upon the relationship between the bond’s measured duration </a:t>
            </a:r>
            <a:r>
              <a:rPr i="1"/>
              <a:t>D </a:t>
            </a:r>
            <a:r>
              <a:t>and the investor’s expected holding period </a:t>
            </a:r>
            <a:r>
              <a:rPr i="1"/>
              <a:t>H</a:t>
            </a:r>
            <a:r>
              <a:t>. Babcock (1975) devised a simple formula in which RY is computed as a weighted average of the YTM and the average RR available for coupon payments:</a:t>
            </a:r>
          </a:p>
        </p:txBody>
      </p:sp>
      <p:sp>
        <p:nvSpPr>
          <p:cNvPr id="876" name="Shape 876"/>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877" name="image117.png"/>
          <p:cNvPicPr>
            <a:picLocks noChangeAspect="1"/>
          </p:cNvPicPr>
          <p:nvPr/>
        </p:nvPicPr>
        <p:blipFill>
          <a:blip r:embed="rId2">
            <a:extLst/>
          </a:blip>
          <a:stretch>
            <a:fillRect/>
          </a:stretch>
        </p:blipFill>
        <p:spPr>
          <a:xfrm>
            <a:off x="2047875" y="5731393"/>
            <a:ext cx="5048250" cy="647701"/>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prstGeom prst="rect">
            <a:avLst/>
          </a:prstGeom>
        </p:spPr>
        <p:txBody>
          <a:bodyPr/>
          <a:lstStyle/>
          <a:p>
            <a:pPr/>
          </a:p>
        </p:txBody>
      </p:sp>
      <p:sp>
        <p:nvSpPr>
          <p:cNvPr id="204" name="Shape 204"/>
          <p:cNvSpPr/>
          <p:nvPr>
            <p:ph type="body" idx="1"/>
          </p:nvPr>
        </p:nvSpPr>
        <p:spPr>
          <a:prstGeom prst="rect">
            <a:avLst/>
          </a:prstGeom>
        </p:spPr>
        <p:txBody>
          <a:bodyPr/>
          <a:lstStyle/>
          <a:p>
            <a:pPr>
              <a:lnSpc>
                <a:spcPct val="80000"/>
              </a:lnSpc>
              <a:spcBef>
                <a:spcPts val="500"/>
              </a:spcBef>
              <a:defRPr b="1" sz="2400"/>
            </a:pPr>
            <a:r>
              <a:t>Annual Percentage Rate or Stated Annual Interest Rate</a:t>
            </a:r>
            <a:r>
              <a:rPr b="0"/>
              <a:t>. When the bond interest rate is quoted as an APR, it is called a </a:t>
            </a:r>
            <a:r>
              <a:t>stated annual interest rate </a:t>
            </a:r>
            <a:r>
              <a:rPr b="0"/>
              <a:t>or </a:t>
            </a:r>
            <a:r>
              <a:t>nominal interest rate</a:t>
            </a:r>
            <a:r>
              <a:rPr b="0"/>
              <a:t>. Given an annual percentage rate, the periodic interest rate is APR/</a:t>
            </a:r>
            <a:r>
              <a:rPr b="0" i="1"/>
              <a:t>m</a:t>
            </a:r>
            <a:r>
              <a:rPr b="0"/>
              <a:t>, where </a:t>
            </a:r>
            <a:r>
              <a:rPr b="0" i="1"/>
              <a:t>m </a:t>
            </a:r>
            <a:r>
              <a:rPr b="0"/>
              <a:t>represents the number of periods or cash flows in a year. Recall that the APR assumes no period by- period compounding of cash flows, so it fails to account for interest on- interest. If a bond has a coupon rate of 8% with semiannual coupon payments and has a nominal interest rate of 10%, the bond’s periodic cash flows should be discounted at 10%/2% or 5% per 6-month period.</a:t>
            </a:r>
          </a:p>
        </p:txBody>
      </p:sp>
      <p:sp>
        <p:nvSpPr>
          <p:cNvPr id="205" name="Shape 205"/>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9" name="Shape 879"/>
          <p:cNvSpPr/>
          <p:nvPr>
            <p:ph type="title"/>
          </p:nvPr>
        </p:nvSpPr>
        <p:spPr>
          <a:prstGeom prst="rect">
            <a:avLst/>
          </a:prstGeom>
        </p:spPr>
        <p:txBody>
          <a:bodyPr/>
          <a:lstStyle/>
          <a:p>
            <a:pPr/>
          </a:p>
        </p:txBody>
      </p:sp>
      <p:sp>
        <p:nvSpPr>
          <p:cNvPr id="880" name="Shape 880"/>
          <p:cNvSpPr/>
          <p:nvPr>
            <p:ph type="body" idx="1"/>
          </p:nvPr>
        </p:nvSpPr>
        <p:spPr>
          <a:prstGeom prst="rect">
            <a:avLst/>
          </a:prstGeom>
        </p:spPr>
        <p:txBody>
          <a:bodyPr/>
          <a:lstStyle/>
          <a:p>
            <a:pPr>
              <a:lnSpc>
                <a:spcPct val="80000"/>
              </a:lnSpc>
              <a:spcBef>
                <a:spcPts val="500"/>
              </a:spcBef>
              <a:defRPr sz="2200"/>
            </a:pPr>
            <a:r>
              <a:t>Therefore, the RY would equal the YTM only if the duration on the bond was kept equal to the time horizon of the investor. An increase in the RR would increase the return from reinvested coupons, but would at the same time decrease the bond value. Only holding the bond to maturity would prevent this value reduction from affecting the RY. Therefore, the overall impact of RR increases depends upon the extent to which the income effect offsets the value reduction. On the other hand, a decrease in the RR will decrease the return from reinvested coupons, but it will increase the bond values in the market. As shown in Eq. (6.C.4), these opposite impacts on RY will exactly offset each other only when </a:t>
            </a:r>
            <a:r>
              <a:rPr i="1"/>
              <a:t>D </a:t>
            </a:r>
            <a:r>
              <a:t>equals </a:t>
            </a:r>
            <a:r>
              <a:rPr i="1"/>
              <a:t>H</a:t>
            </a:r>
            <a:r>
              <a:t>.</a:t>
            </a:r>
          </a:p>
        </p:txBody>
      </p:sp>
      <p:sp>
        <p:nvSpPr>
          <p:cNvPr id="881" name="Shape 881"/>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3" name="Shape 883"/>
          <p:cNvSpPr/>
          <p:nvPr>
            <p:ph type="title"/>
          </p:nvPr>
        </p:nvSpPr>
        <p:spPr>
          <a:prstGeom prst="rect">
            <a:avLst/>
          </a:prstGeom>
        </p:spPr>
        <p:txBody>
          <a:bodyPr/>
          <a:lstStyle/>
          <a:p>
            <a:pPr/>
          </a:p>
        </p:txBody>
      </p:sp>
      <p:sp>
        <p:nvSpPr>
          <p:cNvPr id="884" name="Shape 884"/>
          <p:cNvSpPr/>
          <p:nvPr>
            <p:ph type="body" idx="1"/>
          </p:nvPr>
        </p:nvSpPr>
        <p:spPr>
          <a:prstGeom prst="rect">
            <a:avLst/>
          </a:prstGeom>
        </p:spPr>
        <p:txBody>
          <a:bodyPr/>
          <a:lstStyle>
            <a:lvl1pPr>
              <a:lnSpc>
                <a:spcPct val="80000"/>
              </a:lnSpc>
              <a:spcBef>
                <a:spcPts val="500"/>
              </a:spcBef>
              <a:defRPr sz="2200"/>
            </a:lvl1pPr>
          </a:lstStyle>
          <a:p>
            <a:pPr/>
            <a:r>
              <a:t>If a more complete time spectrum of zero-coupon bonds of all types were readily available, bond-portfolio immunization would be a relatively simple process. Simply by choosing bonds with maturities equal to the length of an investor’s investment horizon, the rate-of-return would always be as promised by the YTM, regardless of interest-rate changes. Beginning with Treasury-bond sales of February 15, 1985, the U.S. Treasury has been cooperating with Wall Street firms in the stripping of coupon payments from new Treasury issues through separate registration of coupon and maturity payments, thus manufacturing a series of zero-coupon issues. However, since this applies only to Treasury issues, it is still necessary for investors to use duration models to immunize portfolios of non-Treasury bonds.</a:t>
            </a:r>
          </a:p>
        </p:txBody>
      </p:sp>
      <p:sp>
        <p:nvSpPr>
          <p:cNvPr id="885" name="Shape 88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7" name="Shape 887"/>
          <p:cNvSpPr/>
          <p:nvPr>
            <p:ph type="title"/>
          </p:nvPr>
        </p:nvSpPr>
        <p:spPr>
          <a:prstGeom prst="rect">
            <a:avLst/>
          </a:prstGeom>
        </p:spPr>
        <p:txBody>
          <a:bodyPr/>
          <a:lstStyle/>
          <a:p>
            <a:pPr/>
          </a:p>
        </p:txBody>
      </p:sp>
      <p:sp>
        <p:nvSpPr>
          <p:cNvPr id="888" name="Shape 888"/>
          <p:cNvSpPr/>
          <p:nvPr>
            <p:ph type="body" idx="1"/>
          </p:nvPr>
        </p:nvSpPr>
        <p:spPr>
          <a:prstGeom prst="rect">
            <a:avLst/>
          </a:prstGeom>
        </p:spPr>
        <p:txBody>
          <a:bodyPr/>
          <a:lstStyle>
            <a:lvl1pPr>
              <a:lnSpc>
                <a:spcPct val="90000"/>
              </a:lnSpc>
              <a:spcBef>
                <a:spcPts val="600"/>
              </a:spcBef>
              <a:defRPr sz="2900"/>
            </a:lvl1pPr>
          </a:lstStyle>
          <a:p>
            <a:pPr/>
            <a:r>
              <a:t>To immunize a bond portfolio, investors must match the duration of the portfolio with the length of their investment horizons. This must be accomplished within their assumed stochastic process of interest-rate movements and changes in the yield curve. If the yield curve changes during the holding period, the immunization process will break down and the RY will not equal the YTM as promised.</a:t>
            </a:r>
          </a:p>
        </p:txBody>
      </p:sp>
      <p:sp>
        <p:nvSpPr>
          <p:cNvPr id="889" name="Shape 88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1" name="Shape 891"/>
          <p:cNvSpPr/>
          <p:nvPr>
            <p:ph type="title"/>
          </p:nvPr>
        </p:nvSpPr>
        <p:spPr>
          <a:prstGeom prst="rect">
            <a:avLst/>
          </a:prstGeom>
        </p:spPr>
        <p:txBody>
          <a:bodyPr/>
          <a:lstStyle/>
          <a:p>
            <a:pPr/>
          </a:p>
        </p:txBody>
      </p:sp>
      <p:sp>
        <p:nvSpPr>
          <p:cNvPr id="892" name="Shape 892"/>
          <p:cNvSpPr/>
          <p:nvPr>
            <p:ph type="body" idx="1"/>
          </p:nvPr>
        </p:nvSpPr>
        <p:spPr>
          <a:prstGeom prst="rect">
            <a:avLst/>
          </a:prstGeom>
        </p:spPr>
        <p:txBody>
          <a:bodyPr/>
          <a:lstStyle>
            <a:lvl1pPr>
              <a:lnSpc>
                <a:spcPct val="80000"/>
              </a:lnSpc>
              <a:spcBef>
                <a:spcPts val="400"/>
              </a:spcBef>
              <a:defRPr sz="2000"/>
            </a:lvl1pPr>
          </a:lstStyle>
          <a:p>
            <a:pPr/>
            <a:r>
              <a:t>Since the hoped-for results of the passive duration-immunization method can be upset by interest-rate shifts, some investors may prefer to try to predict interest-rate changes and undertake an active immunization strategy. This would involve the formation of bond portfolios with durations intentionally longer or shorter than the investment-planning period. Since it is usually assumed that the market consensus about future interest rates is the most likely possibility, investors should pursue active strategies only if their forecasts of rates differ from those of the market. The investor, who expects the interest rate to be higher than the market forecast, should form a bond portfolio with a duration shorter than the length of the investment horizon. If successful, the income gains from reinvestment of coupons and maturing bonds will exceed the value loss on unmatured bonds: RY will exceed the YTM promised. If unsuccessful, the reinvestment return will not be enough to offset the value loss and RY will be less than YTM.</a:t>
            </a:r>
          </a:p>
        </p:txBody>
      </p:sp>
      <p:sp>
        <p:nvSpPr>
          <p:cNvPr id="893" name="Shape 893"/>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5" name="Shape 895"/>
          <p:cNvSpPr/>
          <p:nvPr>
            <p:ph type="title"/>
          </p:nvPr>
        </p:nvSpPr>
        <p:spPr>
          <a:prstGeom prst="rect">
            <a:avLst/>
          </a:prstGeom>
        </p:spPr>
        <p:txBody>
          <a:bodyPr/>
          <a:lstStyle/>
          <a:p>
            <a:pPr/>
          </a:p>
        </p:txBody>
      </p:sp>
      <p:sp>
        <p:nvSpPr>
          <p:cNvPr id="896" name="Shape 896"/>
          <p:cNvSpPr/>
          <p:nvPr>
            <p:ph type="body" idx="1"/>
          </p:nvPr>
        </p:nvSpPr>
        <p:spPr>
          <a:xfrm>
            <a:off x="628650" y="1825624"/>
            <a:ext cx="7886700" cy="4883520"/>
          </a:xfrm>
          <a:prstGeom prst="rect">
            <a:avLst/>
          </a:prstGeom>
        </p:spPr>
        <p:txBody>
          <a:bodyPr/>
          <a:lstStyle>
            <a:lvl1pPr>
              <a:lnSpc>
                <a:spcPct val="80000"/>
              </a:lnSpc>
              <a:spcBef>
                <a:spcPts val="400"/>
              </a:spcBef>
              <a:defRPr sz="1700"/>
            </a:lvl1pPr>
          </a:lstStyle>
          <a:p>
            <a:pPr/>
            <a:r>
              <a:t>If the investor expects interest rates to be lower than the market forecast, the procedure would be the reverse of that described above— that is, to purchase a bond portfolio with a duration longer than the investment horizon. If successful, the lower reinvestment returns will be more than offset by the bond-value gains. Thus, the active immunization strategy relies solely upon the ability of the investor to predict the direction of future interest-rate changes and to take full advantage of market opportunities for realized returns greater than market rates. While this provides the investor with an opportunity for substantial returns, it can also result in substantial losses. Because of this, Leibowitz and Weinberger (LW, 1981) derived a “stop loss” active immunization strategy which they called contingent immunization. In this method, the portfolio manager pursues higher returns through active management unless the value of the portfolio declines to a level that threatens a minimum target return. At this point, the portfolio is switched into a pure immunization mode designed to provide the minimum target specified at the outset. Other researchers have developed similar strategies that rely on two portfolios — one actively and the other passively immunized. Interest changes could take place that would virtually wipe out the active portfolio, but they would not greatly affect the minimum target return of the two-portfolio combination.</a:t>
            </a:r>
          </a:p>
        </p:txBody>
      </p:sp>
      <p:sp>
        <p:nvSpPr>
          <p:cNvPr id="897" name="Shape 897"/>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9" name="Shape 899"/>
          <p:cNvSpPr/>
          <p:nvPr>
            <p:ph type="title"/>
          </p:nvPr>
        </p:nvSpPr>
        <p:spPr>
          <a:prstGeom prst="rect">
            <a:avLst/>
          </a:prstGeom>
        </p:spPr>
        <p:txBody>
          <a:bodyPr/>
          <a:lstStyle/>
          <a:p>
            <a:pPr/>
            <a:r>
              <a:t>6.C.2.3. </a:t>
            </a:r>
            <a:r>
              <a:rPr i="1"/>
              <a:t>The macaulay model</a:t>
            </a:r>
          </a:p>
        </p:txBody>
      </p:sp>
      <p:sp>
        <p:nvSpPr>
          <p:cNvPr id="900" name="Shape 900"/>
          <p:cNvSpPr/>
          <p:nvPr>
            <p:ph type="body" idx="1"/>
          </p:nvPr>
        </p:nvSpPr>
        <p:spPr>
          <a:prstGeom prst="rect">
            <a:avLst/>
          </a:prstGeom>
        </p:spPr>
        <p:txBody>
          <a:bodyPr/>
          <a:lstStyle/>
          <a:p>
            <a:pPr>
              <a:lnSpc>
                <a:spcPct val="80000"/>
              </a:lnSpc>
              <a:spcBef>
                <a:spcPts val="500"/>
              </a:spcBef>
              <a:defRPr sz="2400"/>
            </a:pPr>
            <a:r>
              <a:t>The duration model that is still most widely used because of its simplicity is the </a:t>
            </a:r>
            <a:r>
              <a:rPr b="1"/>
              <a:t>Macaulay model</a:t>
            </a:r>
            <a:r>
              <a:t>. However, basic limitations affect the use of this model. First, the current and forward spot rates are assumed to be equal over a specific planning horizon — that is, the yield curve is assumed to be flat. This is also one of the basic weakness of the YTM measurement. Second, this model provides an accurate measure of interest-rate risk only when there is a single parallel shift in the term of structure of interest rates — that is, there is only one shift within the holding period and it does not involve a change in yield-curve shape.</a:t>
            </a:r>
          </a:p>
        </p:txBody>
      </p:sp>
      <p:sp>
        <p:nvSpPr>
          <p:cNvPr id="901" name="Shape 901"/>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3" name="Shape 903"/>
          <p:cNvSpPr/>
          <p:nvPr>
            <p:ph type="body" idx="1"/>
          </p:nvPr>
        </p:nvSpPr>
        <p:spPr>
          <a:xfrm>
            <a:off x="628650" y="765544"/>
            <a:ext cx="7886700" cy="5411419"/>
          </a:xfrm>
          <a:prstGeom prst="rect">
            <a:avLst/>
          </a:prstGeom>
        </p:spPr>
        <p:txBody>
          <a:bodyPr/>
          <a:lstStyle/>
          <a:p>
            <a:pPr>
              <a:lnSpc>
                <a:spcPct val="80000"/>
              </a:lnSpc>
              <a:spcBef>
                <a:spcPts val="400"/>
              </a:spcBef>
              <a:defRPr sz="2000"/>
            </a:pPr>
            <a:r>
              <a:t>Most studies surveyed seem to indicate that the Macaulay model assumptions are unrealistic and too restrictive. Cox </a:t>
            </a:r>
            <a:r>
              <a:rPr i="1"/>
              <a:t>et al. </a:t>
            </a:r>
            <a:r>
              <a:t>(1979) noted that it does not take into account the dynamic nature of the term structure observed in the real world, in which yield curves can and do change in shape as well as location. As a result, a number of more complex duration models have been developed to measure risk when multiple term-structure shifts can affect the shape and location of the yield curve. Because the actual underlying stochastic process governing interest-rate changes is not known, only empirical analysis can determine whether the extra complexity of these models justifies their usage. Bierwag </a:t>
            </a:r>
            <a:r>
              <a:rPr i="1"/>
              <a:t>et al. </a:t>
            </a:r>
            <a:r>
              <a:t>(1982) extensively tested the Macaulay model along with four more complex duration models and found that duration-matching strategies generated realized returns consistently closer to promised yields than a maturity-matching strategy. Even more interesting, the Macaulay measure appeared to perform as well as the more complex models. Their findings suggest that single factor duration matching is a feasible immunization strategy that works reasonably well, even with the less complex (and thus less costly) Macaulay model.</a:t>
            </a:r>
          </a:p>
        </p:txBody>
      </p:sp>
      <p:sp>
        <p:nvSpPr>
          <p:cNvPr id="904" name="Shape 904"/>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6" name="Shape 906"/>
          <p:cNvSpPr/>
          <p:nvPr>
            <p:ph type="title"/>
          </p:nvPr>
        </p:nvSpPr>
        <p:spPr>
          <a:prstGeom prst="rect">
            <a:avLst/>
          </a:prstGeom>
        </p:spPr>
        <p:txBody>
          <a:bodyPr/>
          <a:lstStyle/>
          <a:p>
            <a:pPr/>
          </a:p>
        </p:txBody>
      </p:sp>
      <p:sp>
        <p:nvSpPr>
          <p:cNvPr id="907" name="Shape 907"/>
          <p:cNvSpPr/>
          <p:nvPr>
            <p:ph type="body" idx="1"/>
          </p:nvPr>
        </p:nvSpPr>
        <p:spPr>
          <a:prstGeom prst="rect">
            <a:avLst/>
          </a:prstGeom>
        </p:spPr>
        <p:txBody>
          <a:bodyPr/>
          <a:lstStyle/>
          <a:p>
            <a:pPr marL="322325" indent="-322325" defTabSz="859536">
              <a:defRPr sz="3008"/>
            </a:pPr>
            <a:r>
              <a:t>Duration appears a better measure of a bond’s life than maturity because it provides a more meaningful relationship with interest-rate changes. This relationship has been expressed by Hopewell and Kaufman (1973) as:</a:t>
            </a:r>
          </a:p>
          <a:p>
            <a:pPr marL="322325" indent="-322325" defTabSz="859536">
              <a:defRPr sz="3008"/>
            </a:pPr>
          </a:p>
          <a:p>
            <a:pPr marL="322325" indent="-322325" defTabSz="859536">
              <a:defRPr sz="3008"/>
            </a:pPr>
            <a:r>
              <a:t>where Δ =“change in”; </a:t>
            </a:r>
            <a:r>
              <a:rPr i="1"/>
              <a:t>P </a:t>
            </a:r>
            <a:r>
              <a:t>=bond price; </a:t>
            </a:r>
            <a:r>
              <a:rPr i="1"/>
              <a:t>D </a:t>
            </a:r>
            <a:r>
              <a:t>=duration; and </a:t>
            </a:r>
            <a:r>
              <a:rPr i="1"/>
              <a:t>i </a:t>
            </a:r>
            <a:r>
              <a:t>=market interest rate or bond yield.</a:t>
            </a:r>
          </a:p>
        </p:txBody>
      </p:sp>
      <p:sp>
        <p:nvSpPr>
          <p:cNvPr id="908" name="Shape 908"/>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09" name="image118.png"/>
          <p:cNvPicPr>
            <a:picLocks noChangeAspect="1"/>
          </p:cNvPicPr>
          <p:nvPr/>
        </p:nvPicPr>
        <p:blipFill>
          <a:blip r:embed="rId2">
            <a:extLst/>
          </a:blip>
          <a:stretch>
            <a:fillRect/>
          </a:stretch>
        </p:blipFill>
        <p:spPr>
          <a:xfrm>
            <a:off x="2092786" y="3794292"/>
            <a:ext cx="4958428" cy="667284"/>
          </a:xfrm>
          <a:prstGeom prst="rect">
            <a:avLst/>
          </a:prstGeom>
          <a:ln w="12700">
            <a:miter lim="400000"/>
          </a:ln>
        </p:spPr>
      </p:pic>
    </p:spTree>
  </p:cSld>
  <p:clrMapOvr>
    <a:masterClrMapping/>
  </p:clrMapOvr>
  <p:transition xmlns:p14="http://schemas.microsoft.com/office/powerpoint/2010/main" spd="med" advClick="1" p14:dur="1000"/>
</p:sld>
</file>

<file path=ppt/slides/slide1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1" name="Shape 911"/>
          <p:cNvSpPr/>
          <p:nvPr>
            <p:ph type="title"/>
          </p:nvPr>
        </p:nvSpPr>
        <p:spPr>
          <a:prstGeom prst="rect">
            <a:avLst/>
          </a:prstGeom>
        </p:spPr>
        <p:txBody>
          <a:bodyPr/>
          <a:lstStyle/>
          <a:p>
            <a:pPr/>
          </a:p>
        </p:txBody>
      </p:sp>
      <p:sp>
        <p:nvSpPr>
          <p:cNvPr id="912" name="Shape 912"/>
          <p:cNvSpPr/>
          <p:nvPr>
            <p:ph type="body" idx="1"/>
          </p:nvPr>
        </p:nvSpPr>
        <p:spPr>
          <a:prstGeom prst="rect">
            <a:avLst/>
          </a:prstGeom>
        </p:spPr>
        <p:txBody>
          <a:bodyPr/>
          <a:lstStyle/>
          <a:p>
            <a:pPr>
              <a:lnSpc>
                <a:spcPct val="80000"/>
              </a:lnSpc>
              <a:spcBef>
                <a:spcPts val="600"/>
              </a:spcBef>
              <a:defRPr sz="2900"/>
            </a:pPr>
            <a:r>
              <a:t>For example, a bond with 5 years’ duration will decline in price by approximately 10% when market yield increases by 2%. Note that Δ</a:t>
            </a:r>
            <a:r>
              <a:rPr i="1"/>
              <a:t>P</a:t>
            </a:r>
            <a:r>
              <a:t>/</a:t>
            </a:r>
            <a:r>
              <a:rPr i="1"/>
              <a:t>P </a:t>
            </a:r>
            <a:r>
              <a:t>on the left-hand side of Eq. (6.C.5) is the percentage change in price, and Δ</a:t>
            </a:r>
            <a:r>
              <a:rPr i="1"/>
              <a:t>i </a:t>
            </a:r>
            <a:r>
              <a:t>is the absolute change in yield level and not percentage change. Other useful generalizations can be made concerning the relationships of duration to various bond characteristics, as follows.</a:t>
            </a:r>
          </a:p>
        </p:txBody>
      </p:sp>
      <p:sp>
        <p:nvSpPr>
          <p:cNvPr id="913" name="Shape 913"/>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5" name="Shape 915"/>
          <p:cNvSpPr/>
          <p:nvPr>
            <p:ph type="title"/>
          </p:nvPr>
        </p:nvSpPr>
        <p:spPr>
          <a:prstGeom prst="rect">
            <a:avLst/>
          </a:prstGeom>
        </p:spPr>
        <p:txBody>
          <a:bodyPr/>
          <a:lstStyle/>
          <a:p>
            <a:pPr/>
          </a:p>
        </p:txBody>
      </p:sp>
      <p:sp>
        <p:nvSpPr>
          <p:cNvPr id="916" name="Shape 916"/>
          <p:cNvSpPr/>
          <p:nvPr>
            <p:ph type="body" idx="1"/>
          </p:nvPr>
        </p:nvSpPr>
        <p:spPr>
          <a:prstGeom prst="rect">
            <a:avLst/>
          </a:prstGeom>
        </p:spPr>
        <p:txBody>
          <a:bodyPr/>
          <a:lstStyle>
            <a:lvl1pPr>
              <a:lnSpc>
                <a:spcPct val="80000"/>
              </a:lnSpc>
              <a:spcBef>
                <a:spcPts val="500"/>
              </a:spcBef>
              <a:defRPr sz="2400"/>
            </a:lvl1pPr>
          </a:lstStyle>
          <a:p>
            <a:pPr/>
            <a:r>
              <a:t>1. The higher the coupon, the shorter the duration, because the face value payment at maturity will represent a smaller proportional present value contribution to the makeup of the current bond value. In other words, bonds with small coupon rates will experience larger capital gains or losses as interest rates change. Additionally, for all bonds except zero-coupon-rate bonds, as the maturity of the bond lengthens the duration at the limit will approach (1 + YTM)/YTM. Table 6.C.3 shows the relationship between duration, maturity, and coupon rates for a bond with a YTM of 6%. At the limit (maturity goes to infinity), the duration will approach 17.667 (i.e., (1 + 0.06)/0.06).</a:t>
            </a:r>
          </a:p>
        </p:txBody>
      </p:sp>
      <p:sp>
        <p:nvSpPr>
          <p:cNvPr id="917" name="Shape 917"/>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prstGeom prst="rect">
            <a:avLst/>
          </a:prstGeom>
        </p:spPr>
        <p:txBody>
          <a:bodyPr/>
          <a:lstStyle/>
          <a:p>
            <a:pPr defTabSz="768095">
              <a:defRPr b="1" sz="3696"/>
            </a:pPr>
            <a:r>
              <a:t>EXAMPLE 6.3 - </a:t>
            </a:r>
            <a:r>
              <a:rPr b="0"/>
              <a:t>Computing Price with a Stated Annual Rate</a:t>
            </a:r>
          </a:p>
        </p:txBody>
      </p:sp>
      <p:sp>
        <p:nvSpPr>
          <p:cNvPr id="208" name="Shape 208"/>
          <p:cNvSpPr/>
          <p:nvPr>
            <p:ph type="body" idx="1"/>
          </p:nvPr>
        </p:nvSpPr>
        <p:spPr>
          <a:prstGeom prst="rect">
            <a:avLst/>
          </a:prstGeom>
        </p:spPr>
        <p:txBody>
          <a:bodyPr/>
          <a:lstStyle/>
          <a:p>
            <a:pPr>
              <a:lnSpc>
                <a:spcPct val="80000"/>
              </a:lnSpc>
              <a:spcBef>
                <a:spcPts val="600"/>
              </a:spcBef>
              <a:defRPr sz="2900"/>
            </a:pPr>
            <a:r>
              <a:t>Suppose the bond in Example 6.2 had 10% stated annual interest rate. What should its price be?</a:t>
            </a:r>
          </a:p>
          <a:p>
            <a:pPr>
              <a:lnSpc>
                <a:spcPct val="80000"/>
              </a:lnSpc>
              <a:spcBef>
                <a:spcPts val="600"/>
              </a:spcBef>
              <a:defRPr sz="2900"/>
            </a:pPr>
            <a:r>
              <a:t>With no other facts changing, the bond will still pay $40 every 6 months over the next 14 periods (7 years). It will repay its $1,000 par value at maturity. Since the stated annual rate is equivalent to an APR, the periodic interest rate will be APR/m, that is, 10%/2% or 5%. The present value of the coupon annuity is:</a:t>
            </a:r>
          </a:p>
        </p:txBody>
      </p:sp>
      <p:sp>
        <p:nvSpPr>
          <p:cNvPr id="209" name="Shape 209"/>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0" name="image13.png"/>
          <p:cNvPicPr>
            <a:picLocks noChangeAspect="1"/>
          </p:cNvPicPr>
          <p:nvPr/>
        </p:nvPicPr>
        <p:blipFill>
          <a:blip r:embed="rId2">
            <a:extLst/>
          </a:blip>
          <a:stretch>
            <a:fillRect/>
          </a:stretch>
        </p:blipFill>
        <p:spPr>
          <a:xfrm>
            <a:off x="1458657" y="5631424"/>
            <a:ext cx="6429568" cy="545540"/>
          </a:xfrm>
          <a:prstGeom prst="rect">
            <a:avLst/>
          </a:prstGeom>
          <a:ln w="12700">
            <a:miter lim="400000"/>
          </a:ln>
        </p:spPr>
      </p:pic>
    </p:spTree>
  </p:cSld>
  <p:clrMapOvr>
    <a:masterClrMapping/>
  </p:clrMapOvr>
  <p:transition xmlns:p14="http://schemas.microsoft.com/office/powerpoint/2010/main" spd="med" advClick="1" p14:dur="1000"/>
</p:sld>
</file>

<file path=ppt/slides/slide1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9" name="Shape 919"/>
          <p:cNvSpPr/>
          <p:nvPr>
            <p:ph type="body" idx="1"/>
          </p:nvPr>
        </p:nvSpPr>
        <p:spPr>
          <a:xfrm>
            <a:off x="628650" y="457199"/>
            <a:ext cx="7886700" cy="5719765"/>
          </a:xfrm>
          <a:prstGeom prst="rect">
            <a:avLst/>
          </a:prstGeom>
        </p:spPr>
        <p:txBody>
          <a:bodyPr/>
          <a:lstStyle>
            <a:lvl1pPr>
              <a:lnSpc>
                <a:spcPct val="80000"/>
              </a:lnSpc>
              <a:spcBef>
                <a:spcPts val="600"/>
              </a:spcBef>
              <a:defRPr sz="2700"/>
            </a:lvl1pPr>
          </a:lstStyle>
          <a:p>
            <a:pPr/>
            <a:r>
              <a:t>As can be seen in Table 6.C.3, the limit is independent of the coupon rate: it is always 17.667. However, when the coupon rate is the same as or greater than the yield rate (the bond is selling at a premium), duration approaches the limit directly. Conversely, for discount-priced bonds (coupon rate is less than YTM), duration can increase beyond the limit and then recede to the limit. In the case of the bond with the 2% coupon at a maturity of 50 years, the duration is 19.452 — and this approaches the limit as maturity keeps increasing. These relationships are shown in Fig. 6.C.1. Regardless of coupon size, it is nearly impossible to find bonds with durations in excess of 20 years; most bonds have a limit of about 15 years.</a:t>
            </a:r>
          </a:p>
        </p:txBody>
      </p:sp>
      <p:sp>
        <p:nvSpPr>
          <p:cNvPr id="920" name="Shape 920"/>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2" name="image119.png"/>
          <p:cNvPicPr>
            <a:picLocks noChangeAspect="1"/>
          </p:cNvPicPr>
          <p:nvPr/>
        </p:nvPicPr>
        <p:blipFill>
          <a:blip r:embed="rId2">
            <a:extLst/>
          </a:blip>
          <a:stretch>
            <a:fillRect/>
          </a:stretch>
        </p:blipFill>
        <p:spPr>
          <a:xfrm>
            <a:off x="1547921" y="1711841"/>
            <a:ext cx="5905551" cy="3353152"/>
          </a:xfrm>
          <a:prstGeom prst="rect">
            <a:avLst/>
          </a:prstGeom>
          <a:ln w="12700">
            <a:miter lim="400000"/>
          </a:ln>
        </p:spPr>
      </p:pic>
      <p:sp>
        <p:nvSpPr>
          <p:cNvPr id="923" name="Shape 923"/>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5" name="image120.png"/>
          <p:cNvPicPr>
            <a:picLocks noChangeAspect="1"/>
          </p:cNvPicPr>
          <p:nvPr/>
        </p:nvPicPr>
        <p:blipFill>
          <a:blip r:embed="rId2">
            <a:extLst/>
          </a:blip>
          <a:stretch>
            <a:fillRect/>
          </a:stretch>
        </p:blipFill>
        <p:spPr>
          <a:xfrm>
            <a:off x="1323531" y="1531089"/>
            <a:ext cx="6276596" cy="3304639"/>
          </a:xfrm>
          <a:prstGeom prst="rect">
            <a:avLst/>
          </a:prstGeom>
          <a:ln w="12700">
            <a:miter lim="400000"/>
          </a:ln>
        </p:spPr>
      </p:pic>
      <p:sp>
        <p:nvSpPr>
          <p:cNvPr id="926" name="Shape 926"/>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8" name="Shape 928"/>
          <p:cNvSpPr/>
          <p:nvPr>
            <p:ph type="title"/>
          </p:nvPr>
        </p:nvSpPr>
        <p:spPr>
          <a:prstGeom prst="rect">
            <a:avLst/>
          </a:prstGeom>
        </p:spPr>
        <p:txBody>
          <a:bodyPr/>
          <a:lstStyle/>
          <a:p>
            <a:pPr/>
          </a:p>
        </p:txBody>
      </p:sp>
      <p:sp>
        <p:nvSpPr>
          <p:cNvPr id="929" name="Shape 929"/>
          <p:cNvSpPr/>
          <p:nvPr>
            <p:ph type="body" idx="1"/>
          </p:nvPr>
        </p:nvSpPr>
        <p:spPr>
          <a:prstGeom prst="rect">
            <a:avLst/>
          </a:prstGeom>
        </p:spPr>
        <p:txBody>
          <a:bodyPr/>
          <a:lstStyle>
            <a:lvl1pPr>
              <a:lnSpc>
                <a:spcPct val="90000"/>
              </a:lnSpc>
            </a:lvl1pPr>
          </a:lstStyle>
          <a:p>
            <a:pPr/>
            <a:r>
              <a:t>2. The higher the YTM, the shorter the duration, because YTM is used as the discount rate for the bond’s cash flows and higher discount rates diminish the proportional present-value contribution of more distant payments. As has been shown, at the limit duration is equal to (1 + YTM)/YTM; in Table 6.C.3 the relationship between duration and YTM is shown.</a:t>
            </a:r>
          </a:p>
        </p:txBody>
      </p:sp>
      <p:sp>
        <p:nvSpPr>
          <p:cNvPr id="930" name="Shape 930"/>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2" name="Shape 932"/>
          <p:cNvSpPr/>
          <p:nvPr>
            <p:ph type="title"/>
          </p:nvPr>
        </p:nvSpPr>
        <p:spPr>
          <a:prstGeom prst="rect">
            <a:avLst/>
          </a:prstGeom>
        </p:spPr>
        <p:txBody>
          <a:bodyPr/>
          <a:lstStyle/>
          <a:p>
            <a:pPr/>
          </a:p>
        </p:txBody>
      </p:sp>
      <p:sp>
        <p:nvSpPr>
          <p:cNvPr id="933" name="Shape 933"/>
          <p:cNvSpPr/>
          <p:nvPr>
            <p:ph type="body" idx="1"/>
          </p:nvPr>
        </p:nvSpPr>
        <p:spPr>
          <a:prstGeom prst="rect">
            <a:avLst/>
          </a:prstGeom>
        </p:spPr>
        <p:txBody>
          <a:bodyPr/>
          <a:lstStyle>
            <a:lvl1pPr>
              <a:lnSpc>
                <a:spcPct val="80000"/>
              </a:lnSpc>
              <a:spcBef>
                <a:spcPts val="600"/>
              </a:spcBef>
              <a:defRPr sz="2700"/>
            </a:lvl1pPr>
          </a:lstStyle>
          <a:p>
            <a:pPr/>
            <a:r>
              <a:t>3. A typical sinking fund (one in which the bond principal is gradually retired over time) will reduce duration. Duration can be reduced by the sinking-fund or call provision. A large proportion of current bond issues do have sinking funds, and these can definitely affect a bond’s duration. An example will illustrate this fact. A 10-year 4% bond with a sinking fund of 10% of face value per year starting at the end of the fifth year has a duration of 7.10 years as compared to the duration of 8.12 years of a similar bond without a sinking fund. Table 6.C.5 provides further illustration.</a:t>
            </a:r>
          </a:p>
        </p:txBody>
      </p:sp>
      <p:sp>
        <p:nvSpPr>
          <p:cNvPr id="934" name="Shape 934"/>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6" name="Shape 936"/>
          <p:cNvSpPr/>
          <p:nvPr>
            <p:ph type="title"/>
          </p:nvPr>
        </p:nvSpPr>
        <p:spPr>
          <a:prstGeom prst="rect">
            <a:avLst/>
          </a:prstGeom>
        </p:spPr>
        <p:txBody>
          <a:bodyPr/>
          <a:lstStyle/>
          <a:p>
            <a:pPr/>
          </a:p>
        </p:txBody>
      </p:sp>
      <p:sp>
        <p:nvSpPr>
          <p:cNvPr id="937" name="Shape 937"/>
          <p:cNvSpPr/>
          <p:nvPr>
            <p:ph type="body" idx="1"/>
          </p:nvPr>
        </p:nvSpPr>
        <p:spPr>
          <a:prstGeom prst="rect">
            <a:avLst/>
          </a:prstGeom>
        </p:spPr>
        <p:txBody>
          <a:bodyPr/>
          <a:lstStyle>
            <a:lvl1pPr>
              <a:lnSpc>
                <a:spcPct val="80000"/>
              </a:lnSpc>
              <a:spcBef>
                <a:spcPts val="600"/>
              </a:spcBef>
              <a:defRPr sz="2900"/>
            </a:lvl1pPr>
          </a:lstStyle>
          <a:p>
            <a:pPr/>
            <a:r>
              <a:t>The effect of a sinking fund on the time structure of cash flows for a bond is certain to the issuer of the bond, since the firm must make the payments: they represent a legal cash-flow requirement that will affect the firm’s cash flow. However, the sinking fund may not affect the investor since the money put into the sinking fund may not necessarily be used to retire outstanding bonds. Even if it is, it is not certain that a given investor’s bonds will be called for retirement.</a:t>
            </a:r>
          </a:p>
        </p:txBody>
      </p:sp>
      <p:sp>
        <p:nvSpPr>
          <p:cNvPr id="938" name="Shape 938"/>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0" name="Shape 940"/>
          <p:cNvSpPr/>
          <p:nvPr>
            <p:ph type="title"/>
          </p:nvPr>
        </p:nvSpPr>
        <p:spPr>
          <a:prstGeom prst="rect">
            <a:avLst/>
          </a:prstGeom>
        </p:spPr>
        <p:txBody>
          <a:bodyPr/>
          <a:lstStyle/>
          <a:p>
            <a:pPr/>
          </a:p>
        </p:txBody>
      </p:sp>
      <p:sp>
        <p:nvSpPr>
          <p:cNvPr id="941" name="Shape 941"/>
          <p:cNvSpPr/>
          <p:nvPr>
            <p:ph type="body" idx="1"/>
          </p:nvPr>
        </p:nvSpPr>
        <p:spPr>
          <a:prstGeom prst="rect">
            <a:avLst/>
          </a:prstGeom>
        </p:spPr>
        <p:txBody>
          <a:bodyPr/>
          <a:lstStyle/>
          <a:p>
            <a:pPr>
              <a:lnSpc>
                <a:spcPct val="80000"/>
              </a:lnSpc>
              <a:spcBef>
                <a:spcPts val="500"/>
              </a:spcBef>
              <a:defRPr sz="2200"/>
            </a:pPr>
            <a:r>
              <a:t>4. For bonds of less than 5 years to maturity, the magnitudes of duration changes are about the same as those for maturity changes. For bonds of 5 to 15 years’ maturity, changes in the magnitude of duration are considerably less than those of maturity. For bonds with more than 20 years to maturity, changes in the magnitude of duration are very small relative to changes in maturity. As can be seen in Fig. 6.C.2, in the range of 0 to 5 years the relationship between duration and maturity is shown approximately by a straight line with a slope of 45</a:t>
            </a:r>
            <a:r>
              <a:rPr i="1"/>
              <a:t>◦</a:t>
            </a:r>
            <a:r>
              <a:t>. In the range of 5 to 10 years, the slope of the line is less, indicating a smaller change in duration for a given change in maturity. And for more than 20 years, the line is almost horizontal, showing a smaller change in duration for a given change in maturity.</a:t>
            </a:r>
          </a:p>
        </p:txBody>
      </p:sp>
      <p:sp>
        <p:nvSpPr>
          <p:cNvPr id="942" name="Shape 94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44" name="image121.png"/>
          <p:cNvPicPr>
            <a:picLocks noChangeAspect="1"/>
          </p:cNvPicPr>
          <p:nvPr/>
        </p:nvPicPr>
        <p:blipFill>
          <a:blip r:embed="rId2">
            <a:extLst/>
          </a:blip>
          <a:stretch>
            <a:fillRect/>
          </a:stretch>
        </p:blipFill>
        <p:spPr>
          <a:xfrm>
            <a:off x="2374043" y="1892595"/>
            <a:ext cx="4413628" cy="2910350"/>
          </a:xfrm>
          <a:prstGeom prst="rect">
            <a:avLst/>
          </a:prstGeom>
          <a:ln w="12700">
            <a:miter lim="400000"/>
          </a:ln>
        </p:spPr>
      </p:pic>
      <p:sp>
        <p:nvSpPr>
          <p:cNvPr id="945" name="Shape 94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47" name="image122.png"/>
          <p:cNvPicPr>
            <a:picLocks noChangeAspect="1"/>
          </p:cNvPicPr>
          <p:nvPr/>
        </p:nvPicPr>
        <p:blipFill>
          <a:blip r:embed="rId2">
            <a:extLst/>
          </a:blip>
          <a:stretch>
            <a:fillRect/>
          </a:stretch>
        </p:blipFill>
        <p:spPr>
          <a:xfrm>
            <a:off x="1736429" y="155583"/>
            <a:ext cx="6004074" cy="6553118"/>
          </a:xfrm>
          <a:prstGeom prst="rect">
            <a:avLst/>
          </a:prstGeom>
          <a:ln w="12700">
            <a:miter lim="400000"/>
          </a:ln>
        </p:spPr>
      </p:pic>
      <p:sp>
        <p:nvSpPr>
          <p:cNvPr id="948" name="Shape 948"/>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50" name="image123.png"/>
          <p:cNvPicPr>
            <a:picLocks noChangeAspect="1"/>
          </p:cNvPicPr>
          <p:nvPr/>
        </p:nvPicPr>
        <p:blipFill>
          <a:blip r:embed="rId2">
            <a:extLst/>
          </a:blip>
          <a:stretch>
            <a:fillRect/>
          </a:stretch>
        </p:blipFill>
        <p:spPr>
          <a:xfrm>
            <a:off x="2160291" y="1665896"/>
            <a:ext cx="4695826" cy="3905251"/>
          </a:xfrm>
          <a:prstGeom prst="rect">
            <a:avLst/>
          </a:prstGeom>
          <a:ln w="12700">
            <a:miter lim="400000"/>
          </a:ln>
        </p:spPr>
      </p:pic>
      <p:sp>
        <p:nvSpPr>
          <p:cNvPr id="951" name="Shape 951"/>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body" idx="1"/>
          </p:nvPr>
        </p:nvSpPr>
        <p:spPr>
          <a:xfrm>
            <a:off x="628650" y="670560"/>
            <a:ext cx="8064246" cy="6035041"/>
          </a:xfrm>
          <a:prstGeom prst="rect">
            <a:avLst/>
          </a:prstGeom>
        </p:spPr>
        <p:txBody>
          <a:bodyPr/>
          <a:lstStyle/>
          <a:p>
            <a:pPr>
              <a:lnSpc>
                <a:spcPct val="80000"/>
              </a:lnSpc>
              <a:spcBef>
                <a:spcPts val="600"/>
              </a:spcBef>
              <a:defRPr sz="2700"/>
            </a:pPr>
            <a:r>
              <a:t>The present value of the par value is:</a:t>
            </a:r>
          </a:p>
          <a:p>
            <a:pPr marL="0" indent="0">
              <a:lnSpc>
                <a:spcPct val="80000"/>
              </a:lnSpc>
              <a:spcBef>
                <a:spcPts val="600"/>
              </a:spcBef>
              <a:buSzTx/>
              <a:buNone/>
              <a:defRPr sz="2700"/>
            </a:pPr>
          </a:p>
          <a:p>
            <a:pPr>
              <a:lnSpc>
                <a:spcPct val="80000"/>
              </a:lnSpc>
              <a:spcBef>
                <a:spcPts val="600"/>
              </a:spcBef>
              <a:defRPr sz="2700"/>
            </a:pPr>
            <a:r>
              <a:t>The current market price of the bond will be $395.94 plus $505.10, or $90,104. Why is the market price of the bond in Example 6.3 less than the $912.14 price found in Example 6.2? Because in Example 6.2, the 10% market interest rate represents an effective annual rate. In Example 6.3, the 10% stated rate (or APR) is equivalent to a YTM (or effective annual rate) of:</a:t>
            </a:r>
          </a:p>
          <a:p>
            <a:pPr>
              <a:lnSpc>
                <a:spcPct val="80000"/>
              </a:lnSpc>
              <a:spcBef>
                <a:spcPts val="600"/>
              </a:spcBef>
              <a:defRPr sz="2700"/>
            </a:pPr>
          </a:p>
          <a:p>
            <a:pPr>
              <a:lnSpc>
                <a:spcPct val="80000"/>
              </a:lnSpc>
              <a:spcBef>
                <a:spcPts val="600"/>
              </a:spcBef>
              <a:defRPr sz="2700"/>
            </a:pPr>
          </a:p>
          <a:p>
            <a:pPr>
              <a:lnSpc>
                <a:spcPct val="80000"/>
              </a:lnSpc>
              <a:spcBef>
                <a:spcPts val="600"/>
              </a:spcBef>
              <a:defRPr sz="2700"/>
            </a:pPr>
            <a:r>
              <a:t>It is well known that higher discount rates lead to lower present values; in Example 6.3, a higher effective annual rate or YTM of 10.25% leads to a lower price.</a:t>
            </a:r>
          </a:p>
        </p:txBody>
      </p:sp>
      <p:sp>
        <p:nvSpPr>
          <p:cNvPr id="213" name="Shape 213"/>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4" name="image14.png"/>
          <p:cNvPicPr>
            <a:picLocks noChangeAspect="1"/>
          </p:cNvPicPr>
          <p:nvPr/>
        </p:nvPicPr>
        <p:blipFill>
          <a:blip r:embed="rId2">
            <a:extLst/>
          </a:blip>
          <a:stretch>
            <a:fillRect/>
          </a:stretch>
        </p:blipFill>
        <p:spPr>
          <a:xfrm>
            <a:off x="1539771" y="1039487"/>
            <a:ext cx="6285794" cy="479029"/>
          </a:xfrm>
          <a:prstGeom prst="rect">
            <a:avLst/>
          </a:prstGeom>
          <a:ln w="12700">
            <a:miter lim="400000"/>
          </a:ln>
        </p:spPr>
      </p:pic>
      <p:pic>
        <p:nvPicPr>
          <p:cNvPr id="215" name="image15.png"/>
          <p:cNvPicPr>
            <a:picLocks noChangeAspect="1"/>
          </p:cNvPicPr>
          <p:nvPr/>
        </p:nvPicPr>
        <p:blipFill>
          <a:blip r:embed="rId3">
            <a:extLst/>
          </a:blip>
          <a:stretch>
            <a:fillRect/>
          </a:stretch>
        </p:blipFill>
        <p:spPr>
          <a:xfrm>
            <a:off x="1840801" y="4216844"/>
            <a:ext cx="6092329" cy="914401"/>
          </a:xfrm>
          <a:prstGeom prst="rect">
            <a:avLst/>
          </a:prstGeom>
          <a:ln w="12700">
            <a:miter lim="400000"/>
          </a:ln>
        </p:spPr>
      </p:pic>
    </p:spTree>
  </p:cSld>
  <p:clrMapOvr>
    <a:masterClrMapping/>
  </p:clrMapOvr>
  <p:transition xmlns:p14="http://schemas.microsoft.com/office/powerpoint/2010/main" spd="med" advClick="1" p14:dur="1000"/>
</p:sld>
</file>

<file path=ppt/slides/slide1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3" name="Shape 953"/>
          <p:cNvSpPr/>
          <p:nvPr>
            <p:ph type="title"/>
          </p:nvPr>
        </p:nvSpPr>
        <p:spPr>
          <a:prstGeom prst="rect">
            <a:avLst/>
          </a:prstGeom>
        </p:spPr>
        <p:txBody>
          <a:bodyPr/>
          <a:lstStyle/>
          <a:p>
            <a:pPr/>
          </a:p>
        </p:txBody>
      </p:sp>
      <p:sp>
        <p:nvSpPr>
          <p:cNvPr id="954" name="Shape 954"/>
          <p:cNvSpPr/>
          <p:nvPr>
            <p:ph type="body" idx="1"/>
          </p:nvPr>
        </p:nvSpPr>
        <p:spPr>
          <a:prstGeom prst="rect">
            <a:avLst/>
          </a:prstGeom>
        </p:spPr>
        <p:txBody>
          <a:bodyPr/>
          <a:lstStyle/>
          <a:p>
            <a:pPr>
              <a:lnSpc>
                <a:spcPct val="80000"/>
              </a:lnSpc>
              <a:spcBef>
                <a:spcPts val="600"/>
              </a:spcBef>
              <a:defRPr sz="2700"/>
            </a:pPr>
            <a:r>
              <a:t>5. In contrast to a sinking fund, all bondholders will be affected if a bond is called. The duration of a callable bond will be shorter than a noncallable bond. </a:t>
            </a:r>
          </a:p>
          <a:p>
            <a:pPr>
              <a:lnSpc>
                <a:spcPct val="80000"/>
              </a:lnSpc>
              <a:spcBef>
                <a:spcPts val="600"/>
              </a:spcBef>
              <a:defRPr sz="2700"/>
            </a:pPr>
            <a:r>
              <a:t>When a bond is callable, the cash flow implicit in the YTM figure is subject to possible early alteration. Most corporate bonds issued today are callable, but with a period of call protection before the call option can be exercised. At the expiration of this period, the bond may be called at a specified call price, which usually involves some premium over par.</a:t>
            </a:r>
          </a:p>
        </p:txBody>
      </p:sp>
      <p:sp>
        <p:nvSpPr>
          <p:cNvPr id="955" name="Shape 95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7" name="Shape 957"/>
          <p:cNvSpPr/>
          <p:nvPr>
            <p:ph type="title"/>
          </p:nvPr>
        </p:nvSpPr>
        <p:spPr>
          <a:prstGeom prst="rect">
            <a:avLst/>
          </a:prstGeom>
        </p:spPr>
        <p:txBody>
          <a:bodyPr/>
          <a:lstStyle/>
          <a:p>
            <a:pPr/>
          </a:p>
        </p:txBody>
      </p:sp>
      <p:sp>
        <p:nvSpPr>
          <p:cNvPr id="958" name="Shape 958"/>
          <p:cNvSpPr/>
          <p:nvPr>
            <p:ph type="body" idx="1"/>
          </p:nvPr>
        </p:nvSpPr>
        <p:spPr>
          <a:prstGeom prst="rect">
            <a:avLst/>
          </a:prstGeom>
        </p:spPr>
        <p:txBody>
          <a:bodyPr/>
          <a:lstStyle>
            <a:lvl1pPr>
              <a:lnSpc>
                <a:spcPct val="80000"/>
              </a:lnSpc>
              <a:spcBef>
                <a:spcPts val="500"/>
              </a:spcBef>
              <a:defRPr sz="2200"/>
            </a:lvl1pPr>
          </a:lstStyle>
          <a:p>
            <a:pPr/>
            <a:r>
              <a:t>To provide some measure of the return in the event that the issuer exercises the call option at some future point, the yield to call is calculated instead of the YTM. This computation is based on the assumption that the bond’s cash flow is terminated at the “first call date” with redemption of principal at the specified call price. The crossover yield is defined as that yield where the YTM is equal to the yield to call. When the price of the bond rises to some value above the call price, and the market yield declines to value below the crossover yield, the yield to call becomes the minimum yield. At this price and yield, the firm will probably exercise a call option when it is available. When prices go below the call price, the YTM is the minimum yield. Sample Problem 6.C.2 provides further illustration.</a:t>
            </a:r>
          </a:p>
        </p:txBody>
      </p:sp>
      <p:sp>
        <p:nvSpPr>
          <p:cNvPr id="959" name="Shape 95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1" name="Shape 961"/>
          <p:cNvSpPr/>
          <p:nvPr>
            <p:ph type="title"/>
          </p:nvPr>
        </p:nvSpPr>
        <p:spPr>
          <a:xfrm>
            <a:off x="628650" y="109944"/>
            <a:ext cx="7886700" cy="1325563"/>
          </a:xfrm>
          <a:prstGeom prst="rect">
            <a:avLst/>
          </a:prstGeom>
        </p:spPr>
        <p:txBody>
          <a:bodyPr/>
          <a:lstStyle>
            <a:lvl1pPr>
              <a:defRPr b="1"/>
            </a:lvl1pPr>
          </a:lstStyle>
          <a:p>
            <a:pPr/>
            <a:r>
              <a:t>Sample Problem 6.C.2</a:t>
            </a:r>
          </a:p>
        </p:txBody>
      </p:sp>
      <p:sp>
        <p:nvSpPr>
          <p:cNvPr id="962" name="Shape 962"/>
          <p:cNvSpPr/>
          <p:nvPr>
            <p:ph type="body" idx="1"/>
          </p:nvPr>
        </p:nvSpPr>
        <p:spPr>
          <a:xfrm>
            <a:off x="628650" y="1318437"/>
            <a:ext cx="7886700" cy="4858526"/>
          </a:xfrm>
          <a:prstGeom prst="rect">
            <a:avLst/>
          </a:prstGeom>
        </p:spPr>
        <p:txBody>
          <a:bodyPr/>
          <a:lstStyle/>
          <a:p>
            <a:pPr>
              <a:spcBef>
                <a:spcPts val="500"/>
              </a:spcBef>
              <a:defRPr sz="2400"/>
            </a:pPr>
            <a:r>
              <a:t>To calculate the crossover yield for a 8%, 30-year bond selling at par with 10-year call protection, the annual return flow divided by the average investment can be used as an approximation for the yield. The implied crossover yield is 8.46%:</a:t>
            </a:r>
          </a:p>
          <a:p>
            <a:pPr>
              <a:defRPr sz="2400"/>
            </a:pPr>
          </a:p>
          <a:p>
            <a:pPr marL="0" indent="0">
              <a:buSzTx/>
              <a:buNone/>
              <a:defRPr sz="2400"/>
            </a:pPr>
          </a:p>
          <a:p>
            <a:pPr>
              <a:spcBef>
                <a:spcPts val="500"/>
              </a:spcBef>
              <a:defRPr sz="2400"/>
            </a:pPr>
            <a:r>
              <a:t>In 1 year’s time the bond’s maturity will be 29 years with 9 years to call. If the market rate has declined to the point where the YTM of the bond is 7%, which is below the crossover yield of 8.46%, the bond’s yield to call will be 6%.</a:t>
            </a:r>
          </a:p>
        </p:txBody>
      </p:sp>
      <p:sp>
        <p:nvSpPr>
          <p:cNvPr id="963" name="Shape 963"/>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64" name="image124.png"/>
          <p:cNvPicPr>
            <a:picLocks noChangeAspect="1"/>
          </p:cNvPicPr>
          <p:nvPr/>
        </p:nvPicPr>
        <p:blipFill>
          <a:blip r:embed="rId2">
            <a:extLst/>
          </a:blip>
          <a:stretch>
            <a:fillRect/>
          </a:stretch>
        </p:blipFill>
        <p:spPr>
          <a:xfrm>
            <a:off x="2137007" y="2832673"/>
            <a:ext cx="4346392" cy="1094416"/>
          </a:xfrm>
          <a:prstGeom prst="rect">
            <a:avLst/>
          </a:prstGeom>
          <a:ln w="12700">
            <a:miter lim="400000"/>
          </a:ln>
        </p:spPr>
      </p:pic>
      <p:pic>
        <p:nvPicPr>
          <p:cNvPr id="965" name="image125.png"/>
          <p:cNvPicPr>
            <a:picLocks noChangeAspect="1"/>
          </p:cNvPicPr>
          <p:nvPr/>
        </p:nvPicPr>
        <p:blipFill>
          <a:blip r:embed="rId3">
            <a:extLst/>
          </a:blip>
          <a:stretch>
            <a:fillRect/>
          </a:stretch>
        </p:blipFill>
        <p:spPr>
          <a:xfrm>
            <a:off x="2137007" y="5477535"/>
            <a:ext cx="4504251" cy="1196105"/>
          </a:xfrm>
          <a:prstGeom prst="rect">
            <a:avLst/>
          </a:prstGeom>
          <a:ln w="12700">
            <a:miter lim="400000"/>
          </a:ln>
        </p:spPr>
      </p:pic>
    </p:spTree>
  </p:cSld>
  <p:clrMapOvr>
    <a:masterClrMapping/>
  </p:clrMapOvr>
  <p:transition xmlns:p14="http://schemas.microsoft.com/office/powerpoint/2010/main" spd="med" advClick="1" p14:dur="1000"/>
</p:sld>
</file>

<file path=ppt/slides/slide1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7" name="Shape 967"/>
          <p:cNvSpPr/>
          <p:nvPr>
            <p:ph type="title"/>
          </p:nvPr>
        </p:nvSpPr>
        <p:spPr>
          <a:prstGeom prst="rect">
            <a:avLst/>
          </a:prstGeom>
        </p:spPr>
        <p:txBody>
          <a:bodyPr/>
          <a:lstStyle/>
          <a:p>
            <a:pPr/>
          </a:p>
        </p:txBody>
      </p:sp>
      <p:sp>
        <p:nvSpPr>
          <p:cNvPr id="968" name="Shape 968"/>
          <p:cNvSpPr/>
          <p:nvPr>
            <p:ph type="body" idx="1"/>
          </p:nvPr>
        </p:nvSpPr>
        <p:spPr>
          <a:prstGeom prst="rect">
            <a:avLst/>
          </a:prstGeom>
        </p:spPr>
        <p:txBody>
          <a:bodyPr/>
          <a:lstStyle/>
          <a:p>
            <a:pPr/>
            <a:r>
              <a:t>If a bond-portfolio manager ignored the call option and computed the duration of this bond to maturity at a market yield of 7%, the duration would be 12.49 years. If duration was computed recognizing the call option at a price of $1,080 and using the yield to call of 6%, it would be 6.83 years.</a:t>
            </a:r>
          </a:p>
        </p:txBody>
      </p:sp>
      <p:sp>
        <p:nvSpPr>
          <p:cNvPr id="969" name="Shape 96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1" name="Shape 971"/>
          <p:cNvSpPr/>
          <p:nvPr>
            <p:ph type="title"/>
          </p:nvPr>
        </p:nvSpPr>
        <p:spPr>
          <a:prstGeom prst="rect">
            <a:avLst/>
          </a:prstGeom>
        </p:spPr>
        <p:txBody>
          <a:bodyPr/>
          <a:lstStyle/>
          <a:p>
            <a:pPr/>
          </a:p>
        </p:txBody>
      </p:sp>
      <p:sp>
        <p:nvSpPr>
          <p:cNvPr id="972" name="Shape 972"/>
          <p:cNvSpPr/>
          <p:nvPr>
            <p:ph type="body" idx="1"/>
          </p:nvPr>
        </p:nvSpPr>
        <p:spPr>
          <a:prstGeom prst="rect">
            <a:avLst/>
          </a:prstGeom>
        </p:spPr>
        <p:txBody>
          <a:bodyPr/>
          <a:lstStyle>
            <a:lvl1pPr>
              <a:lnSpc>
                <a:spcPct val="90000"/>
              </a:lnSpc>
              <a:spcBef>
                <a:spcPts val="600"/>
              </a:spcBef>
              <a:defRPr sz="2700"/>
            </a:lvl1pPr>
          </a:lstStyle>
          <a:p>
            <a:pPr/>
            <a:r>
              <a:t>Since a majority of corporate bonds have a call option, the effect of the call option upon a bond’s duration could have an effect on the bond manager’s investment decision. Therefore, the bond’s duration, both disregarding the call option and regarding the call option, must be considered in an investment decision. That is, if interest rates stabilize or continue to rise, the call-option duration is of less importance than the bond’s duration disregarding the call option. If interest rates fall, the call-option duration is of more importance.</a:t>
            </a:r>
          </a:p>
        </p:txBody>
      </p:sp>
      <p:sp>
        <p:nvSpPr>
          <p:cNvPr id="973" name="Shape 973"/>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5" name="Shape 975"/>
          <p:cNvSpPr/>
          <p:nvPr>
            <p:ph type="title"/>
          </p:nvPr>
        </p:nvSpPr>
        <p:spPr>
          <a:xfrm>
            <a:off x="628650" y="189704"/>
            <a:ext cx="7886700" cy="1325563"/>
          </a:xfrm>
          <a:prstGeom prst="rect">
            <a:avLst/>
          </a:prstGeom>
        </p:spPr>
        <p:txBody>
          <a:bodyPr/>
          <a:lstStyle/>
          <a:p>
            <a:pPr>
              <a:defRPr b="1"/>
            </a:pPr>
            <a:r>
              <a:t>6.C.3. </a:t>
            </a:r>
            <a:r>
              <a:rPr i="1"/>
              <a:t>Convexity</a:t>
            </a:r>
          </a:p>
        </p:txBody>
      </p:sp>
      <p:sp>
        <p:nvSpPr>
          <p:cNvPr id="976" name="Shape 976"/>
          <p:cNvSpPr/>
          <p:nvPr>
            <p:ph type="body" idx="1"/>
          </p:nvPr>
        </p:nvSpPr>
        <p:spPr>
          <a:xfrm>
            <a:off x="628650" y="1244009"/>
            <a:ext cx="7886700" cy="4932955"/>
          </a:xfrm>
          <a:prstGeom prst="rect">
            <a:avLst/>
          </a:prstGeom>
        </p:spPr>
        <p:txBody>
          <a:bodyPr/>
          <a:lstStyle/>
          <a:p>
            <a:pPr/>
            <a:r>
              <a:t>The duration rule in Eq. (23.5) is a good approximation for small changes in bond yield, but it is less accurate for large changes. Equation (23.5) implies that percentage change in bond price is linearly related to change in YTM. If this linear relationship is not hold, then Eq. (23.5) can be generalized as</a:t>
            </a:r>
          </a:p>
        </p:txBody>
      </p:sp>
      <p:sp>
        <p:nvSpPr>
          <p:cNvPr id="977" name="Shape 977"/>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78" name="image126.png"/>
          <p:cNvPicPr>
            <a:picLocks noChangeAspect="1"/>
          </p:cNvPicPr>
          <p:nvPr/>
        </p:nvPicPr>
        <p:blipFill>
          <a:blip r:embed="rId2">
            <a:extLst/>
          </a:blip>
          <a:stretch>
            <a:fillRect/>
          </a:stretch>
        </p:blipFill>
        <p:spPr>
          <a:xfrm>
            <a:off x="1342800" y="4486940"/>
            <a:ext cx="6833987" cy="795560"/>
          </a:xfrm>
          <a:prstGeom prst="rect">
            <a:avLst/>
          </a:prstGeom>
          <a:ln w="12700">
            <a:miter lim="400000"/>
          </a:ln>
        </p:spPr>
      </p:pic>
    </p:spTree>
  </p:cSld>
  <p:clrMapOvr>
    <a:masterClrMapping/>
  </p:clrMapOvr>
  <p:transition xmlns:p14="http://schemas.microsoft.com/office/powerpoint/2010/main" spd="med" advClick="1" p14:dur="1000"/>
</p:sld>
</file>

<file path=ppt/slides/slide1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0" name="Shape 980"/>
          <p:cNvSpPr/>
          <p:nvPr>
            <p:ph type="title"/>
          </p:nvPr>
        </p:nvSpPr>
        <p:spPr>
          <a:prstGeom prst="rect">
            <a:avLst/>
          </a:prstGeom>
        </p:spPr>
        <p:txBody>
          <a:bodyPr/>
          <a:lstStyle/>
          <a:p>
            <a:pPr/>
          </a:p>
        </p:txBody>
      </p:sp>
      <p:sp>
        <p:nvSpPr>
          <p:cNvPr id="981" name="Shape 981"/>
          <p:cNvSpPr/>
          <p:nvPr>
            <p:ph type="body" idx="1"/>
          </p:nvPr>
        </p:nvSpPr>
        <p:spPr>
          <a:prstGeom prst="rect">
            <a:avLst/>
          </a:prstGeom>
        </p:spPr>
        <p:txBody>
          <a:bodyPr/>
          <a:lstStyle/>
          <a:p>
            <a:pPr>
              <a:lnSpc>
                <a:spcPct val="80000"/>
              </a:lnSpc>
              <a:spcBef>
                <a:spcPts val="600"/>
              </a:spcBef>
              <a:defRPr sz="2700"/>
            </a:pPr>
            <a:r>
              <a:t>Where the </a:t>
            </a:r>
            <a:r>
              <a:rPr i="1"/>
              <a:t>Convexity </a:t>
            </a:r>
            <a:r>
              <a:t>is the rate of change of the slope of the price-yield curve as follows</a:t>
            </a:r>
          </a:p>
          <a:p>
            <a:pPr>
              <a:lnSpc>
                <a:spcPct val="80000"/>
              </a:lnSpc>
              <a:spcBef>
                <a:spcPts val="600"/>
              </a:spcBef>
              <a:defRPr sz="2700"/>
            </a:pPr>
          </a:p>
          <a:p>
            <a:pPr>
              <a:lnSpc>
                <a:spcPct val="80000"/>
              </a:lnSpc>
              <a:spcBef>
                <a:spcPts val="600"/>
              </a:spcBef>
              <a:defRPr sz="2700"/>
            </a:pPr>
          </a:p>
          <a:p>
            <a:pPr>
              <a:lnSpc>
                <a:spcPct val="80000"/>
              </a:lnSpc>
              <a:spcBef>
                <a:spcPts val="600"/>
              </a:spcBef>
              <a:defRPr sz="2700"/>
            </a:pPr>
            <a:r>
              <a:t>where </a:t>
            </a:r>
            <a:r>
              <a:rPr i="1"/>
              <a:t>CFt </a:t>
            </a:r>
            <a:r>
              <a:t>is the cash flow at time </a:t>
            </a:r>
            <a:r>
              <a:rPr i="1"/>
              <a:t>t </a:t>
            </a:r>
            <a:r>
              <a:t>as definition in Eq. (6.C.2); </a:t>
            </a:r>
            <a:r>
              <a:rPr i="1"/>
              <a:t>n </a:t>
            </a:r>
            <a:r>
              <a:t>is the maturity; </a:t>
            </a:r>
            <a:r>
              <a:rPr i="1"/>
              <a:t>CFt </a:t>
            </a:r>
            <a:r>
              <a:t>represents either a coupon payment before maturity or final coupon plus par value at the maturity date. Δ</a:t>
            </a:r>
            <a:r>
              <a:rPr i="1"/>
              <a:t>P− </a:t>
            </a:r>
            <a:r>
              <a:t>is the capital loss from a one-basis-point (0.0001) increase in interest rates and Δ</a:t>
            </a:r>
            <a:r>
              <a:rPr i="1"/>
              <a:t>P</a:t>
            </a:r>
            <a:r>
              <a:t>+ is the capital gain from a one-basis-point (0.0001) decrease in interest rates.</a:t>
            </a:r>
          </a:p>
        </p:txBody>
      </p:sp>
      <p:sp>
        <p:nvSpPr>
          <p:cNvPr id="982" name="Shape 98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83" name="image127.png"/>
          <p:cNvPicPr>
            <a:picLocks noChangeAspect="1"/>
          </p:cNvPicPr>
          <p:nvPr/>
        </p:nvPicPr>
        <p:blipFill>
          <a:blip r:embed="rId2">
            <a:extLst/>
          </a:blip>
          <a:stretch>
            <a:fillRect/>
          </a:stretch>
        </p:blipFill>
        <p:spPr>
          <a:xfrm>
            <a:off x="1566862" y="2588816"/>
            <a:ext cx="5386831" cy="853698"/>
          </a:xfrm>
          <a:prstGeom prst="rect">
            <a:avLst/>
          </a:prstGeom>
          <a:ln w="12700">
            <a:miter lim="400000"/>
          </a:ln>
        </p:spPr>
      </p:pic>
    </p:spTree>
  </p:cSld>
  <p:clrMapOvr>
    <a:masterClrMapping/>
  </p:clrMapOvr>
  <p:transition xmlns:p14="http://schemas.microsoft.com/office/powerpoint/2010/main" spd="med" advClick="1" p14:dur="1000"/>
</p:sld>
</file>

<file path=ppt/slides/slide1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5" name="Shape 985"/>
          <p:cNvSpPr/>
          <p:nvPr>
            <p:ph type="title"/>
          </p:nvPr>
        </p:nvSpPr>
        <p:spPr>
          <a:prstGeom prst="rect">
            <a:avLst/>
          </a:prstGeom>
        </p:spPr>
        <p:txBody>
          <a:bodyPr/>
          <a:lstStyle/>
          <a:p>
            <a:pPr/>
          </a:p>
        </p:txBody>
      </p:sp>
      <p:sp>
        <p:nvSpPr>
          <p:cNvPr id="986" name="Shape 986"/>
          <p:cNvSpPr/>
          <p:nvPr>
            <p:ph type="body" idx="1"/>
          </p:nvPr>
        </p:nvSpPr>
        <p:spPr>
          <a:prstGeom prst="rect">
            <a:avLst/>
          </a:prstGeom>
        </p:spPr>
        <p:txBody>
          <a:bodyPr/>
          <a:lstStyle/>
          <a:p>
            <a:pPr>
              <a:spcBef>
                <a:spcPts val="400"/>
              </a:spcBef>
              <a:defRPr sz="1800"/>
            </a:pPr>
            <a:r>
              <a:t>In Eq. (6.C.6), the first term on the right-hand side is the same as the duration rule, Eq. (6.C.5). The second term is the modification for convexity. Notice that for a bond with positive convexity, the second term is positive, regardless of whether the yield rises or falls.</a:t>
            </a:r>
          </a:p>
          <a:p>
            <a:pPr>
              <a:spcBef>
                <a:spcPts val="400"/>
              </a:spcBef>
              <a:defRPr sz="1800"/>
            </a:pPr>
            <a:r>
              <a:t>The more accurate Eq. (6.C.6), which accounts for convexity, always predicts a higher bond price than Eq. (6.C.5). Of course, if the change in yield is small, the convexity term, which is multiplied by (Δ</a:t>
            </a:r>
            <a:r>
              <a:rPr i="1"/>
              <a:t>i</a:t>
            </a:r>
            <a:r>
              <a:t>)2 in Eq. (6.C.6), will be extremely small and will add little to the approximation. In this case, the linear approximation given by the duration rule will be sufficiently accurate. Thus convexity is more important as a practical matter when potential interest rate changes are large. Sample Problem 6.C.3 provides further illustration.</a:t>
            </a:r>
          </a:p>
        </p:txBody>
      </p:sp>
      <p:sp>
        <p:nvSpPr>
          <p:cNvPr id="987" name="Shape 987"/>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9" name="Shape 989"/>
          <p:cNvSpPr/>
          <p:nvPr>
            <p:ph type="title"/>
          </p:nvPr>
        </p:nvSpPr>
        <p:spPr>
          <a:prstGeom prst="rect">
            <a:avLst/>
          </a:prstGeom>
        </p:spPr>
        <p:txBody>
          <a:bodyPr/>
          <a:lstStyle>
            <a:lvl1pPr>
              <a:defRPr b="1"/>
            </a:lvl1pPr>
          </a:lstStyle>
          <a:p>
            <a:pPr/>
            <a:r>
              <a:t>Sample Problem 6.C.3</a:t>
            </a:r>
          </a:p>
        </p:txBody>
      </p:sp>
      <p:sp>
        <p:nvSpPr>
          <p:cNvPr id="990" name="Shape 990"/>
          <p:cNvSpPr/>
          <p:nvPr>
            <p:ph type="body" idx="1"/>
          </p:nvPr>
        </p:nvSpPr>
        <p:spPr>
          <a:prstGeom prst="rect">
            <a:avLst/>
          </a:prstGeom>
        </p:spPr>
        <p:txBody>
          <a:bodyPr/>
          <a:lstStyle>
            <a:lvl1pPr marL="336042" indent="-336042" defTabSz="896111">
              <a:defRPr sz="3136"/>
            </a:lvl1pPr>
          </a:lstStyle>
          <a:p>
            <a:pPr/>
            <a:r>
              <a:t>Figure 23.4 is drawn by the assumptions that the bond with 20-year maturity and 7.5% coupon sells at an initial YTM of 7.5%. Because the coupon rate equals YTM, the bond sells at par value, or $1000. The modified duration and convexity of the bond are 10.95908 and 155.059 calculated by Eq. (6.C.1) and the approximation formula in Eq. (6.C.7), respectively.</a:t>
            </a:r>
          </a:p>
        </p:txBody>
      </p:sp>
      <p:sp>
        <p:nvSpPr>
          <p:cNvPr id="991" name="Shape 991"/>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3" name="Shape 993"/>
          <p:cNvSpPr/>
          <p:nvPr>
            <p:ph type="title"/>
          </p:nvPr>
        </p:nvSpPr>
        <p:spPr>
          <a:prstGeom prst="rect">
            <a:avLst/>
          </a:prstGeom>
        </p:spPr>
        <p:txBody>
          <a:bodyPr/>
          <a:lstStyle/>
          <a:p>
            <a:pPr/>
          </a:p>
        </p:txBody>
      </p:sp>
      <p:sp>
        <p:nvSpPr>
          <p:cNvPr id="994" name="Shape 994"/>
          <p:cNvSpPr/>
          <p:nvPr>
            <p:ph type="body" idx="1"/>
          </p:nvPr>
        </p:nvSpPr>
        <p:spPr>
          <a:prstGeom prst="rect">
            <a:avLst/>
          </a:prstGeom>
        </p:spPr>
        <p:txBody>
          <a:bodyPr/>
          <a:lstStyle/>
          <a:p>
            <a:pPr/>
            <a:r>
              <a:t>If the bond’s yield increases from 7.5% to 8.0% (Δ</a:t>
            </a:r>
            <a:r>
              <a:rPr i="1"/>
              <a:t>i </a:t>
            </a:r>
            <a:r>
              <a:t>= 0</a:t>
            </a:r>
            <a:r>
              <a:rPr i="1"/>
              <a:t>.</a:t>
            </a:r>
            <a:r>
              <a:t>005), the price of the bond actually falls to $950.9093. Based on the duration rule, the bond price falls from $1000 to $945.2046 with a decline of 5.47954%. Equation (6.C.5) as follows</a:t>
            </a:r>
          </a:p>
        </p:txBody>
      </p:sp>
      <p:sp>
        <p:nvSpPr>
          <p:cNvPr id="995" name="Shape 99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96" name="image128.png"/>
          <p:cNvPicPr>
            <a:picLocks noChangeAspect="1"/>
          </p:cNvPicPr>
          <p:nvPr/>
        </p:nvPicPr>
        <p:blipFill>
          <a:blip r:embed="rId2">
            <a:extLst/>
          </a:blip>
          <a:stretch>
            <a:fillRect/>
          </a:stretch>
        </p:blipFill>
        <p:spPr>
          <a:xfrm>
            <a:off x="791471" y="4242389"/>
            <a:ext cx="7723879" cy="620344"/>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prstGeom prst="rect">
            <a:avLst/>
          </a:prstGeom>
        </p:spPr>
        <p:txBody>
          <a:bodyPr/>
          <a:lstStyle>
            <a:lvl1pPr>
              <a:defRPr b="1"/>
            </a:lvl1pPr>
          </a:lstStyle>
          <a:p>
            <a:pPr/>
            <a:r>
              <a:t>Outline</a:t>
            </a:r>
          </a:p>
        </p:txBody>
      </p:sp>
      <p:sp>
        <p:nvSpPr>
          <p:cNvPr id="134" name="Shape 134"/>
          <p:cNvSpPr/>
          <p:nvPr>
            <p:ph type="body" idx="1"/>
          </p:nvPr>
        </p:nvSpPr>
        <p:spPr>
          <a:prstGeom prst="rect">
            <a:avLst/>
          </a:prstGeom>
        </p:spPr>
        <p:txBody>
          <a:bodyPr/>
          <a:lstStyle/>
          <a:p>
            <a:pPr>
              <a:lnSpc>
                <a:spcPct val="80000"/>
              </a:lnSpc>
              <a:spcBef>
                <a:spcPts val="400"/>
              </a:spcBef>
              <a:defRPr sz="2000"/>
            </a:pPr>
            <a:r>
              <a:t>6.1. Introduction</a:t>
            </a:r>
          </a:p>
          <a:p>
            <a:pPr>
              <a:lnSpc>
                <a:spcPct val="80000"/>
              </a:lnSpc>
              <a:spcBef>
                <a:spcPts val="400"/>
              </a:spcBef>
              <a:defRPr sz="2000"/>
            </a:pPr>
            <a:r>
              <a:t>6.2. Bond Valuation</a:t>
            </a:r>
          </a:p>
          <a:p>
            <a:pPr>
              <a:lnSpc>
                <a:spcPct val="80000"/>
              </a:lnSpc>
              <a:spcBef>
                <a:spcPts val="400"/>
              </a:spcBef>
              <a:defRPr sz="2000"/>
            </a:pPr>
            <a:r>
              <a:t>6.3. Stock Valuation</a:t>
            </a:r>
          </a:p>
          <a:p>
            <a:pPr>
              <a:lnSpc>
                <a:spcPct val="80000"/>
              </a:lnSpc>
              <a:spcBef>
                <a:spcPts val="400"/>
              </a:spcBef>
              <a:defRPr sz="2000"/>
            </a:pPr>
            <a:r>
              <a:t>6.4. Growth Rate Estimation and Its Application</a:t>
            </a:r>
          </a:p>
          <a:p>
            <a:pPr>
              <a:lnSpc>
                <a:spcPct val="80000"/>
              </a:lnSpc>
              <a:spcBef>
                <a:spcPts val="400"/>
              </a:spcBef>
              <a:defRPr sz="2000"/>
            </a:pPr>
            <a:r>
              <a:t>6.5. Preferred Stock Valuation</a:t>
            </a:r>
          </a:p>
          <a:p>
            <a:pPr>
              <a:lnSpc>
                <a:spcPct val="80000"/>
              </a:lnSpc>
              <a:spcBef>
                <a:spcPts val="400"/>
              </a:spcBef>
              <a:defRPr sz="2000"/>
            </a:pPr>
            <a:r>
              <a:t>6.6. Risk, Return, and Market Efficiency</a:t>
            </a:r>
          </a:p>
          <a:p>
            <a:pPr>
              <a:lnSpc>
                <a:spcPct val="80000"/>
              </a:lnSpc>
              <a:spcBef>
                <a:spcPts val="400"/>
              </a:spcBef>
              <a:defRPr sz="2000"/>
            </a:pPr>
            <a:r>
              <a:t>6.7. Exchange Rates and Investing Overseas</a:t>
            </a:r>
          </a:p>
          <a:p>
            <a:pPr>
              <a:lnSpc>
                <a:spcPct val="80000"/>
              </a:lnSpc>
              <a:spcBef>
                <a:spcPts val="400"/>
              </a:spcBef>
              <a:defRPr sz="2000"/>
            </a:pPr>
            <a:r>
              <a:t>6.8. Application Examples</a:t>
            </a:r>
          </a:p>
          <a:p>
            <a:pPr>
              <a:lnSpc>
                <a:spcPct val="80000"/>
              </a:lnSpc>
              <a:spcBef>
                <a:spcPts val="400"/>
              </a:spcBef>
              <a:defRPr sz="2000"/>
            </a:pPr>
            <a:r>
              <a:t>6.9. Summary</a:t>
            </a:r>
          </a:p>
          <a:p>
            <a:pPr>
              <a:lnSpc>
                <a:spcPct val="80000"/>
              </a:lnSpc>
              <a:spcBef>
                <a:spcPts val="400"/>
              </a:spcBef>
              <a:defRPr sz="2000"/>
            </a:pPr>
            <a:r>
              <a:t>Appendix 6.A. The Relationship between Exchange Rates</a:t>
            </a:r>
          </a:p>
          <a:p>
            <a:pPr>
              <a:lnSpc>
                <a:spcPct val="80000"/>
              </a:lnSpc>
              <a:spcBef>
                <a:spcPts val="400"/>
              </a:spcBef>
              <a:defRPr sz="2000"/>
            </a:pPr>
            <a:r>
              <a:t>and Interest Rates</a:t>
            </a:r>
          </a:p>
          <a:p>
            <a:pPr>
              <a:lnSpc>
                <a:spcPct val="80000"/>
              </a:lnSpc>
              <a:spcBef>
                <a:spcPts val="400"/>
              </a:spcBef>
              <a:defRPr sz="2000"/>
            </a:pPr>
            <a:r>
              <a:t>Appendix 6.B.Derivation of Dividend Discount Model</a:t>
            </a:r>
          </a:p>
          <a:p>
            <a:pPr>
              <a:lnSpc>
                <a:spcPct val="80000"/>
              </a:lnSpc>
              <a:spcBef>
                <a:spcPts val="400"/>
              </a:spcBef>
              <a:defRPr sz="2000"/>
            </a:pPr>
            <a:r>
              <a:t>Appendix 6.C.Duration Analysis</a:t>
            </a:r>
          </a:p>
        </p:txBody>
      </p:sp>
      <p:sp>
        <p:nvSpPr>
          <p:cNvPr id="135" name="Shape 135"/>
          <p:cNvSpPr/>
          <p:nvPr>
            <p:ph type="sldNum" sz="quarter" idx="2"/>
          </p:nvPr>
        </p:nvSpPr>
        <p:spPr>
          <a:xfrm>
            <a:off x="8639351"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p:nvPr>
        </p:nvSpPr>
        <p:spPr>
          <a:prstGeom prst="rect">
            <a:avLst/>
          </a:prstGeom>
        </p:spPr>
        <p:txBody>
          <a:bodyPr/>
          <a:lstStyle/>
          <a:p>
            <a:pPr defTabSz="768095">
              <a:defRPr b="1" sz="3696"/>
            </a:pPr>
            <a:r>
              <a:t>6.2.2. </a:t>
            </a:r>
            <a:r>
              <a:rPr i="1"/>
              <a:t>Interest Rate, YTM, and Bond Price</a:t>
            </a:r>
          </a:p>
        </p:txBody>
      </p:sp>
      <p:sp>
        <p:nvSpPr>
          <p:cNvPr id="218" name="Shape 218"/>
          <p:cNvSpPr/>
          <p:nvPr>
            <p:ph type="body" idx="1"/>
          </p:nvPr>
        </p:nvSpPr>
        <p:spPr>
          <a:prstGeom prst="rect">
            <a:avLst/>
          </a:prstGeom>
        </p:spPr>
        <p:txBody>
          <a:bodyPr/>
          <a:lstStyle/>
          <a:p>
            <a:pPr>
              <a:lnSpc>
                <a:spcPct val="80000"/>
              </a:lnSpc>
              <a:spcBef>
                <a:spcPts val="500"/>
              </a:spcBef>
              <a:defRPr sz="2200"/>
            </a:pPr>
            <a:r>
              <a:t>A bond that sells below par value, such as the one in Example 6.2, is said to be selling at a discount and is called a </a:t>
            </a:r>
            <a:r>
              <a:rPr b="1"/>
              <a:t>discount bond</a:t>
            </a:r>
            <a:r>
              <a:t>. Someone who purchases the discount bond in Example 6.2 today and holds it to maturity will receive, in addition to the stream of coupon interest payments, a gain of $87.86, the difference between the bond’s price ($912.14) and its principal repayment ($1,000).</a:t>
            </a:r>
          </a:p>
          <a:p>
            <a:pPr>
              <a:lnSpc>
                <a:spcPct val="80000"/>
              </a:lnSpc>
              <a:spcBef>
                <a:spcPts val="500"/>
              </a:spcBef>
              <a:defRPr sz="2200"/>
            </a:pPr>
            <a:r>
              <a:t>A bond’s price will reflect changes in market conditions while it remains outstanding with its fixed 8% coupon rate. The bond in the above example will no longer be attractive to investors when alternative investments yield 10%. The bond’s market price will have to fall in order to offer buyers a combined return of 10% from the coupon payments and the par value.</a:t>
            </a:r>
          </a:p>
        </p:txBody>
      </p:sp>
      <p:sp>
        <p:nvSpPr>
          <p:cNvPr id="219" name="Shape 219"/>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8" name="Shape 998"/>
          <p:cNvSpPr/>
          <p:nvPr>
            <p:ph type="title"/>
          </p:nvPr>
        </p:nvSpPr>
        <p:spPr>
          <a:prstGeom prst="rect">
            <a:avLst/>
          </a:prstGeom>
        </p:spPr>
        <p:txBody>
          <a:bodyPr/>
          <a:lstStyle/>
          <a:p>
            <a:pPr/>
          </a:p>
        </p:txBody>
      </p:sp>
      <p:sp>
        <p:nvSpPr>
          <p:cNvPr id="999" name="Shape 999"/>
          <p:cNvSpPr/>
          <p:nvPr>
            <p:ph type="body" idx="1"/>
          </p:nvPr>
        </p:nvSpPr>
        <p:spPr>
          <a:prstGeom prst="rect">
            <a:avLst/>
          </a:prstGeom>
        </p:spPr>
        <p:txBody>
          <a:bodyPr/>
          <a:lstStyle/>
          <a:p>
            <a:pPr>
              <a:lnSpc>
                <a:spcPct val="80000"/>
              </a:lnSpc>
              <a:spcBef>
                <a:spcPts val="600"/>
              </a:spcBef>
              <a:defRPr sz="2700"/>
            </a:pPr>
            <a:r>
              <a:t>If we use Eq. (6.C.6) instead of Eq. (6.C.5), we get the bond price falls from $1000 to $947.1482 with a decline of 5.28572% by Eq. (6.C.6):</a:t>
            </a:r>
          </a:p>
          <a:p>
            <a:pPr>
              <a:lnSpc>
                <a:spcPct val="80000"/>
              </a:lnSpc>
              <a:spcBef>
                <a:spcPts val="600"/>
              </a:spcBef>
              <a:defRPr sz="2700"/>
            </a:pPr>
          </a:p>
          <a:p>
            <a:pPr>
              <a:lnSpc>
                <a:spcPct val="80000"/>
              </a:lnSpc>
              <a:spcBef>
                <a:spcPts val="600"/>
              </a:spcBef>
              <a:defRPr sz="2700"/>
            </a:pPr>
          </a:p>
          <a:p>
            <a:pPr>
              <a:lnSpc>
                <a:spcPct val="80000"/>
              </a:lnSpc>
              <a:spcBef>
                <a:spcPts val="600"/>
              </a:spcBef>
              <a:defRPr sz="2700"/>
            </a:pPr>
          </a:p>
          <a:p>
            <a:pPr>
              <a:lnSpc>
                <a:spcPct val="80000"/>
              </a:lnSpc>
              <a:spcBef>
                <a:spcPts val="600"/>
              </a:spcBef>
              <a:defRPr sz="2700"/>
            </a:pPr>
          </a:p>
          <a:p>
            <a:pPr>
              <a:lnSpc>
                <a:spcPct val="80000"/>
              </a:lnSpc>
              <a:spcBef>
                <a:spcPts val="600"/>
              </a:spcBef>
              <a:defRPr sz="2700"/>
            </a:pPr>
            <a:r>
              <a:t>The duration rule used by Eq. (6.C.5) is close to the case with accounting for convexity in terms of Eq. (6.C.6).</a:t>
            </a:r>
          </a:p>
        </p:txBody>
      </p:sp>
      <p:sp>
        <p:nvSpPr>
          <p:cNvPr id="1000" name="Shape 1000"/>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01" name="image129.png"/>
          <p:cNvPicPr>
            <a:picLocks noChangeAspect="1"/>
          </p:cNvPicPr>
          <p:nvPr/>
        </p:nvPicPr>
        <p:blipFill>
          <a:blip r:embed="rId2">
            <a:extLst/>
          </a:blip>
          <a:stretch>
            <a:fillRect/>
          </a:stretch>
        </p:blipFill>
        <p:spPr>
          <a:xfrm>
            <a:off x="1798746" y="2912212"/>
            <a:ext cx="5546508" cy="1617258"/>
          </a:xfrm>
          <a:prstGeom prst="rect">
            <a:avLst/>
          </a:prstGeom>
          <a:ln w="12700">
            <a:miter lim="400000"/>
          </a:ln>
        </p:spPr>
      </p:pic>
    </p:spTree>
  </p:cSld>
  <p:clrMapOvr>
    <a:masterClrMapping/>
  </p:clrMapOvr>
  <p:transition xmlns:p14="http://schemas.microsoft.com/office/powerpoint/2010/main" spd="med" advClick="1" p14:dur="1000"/>
</p:sld>
</file>

<file path=ppt/slides/slide2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3" name="Shape 1003"/>
          <p:cNvSpPr/>
          <p:nvPr>
            <p:ph type="title"/>
          </p:nvPr>
        </p:nvSpPr>
        <p:spPr>
          <a:prstGeom prst="rect">
            <a:avLst/>
          </a:prstGeom>
        </p:spPr>
        <p:txBody>
          <a:bodyPr/>
          <a:lstStyle/>
          <a:p>
            <a:pPr/>
          </a:p>
        </p:txBody>
      </p:sp>
      <p:sp>
        <p:nvSpPr>
          <p:cNvPr id="1004" name="Shape 1004"/>
          <p:cNvSpPr/>
          <p:nvPr>
            <p:ph type="body" idx="1"/>
          </p:nvPr>
        </p:nvSpPr>
        <p:spPr>
          <a:prstGeom prst="rect">
            <a:avLst/>
          </a:prstGeom>
        </p:spPr>
        <p:txBody>
          <a:bodyPr/>
          <a:lstStyle/>
          <a:p>
            <a:pPr>
              <a:spcBef>
                <a:spcPts val="500"/>
              </a:spcBef>
              <a:defRPr sz="2400"/>
            </a:pPr>
            <a:r>
              <a:t>However, if the change in yield are larger, 3% (Δ</a:t>
            </a:r>
            <a:r>
              <a:rPr i="1"/>
              <a:t>i </a:t>
            </a:r>
            <a:r>
              <a:t>= 0</a:t>
            </a:r>
            <a:r>
              <a:rPr i="1"/>
              <a:t>.</a:t>
            </a:r>
            <a:r>
              <a:t>03), the price of the bond actually falls to $753.0727 and convexity becomes an important matter of pricing the percentage change in bond price. Without accounting for convexity, the price of the bond on dash line actually falls from $1000 to $671.2277 with a decline of 32.8772% based on the duration rule, Eq. (6.C.5) as follows</a:t>
            </a:r>
          </a:p>
        </p:txBody>
      </p:sp>
      <p:sp>
        <p:nvSpPr>
          <p:cNvPr id="1005" name="Shape 1005"/>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06" name="image130.png"/>
          <p:cNvPicPr>
            <a:picLocks noChangeAspect="1"/>
          </p:cNvPicPr>
          <p:nvPr/>
        </p:nvPicPr>
        <p:blipFill>
          <a:blip r:embed="rId2">
            <a:extLst/>
          </a:blip>
          <a:stretch>
            <a:fillRect/>
          </a:stretch>
        </p:blipFill>
        <p:spPr>
          <a:xfrm>
            <a:off x="985073" y="5127107"/>
            <a:ext cx="7530277" cy="657005"/>
          </a:xfrm>
          <a:prstGeom prst="rect">
            <a:avLst/>
          </a:prstGeom>
          <a:ln w="12700">
            <a:miter lim="400000"/>
          </a:ln>
        </p:spPr>
      </p:pic>
    </p:spTree>
  </p:cSld>
  <p:clrMapOvr>
    <a:masterClrMapping/>
  </p:clrMapOvr>
  <p:transition xmlns:p14="http://schemas.microsoft.com/office/powerpoint/2010/main" spd="med" advClick="1" p14:dur="1000"/>
</p:sld>
</file>

<file path=ppt/slides/slide2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8" name="image131.png"/>
          <p:cNvPicPr>
            <a:picLocks noChangeAspect="1"/>
          </p:cNvPicPr>
          <p:nvPr/>
        </p:nvPicPr>
        <p:blipFill>
          <a:blip r:embed="rId2">
            <a:extLst/>
          </a:blip>
          <a:stretch>
            <a:fillRect/>
          </a:stretch>
        </p:blipFill>
        <p:spPr>
          <a:xfrm>
            <a:off x="1330842" y="1562452"/>
            <a:ext cx="6248401" cy="3771901"/>
          </a:xfrm>
          <a:prstGeom prst="rect">
            <a:avLst/>
          </a:prstGeom>
          <a:ln w="12700">
            <a:miter lim="400000"/>
          </a:ln>
        </p:spPr>
      </p:pic>
      <p:sp>
        <p:nvSpPr>
          <p:cNvPr id="1009" name="Shape 1009"/>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1" name="Shape 1011"/>
          <p:cNvSpPr/>
          <p:nvPr>
            <p:ph type="body" idx="1"/>
          </p:nvPr>
        </p:nvSpPr>
        <p:spPr>
          <a:xfrm>
            <a:off x="628650" y="818707"/>
            <a:ext cx="7886700" cy="5358258"/>
          </a:xfrm>
          <a:prstGeom prst="rect">
            <a:avLst/>
          </a:prstGeom>
        </p:spPr>
        <p:txBody>
          <a:bodyPr/>
          <a:lstStyle/>
          <a:p>
            <a:pPr>
              <a:lnSpc>
                <a:spcPct val="80000"/>
              </a:lnSpc>
              <a:spcBef>
                <a:spcPts val="500"/>
              </a:spcBef>
              <a:defRPr sz="2400"/>
            </a:pPr>
            <a:r>
              <a:t>According to the duration-with-convexity rule, Eq. (6.C.6), the percentage change in bond price is calculated in following equation </a:t>
            </a:r>
          </a:p>
          <a:p>
            <a:pPr>
              <a:lnSpc>
                <a:spcPct val="80000"/>
              </a:lnSpc>
              <a:spcBef>
                <a:spcPts val="500"/>
              </a:spcBef>
              <a:defRPr sz="2400"/>
            </a:pPr>
          </a:p>
          <a:p>
            <a:pPr>
              <a:lnSpc>
                <a:spcPct val="80000"/>
              </a:lnSpc>
              <a:spcBef>
                <a:spcPts val="500"/>
              </a:spcBef>
              <a:defRPr sz="2400"/>
            </a:pPr>
          </a:p>
          <a:p>
            <a:pPr>
              <a:lnSpc>
                <a:spcPct val="80000"/>
              </a:lnSpc>
              <a:spcBef>
                <a:spcPts val="500"/>
              </a:spcBef>
              <a:defRPr sz="2400"/>
            </a:pPr>
          </a:p>
          <a:p>
            <a:pPr>
              <a:lnSpc>
                <a:spcPct val="80000"/>
              </a:lnSpc>
              <a:spcBef>
                <a:spcPts val="500"/>
              </a:spcBef>
              <a:defRPr sz="2400"/>
            </a:pPr>
            <a:r>
              <a:t>The bond price $741.0042 estimated by the duration-with-convexity rule is close to the actual bond price $753.0727 rather than the price $671.2277 estimated by the duration rule. As the change in interest rate becomes larger, the percentage change in bond price calculated by Eq. (6.C.5) is significantly different from it calculated by Eq. (6.C.6). Saunders and Cornett (2013) have discussed why convexity is important in the risk management of financial institutions.</a:t>
            </a:r>
          </a:p>
        </p:txBody>
      </p:sp>
      <p:sp>
        <p:nvSpPr>
          <p:cNvPr id="1012" name="Shape 1012"/>
          <p:cNvSpPr/>
          <p:nvPr>
            <p:ph type="sldNum" sz="quarter" idx="2"/>
          </p:nvPr>
        </p:nvSpPr>
        <p:spPr>
          <a:xfrm>
            <a:off x="8441583" y="6245225"/>
            <a:ext cx="40079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13" name="image132.png"/>
          <p:cNvPicPr>
            <a:picLocks noChangeAspect="1"/>
          </p:cNvPicPr>
          <p:nvPr/>
        </p:nvPicPr>
        <p:blipFill>
          <a:blip r:embed="rId2">
            <a:extLst/>
          </a:blip>
          <a:stretch>
            <a:fillRect/>
          </a:stretch>
        </p:blipFill>
        <p:spPr>
          <a:xfrm>
            <a:off x="2440250" y="1778138"/>
            <a:ext cx="4109407" cy="1182751"/>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prstGeom prst="rect">
            <a:avLst/>
          </a:prstGeom>
        </p:spPr>
        <p:txBody>
          <a:bodyPr/>
          <a:lstStyle/>
          <a:p>
            <a:pPr defTabSz="768095">
              <a:defRPr b="1" sz="3696"/>
            </a:pPr>
            <a:r>
              <a:t>6.2.2. </a:t>
            </a:r>
            <a:r>
              <a:rPr i="1"/>
              <a:t>Interest Rate, YTM, and Bond Price (cont’d)</a:t>
            </a:r>
          </a:p>
        </p:txBody>
      </p:sp>
      <p:sp>
        <p:nvSpPr>
          <p:cNvPr id="222" name="Shape 222"/>
          <p:cNvSpPr/>
          <p:nvPr>
            <p:ph type="body" idx="1"/>
          </p:nvPr>
        </p:nvSpPr>
        <p:spPr>
          <a:prstGeom prst="rect">
            <a:avLst/>
          </a:prstGeom>
        </p:spPr>
        <p:txBody>
          <a:bodyPr/>
          <a:lstStyle>
            <a:lvl1pPr>
              <a:lnSpc>
                <a:spcPct val="80000"/>
              </a:lnSpc>
              <a:spcBef>
                <a:spcPts val="400"/>
              </a:spcBef>
              <a:defRPr sz="2000"/>
            </a:lvl1pPr>
          </a:lstStyle>
          <a:p>
            <a:pPr/>
            <a:r>
              <a:t>If the market YTM falls, to say 6.09%, the price of the 7-year bond in Example 6.2 will rise to $1,112.96 (check this on your own!), a price above the par value. The price of a discount bond will rise as it nears maturity if the market rate remains the same, since at maturity its price will equal par value. When a bond’s price exceeds its par value, it is said to be selling at a premium, and it is called a premium bond. The price of a premium bond will fall as it nears maturity if the market rate remains the same, since at maturity its price will equal its par value. The investor who holds the bond until maturity will receive the above-market coupon payments of 8% per year, offset by a loss of $112.96 (the difference between its purchase price and par value). In most cases when the bond sells at a premium, interest rates have fallen after the bond’s issue. This bond’s 8% coupon rate makes it very attractive to investors; buying pressure increases its price until its overall yield matches the YTM of 6.09% of other bonds of similar risk and maturity.</a:t>
            </a:r>
          </a:p>
        </p:txBody>
      </p:sp>
      <p:sp>
        <p:nvSpPr>
          <p:cNvPr id="223" name="Shape 223"/>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title"/>
          </p:nvPr>
        </p:nvSpPr>
        <p:spPr>
          <a:prstGeom prst="rect">
            <a:avLst/>
          </a:prstGeom>
        </p:spPr>
        <p:txBody>
          <a:bodyPr/>
          <a:lstStyle/>
          <a:p>
            <a:pPr defTabSz="768095">
              <a:defRPr b="1" sz="3696"/>
            </a:pPr>
            <a:r>
              <a:t>6.2.2. </a:t>
            </a:r>
            <a:r>
              <a:rPr i="1"/>
              <a:t>Interest Rate, YTM, and Bond Price (cont’d)</a:t>
            </a:r>
          </a:p>
        </p:txBody>
      </p:sp>
      <p:sp>
        <p:nvSpPr>
          <p:cNvPr id="226" name="Shape 226"/>
          <p:cNvSpPr/>
          <p:nvPr>
            <p:ph type="body" idx="1"/>
          </p:nvPr>
        </p:nvSpPr>
        <p:spPr>
          <a:prstGeom prst="rect">
            <a:avLst/>
          </a:prstGeom>
        </p:spPr>
        <p:txBody>
          <a:bodyPr/>
          <a:lstStyle>
            <a:lvl1pPr>
              <a:lnSpc>
                <a:spcPct val="80000"/>
              </a:lnSpc>
              <a:spcBef>
                <a:spcPts val="600"/>
              </a:spcBef>
              <a:defRPr sz="2900"/>
            </a:lvl1pPr>
          </a:lstStyle>
          <a:p>
            <a:pPr/>
            <a:r>
              <a:t>When they originally are issued, most bonds sell at prices close to par and offer coupon rates close to the market rates on bonds of similar maturity and risk. Over the life of a bond its price will fluctuate as a result of interest rate fluctuations in the economy. Our discussion of discounts and premiums shows that bond prices will vary inversely to interest rates. As interest rates rise in the Economy, bond prices fall; as interest rates fall, bond prices rise. </a:t>
            </a:r>
          </a:p>
        </p:txBody>
      </p:sp>
      <p:sp>
        <p:nvSpPr>
          <p:cNvPr id="227" name="Shape 227"/>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prstGeom prst="rect">
            <a:avLst/>
          </a:prstGeom>
        </p:spPr>
        <p:txBody>
          <a:bodyPr/>
          <a:lstStyle/>
          <a:p>
            <a:pPr/>
            <a:r>
              <a:t>6.2.2.1. </a:t>
            </a:r>
            <a:r>
              <a:rPr i="1"/>
              <a:t>Calculating a YTM</a:t>
            </a:r>
          </a:p>
        </p:txBody>
      </p:sp>
      <p:sp>
        <p:nvSpPr>
          <p:cNvPr id="230" name="Shape 230"/>
          <p:cNvSpPr/>
          <p:nvPr>
            <p:ph type="body" sz="half" idx="1"/>
          </p:nvPr>
        </p:nvSpPr>
        <p:spPr>
          <a:xfrm>
            <a:off x="628649" y="1825624"/>
            <a:ext cx="7576568" cy="2868297"/>
          </a:xfrm>
          <a:prstGeom prst="rect">
            <a:avLst/>
          </a:prstGeom>
        </p:spPr>
        <p:txBody>
          <a:bodyPr/>
          <a:lstStyle/>
          <a:p>
            <a:pPr>
              <a:lnSpc>
                <a:spcPct val="80000"/>
              </a:lnSpc>
              <a:spcBef>
                <a:spcPts val="500"/>
              </a:spcBef>
              <a:defRPr sz="2400"/>
            </a:pPr>
            <a:r>
              <a:t>Bond price quotes are available in the marketplace, either from bond dealers or from the daily price listings found in secondary sources, such as </a:t>
            </a:r>
            <a:r>
              <a:rPr i="1"/>
              <a:t>The Wall Street Journal</a:t>
            </a:r>
            <a:r>
              <a:t>. Both investors and financial managers must calculate the YTM on bonds, given known par values, coupon rates, times to maturity, and current prices. The YTM can be determined from the PVIFA and PVIF formulas we used to compute the bond price:</a:t>
            </a:r>
          </a:p>
        </p:txBody>
      </p:sp>
      <p:sp>
        <p:nvSpPr>
          <p:cNvPr id="231" name="Shape 231"/>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2" name="image16.png"/>
          <p:cNvPicPr>
            <a:picLocks noChangeAspect="1"/>
          </p:cNvPicPr>
          <p:nvPr/>
        </p:nvPicPr>
        <p:blipFill>
          <a:blip r:embed="rId2">
            <a:extLst/>
          </a:blip>
          <a:stretch>
            <a:fillRect/>
          </a:stretch>
        </p:blipFill>
        <p:spPr>
          <a:xfrm>
            <a:off x="1687259" y="4575816"/>
            <a:ext cx="5277068" cy="1520184"/>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prstGeom prst="rect">
            <a:avLst/>
          </a:prstGeom>
        </p:spPr>
        <p:txBody>
          <a:bodyPr/>
          <a:lstStyle/>
          <a:p>
            <a:pPr/>
          </a:p>
        </p:txBody>
      </p:sp>
      <p:sp>
        <p:nvSpPr>
          <p:cNvPr id="235" name="Shape 235"/>
          <p:cNvSpPr/>
          <p:nvPr>
            <p:ph type="body" idx="1"/>
          </p:nvPr>
        </p:nvSpPr>
        <p:spPr>
          <a:prstGeom prst="rect">
            <a:avLst/>
          </a:prstGeom>
        </p:spPr>
        <p:txBody>
          <a:bodyPr/>
          <a:lstStyle/>
          <a:p>
            <a:pPr/>
            <a:r>
              <a:t>[The Relationship Between Interest Rates and Bond Prices — The Seesaw Effect]</a:t>
            </a:r>
            <a:r>
              <a:rPr i="1"/>
              <a:t>,</a:t>
            </a:r>
            <a:endParaRPr i="1"/>
          </a:p>
          <a:p>
            <a:pPr/>
            <a:r>
              <a:t>where </a:t>
            </a:r>
            <a:r>
              <a:rPr i="1"/>
              <a:t>k </a:t>
            </a:r>
            <a:r>
              <a:t>represents the periodic interest rate and </a:t>
            </a:r>
            <a:r>
              <a:rPr i="1"/>
              <a:t>n </a:t>
            </a:r>
            <a:r>
              <a:t>is the number of semiannual periods until the bond matures. The YTM equals (1 + </a:t>
            </a:r>
            <a:r>
              <a:rPr i="1"/>
              <a:t>k</a:t>
            </a:r>
            <a:r>
              <a:t>)2 </a:t>
            </a:r>
            <a:r>
              <a:rPr i="1"/>
              <a:t>− </a:t>
            </a:r>
            <a:r>
              <a:t>1; the stated annual rate equals </a:t>
            </a:r>
            <a:r>
              <a:rPr i="1"/>
              <a:t>k×</a:t>
            </a:r>
            <a:r>
              <a:t>2. But mathematics offers no simple technique for computing </a:t>
            </a:r>
            <a:r>
              <a:rPr i="1"/>
              <a:t>r</a:t>
            </a:r>
            <a:r>
              <a:t>.</a:t>
            </a:r>
          </a:p>
        </p:txBody>
      </p:sp>
      <p:sp>
        <p:nvSpPr>
          <p:cNvPr id="236" name="Shape 236"/>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prstGeom prst="rect">
            <a:avLst/>
          </a:prstGeom>
        </p:spPr>
        <p:txBody>
          <a:bodyPr/>
          <a:lstStyle/>
          <a:p>
            <a:pPr defTabSz="859536">
              <a:defRPr b="1" sz="3666"/>
            </a:pPr>
            <a:r>
              <a:t>6.2.3. </a:t>
            </a:r>
            <a:r>
              <a:rPr i="1"/>
              <a:t>Credit Risk, Interest Rate Risk, and Reinvestment Rate Risk</a:t>
            </a:r>
          </a:p>
        </p:txBody>
      </p:sp>
      <p:sp>
        <p:nvSpPr>
          <p:cNvPr id="239" name="Shape 239"/>
          <p:cNvSpPr/>
          <p:nvPr>
            <p:ph type="body" idx="1"/>
          </p:nvPr>
        </p:nvSpPr>
        <p:spPr>
          <a:prstGeom prst="rect">
            <a:avLst/>
          </a:prstGeom>
        </p:spPr>
        <p:txBody>
          <a:bodyPr/>
          <a:lstStyle/>
          <a:p>
            <a:pPr/>
            <a:r>
              <a:t>Basically, investors in domestic bonds face three types of risks: credit risk, interest rate risk, and reinvestment rate risk. Inventors in foreign bonds are subject to two additional risks: political risk and exchange rate risk.</a:t>
            </a:r>
          </a:p>
        </p:txBody>
      </p:sp>
      <p:sp>
        <p:nvSpPr>
          <p:cNvPr id="240" name="Shape 240"/>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prstGeom prst="rect">
            <a:avLst/>
          </a:prstGeom>
        </p:spPr>
        <p:txBody>
          <a:bodyPr/>
          <a:lstStyle/>
          <a:p>
            <a:pPr/>
            <a:r>
              <a:t>6.2.3.1. </a:t>
            </a:r>
            <a:r>
              <a:rPr i="1"/>
              <a:t>Credit risk</a:t>
            </a:r>
          </a:p>
        </p:txBody>
      </p:sp>
      <p:sp>
        <p:nvSpPr>
          <p:cNvPr id="243" name="Shape 243"/>
          <p:cNvSpPr/>
          <p:nvPr>
            <p:ph type="body" idx="1"/>
          </p:nvPr>
        </p:nvSpPr>
        <p:spPr>
          <a:prstGeom prst="rect">
            <a:avLst/>
          </a:prstGeom>
        </p:spPr>
        <p:txBody>
          <a:bodyPr/>
          <a:lstStyle>
            <a:lvl1pPr>
              <a:lnSpc>
                <a:spcPct val="80000"/>
              </a:lnSpc>
              <a:spcBef>
                <a:spcPts val="500"/>
              </a:spcBef>
              <a:defRPr sz="2400"/>
            </a:lvl1pPr>
          </a:lstStyle>
          <a:p>
            <a:pPr/>
            <a:r>
              <a:t>The cash flows received by bond market investors are not certain; corporate debtors may pay interest payments late or not at all. They may fail to repay principal at maturity. To compensate investors for this credit or default risk, rates-of-return on corporate bonds are higher than those on government securities with the same terms to maturity. Government securities are presumed to be free of credit risk. Since perceptions of a bond’s default risk may change over its term, the bond’s YTM also may change, even if all else remains constant. Firms provide information on the riskiness of individual bond issues.</a:t>
            </a:r>
          </a:p>
        </p:txBody>
      </p:sp>
      <p:sp>
        <p:nvSpPr>
          <p:cNvPr id="244" name="Shape 244"/>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p:nvPr>
        </p:nvSpPr>
        <p:spPr>
          <a:prstGeom prst="rect">
            <a:avLst/>
          </a:prstGeom>
        </p:spPr>
        <p:txBody>
          <a:bodyPr/>
          <a:lstStyle/>
          <a:p>
            <a:pPr/>
          </a:p>
        </p:txBody>
      </p:sp>
      <p:sp>
        <p:nvSpPr>
          <p:cNvPr id="247" name="Shape 247"/>
          <p:cNvSpPr/>
          <p:nvPr>
            <p:ph type="body" idx="1"/>
          </p:nvPr>
        </p:nvSpPr>
        <p:spPr>
          <a:prstGeom prst="rect">
            <a:avLst/>
          </a:prstGeom>
        </p:spPr>
        <p:txBody>
          <a:bodyPr/>
          <a:lstStyle>
            <a:lvl1pPr>
              <a:lnSpc>
                <a:spcPct val="80000"/>
              </a:lnSpc>
              <a:spcBef>
                <a:spcPts val="600"/>
              </a:spcBef>
              <a:defRPr sz="2700"/>
            </a:lvl1pPr>
          </a:lstStyle>
          <a:p>
            <a:pPr/>
            <a:r>
              <a:t>Higher bond ratings imply a lower risk of default and, given the risk/return tradeoff, lower expected return (ER) to investors. Lower bond ratings imply a higher level of default risk and higher ER. Investment quality bonds have ratings of BBB (or Baa) or higher. They are called investment quality as some institutional investors, such as pension funds and insurance companies, restrict themselves to investing only in these low-default risk issues. Non-investment quality bonds are called junk bonds or high-yield bonds to reflect their higher risk and higher ERs.</a:t>
            </a:r>
          </a:p>
        </p:txBody>
      </p:sp>
      <p:sp>
        <p:nvSpPr>
          <p:cNvPr id="248" name="Shape 248"/>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title"/>
          </p:nvPr>
        </p:nvSpPr>
        <p:spPr>
          <a:xfrm>
            <a:off x="628650" y="88709"/>
            <a:ext cx="7886700" cy="1325563"/>
          </a:xfrm>
          <a:prstGeom prst="rect">
            <a:avLst/>
          </a:prstGeom>
        </p:spPr>
        <p:txBody>
          <a:bodyPr/>
          <a:lstStyle/>
          <a:p>
            <a:pPr/>
          </a:p>
        </p:txBody>
      </p:sp>
      <p:sp>
        <p:nvSpPr>
          <p:cNvPr id="251" name="Shape 251"/>
          <p:cNvSpPr/>
          <p:nvPr>
            <p:ph type="body" idx="1"/>
          </p:nvPr>
        </p:nvSpPr>
        <p:spPr>
          <a:xfrm>
            <a:off x="628650" y="1414271"/>
            <a:ext cx="7886700" cy="4762693"/>
          </a:xfrm>
          <a:prstGeom prst="rect">
            <a:avLst/>
          </a:prstGeom>
        </p:spPr>
        <p:txBody>
          <a:bodyPr/>
          <a:lstStyle/>
          <a:p>
            <a:pPr>
              <a:lnSpc>
                <a:spcPct val="80000"/>
              </a:lnSpc>
              <a:spcBef>
                <a:spcPts val="600"/>
              </a:spcBef>
              <a:defRPr sz="2900"/>
            </a:pPr>
            <a:r>
              <a:t>For those seeking a quick estimate of the return, the approximation method may be used. Here, the average annual dollar return to the investor of a bond that matures in </a:t>
            </a:r>
            <a:r>
              <a:rPr i="1"/>
              <a:t>n </a:t>
            </a:r>
            <a:r>
              <a:t>years is the coupon payment plus a straight line amortization of the bond’s premium (or discount):</a:t>
            </a:r>
          </a:p>
          <a:p>
            <a:pPr>
              <a:lnSpc>
                <a:spcPct val="80000"/>
              </a:lnSpc>
              <a:spcBef>
                <a:spcPts val="600"/>
              </a:spcBef>
              <a:defRPr sz="2900"/>
            </a:pPr>
          </a:p>
          <a:p>
            <a:pPr>
              <a:lnSpc>
                <a:spcPct val="80000"/>
              </a:lnSpc>
              <a:spcBef>
                <a:spcPts val="600"/>
              </a:spcBef>
              <a:defRPr sz="2900"/>
            </a:pPr>
          </a:p>
          <a:p>
            <a:pPr>
              <a:lnSpc>
                <a:spcPct val="80000"/>
              </a:lnSpc>
              <a:spcBef>
                <a:spcPts val="600"/>
              </a:spcBef>
              <a:defRPr sz="2900"/>
            </a:pPr>
            <a:r>
              <a:t>The average amount invested in the bond is the average of it purchase price and par value:</a:t>
            </a:r>
          </a:p>
        </p:txBody>
      </p:sp>
      <p:sp>
        <p:nvSpPr>
          <p:cNvPr id="252" name="Shape 252"/>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3" name="image17.png"/>
          <p:cNvPicPr>
            <a:picLocks noChangeAspect="1"/>
          </p:cNvPicPr>
          <p:nvPr/>
        </p:nvPicPr>
        <p:blipFill>
          <a:blip r:embed="rId2">
            <a:extLst/>
          </a:blip>
          <a:stretch>
            <a:fillRect/>
          </a:stretch>
        </p:blipFill>
        <p:spPr>
          <a:xfrm>
            <a:off x="1520946" y="4058349"/>
            <a:ext cx="6145130" cy="778307"/>
          </a:xfrm>
          <a:prstGeom prst="rect">
            <a:avLst/>
          </a:prstGeom>
          <a:ln w="12700">
            <a:miter lim="400000"/>
          </a:ln>
        </p:spPr>
      </p:pic>
      <p:pic>
        <p:nvPicPr>
          <p:cNvPr id="254" name="image18.png"/>
          <p:cNvPicPr>
            <a:picLocks noChangeAspect="1"/>
          </p:cNvPicPr>
          <p:nvPr/>
        </p:nvPicPr>
        <p:blipFill>
          <a:blip r:embed="rId3">
            <a:extLst/>
          </a:blip>
          <a:stretch>
            <a:fillRect/>
          </a:stretch>
        </p:blipFill>
        <p:spPr>
          <a:xfrm>
            <a:off x="3064967" y="5762733"/>
            <a:ext cx="2687248" cy="728158"/>
          </a:xfrm>
          <a:prstGeom prst="rect">
            <a:avLst/>
          </a:prstGeom>
          <a:ln w="12700">
            <a:miter lim="400000"/>
          </a:ln>
        </p:spPr>
      </p:pic>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prstGeom prst="rect">
            <a:avLst/>
          </a:prstGeom>
        </p:spPr>
        <p:txBody>
          <a:bodyPr/>
          <a:lstStyle/>
          <a:p>
            <a:pPr/>
          </a:p>
        </p:txBody>
      </p:sp>
      <p:sp>
        <p:nvSpPr>
          <p:cNvPr id="257" name="Shape 257"/>
          <p:cNvSpPr/>
          <p:nvPr>
            <p:ph type="body" idx="1"/>
          </p:nvPr>
        </p:nvSpPr>
        <p:spPr>
          <a:prstGeom prst="rect">
            <a:avLst/>
          </a:prstGeom>
        </p:spPr>
        <p:txBody>
          <a:bodyPr/>
          <a:lstStyle/>
          <a:p>
            <a:pPr>
              <a:lnSpc>
                <a:spcPct val="90000"/>
              </a:lnSpc>
              <a:spcBef>
                <a:spcPts val="600"/>
              </a:spcBef>
              <a:defRPr sz="2700"/>
            </a:pPr>
            <a:r>
              <a:t>The approximate YTM is the ratio of the average annual dollar return to the average investment.</a:t>
            </a:r>
          </a:p>
          <a:p>
            <a:pPr>
              <a:lnSpc>
                <a:spcPct val="90000"/>
              </a:lnSpc>
              <a:spcBef>
                <a:spcPts val="600"/>
              </a:spcBef>
              <a:defRPr sz="2700"/>
            </a:pPr>
          </a:p>
          <a:p>
            <a:pPr>
              <a:lnSpc>
                <a:spcPct val="90000"/>
              </a:lnSpc>
              <a:spcBef>
                <a:spcPts val="600"/>
              </a:spcBef>
              <a:defRPr sz="2700"/>
            </a:pPr>
          </a:p>
          <a:p>
            <a:pPr>
              <a:lnSpc>
                <a:spcPct val="90000"/>
              </a:lnSpc>
              <a:spcBef>
                <a:spcPts val="600"/>
              </a:spcBef>
              <a:defRPr sz="2700"/>
            </a:pPr>
            <a:r>
              <a:t>Calculators and spreadsheets usually use a trial and error method for computing values of </a:t>
            </a:r>
            <a:r>
              <a:rPr i="1"/>
              <a:t>r</a:t>
            </a:r>
            <a:r>
              <a:t>. Various values of </a:t>
            </a:r>
            <a:r>
              <a:rPr i="1"/>
              <a:t>k </a:t>
            </a:r>
            <a:r>
              <a:t>are used until one is found, such that the present value of the cash flows equals the price within some (pre-specified) error range.</a:t>
            </a:r>
          </a:p>
        </p:txBody>
      </p:sp>
      <p:sp>
        <p:nvSpPr>
          <p:cNvPr id="258" name="Shape 258"/>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9" name="image19.png"/>
          <p:cNvPicPr>
            <a:picLocks noChangeAspect="1"/>
          </p:cNvPicPr>
          <p:nvPr/>
        </p:nvPicPr>
        <p:blipFill>
          <a:blip r:embed="rId2">
            <a:extLst/>
          </a:blip>
          <a:stretch>
            <a:fillRect/>
          </a:stretch>
        </p:blipFill>
        <p:spPr>
          <a:xfrm>
            <a:off x="878901" y="2674809"/>
            <a:ext cx="7071046" cy="1019367"/>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prstGeom prst="rect">
            <a:avLst/>
          </a:prstGeom>
        </p:spPr>
        <p:txBody>
          <a:bodyPr/>
          <a:lstStyle>
            <a:lvl1pPr>
              <a:defRPr b="1"/>
            </a:lvl1pPr>
          </a:lstStyle>
          <a:p>
            <a:pPr/>
            <a:r>
              <a:t>6.1. Introduction</a:t>
            </a:r>
          </a:p>
        </p:txBody>
      </p:sp>
      <p:sp>
        <p:nvSpPr>
          <p:cNvPr id="138" name="Shape 138"/>
          <p:cNvSpPr/>
          <p:nvPr>
            <p:ph type="body" idx="1"/>
          </p:nvPr>
        </p:nvSpPr>
        <p:spPr>
          <a:prstGeom prst="rect">
            <a:avLst/>
          </a:prstGeom>
        </p:spPr>
        <p:txBody>
          <a:bodyPr/>
          <a:lstStyle>
            <a:lvl1pPr>
              <a:lnSpc>
                <a:spcPct val="80000"/>
              </a:lnSpc>
              <a:spcBef>
                <a:spcPts val="500"/>
              </a:spcBef>
              <a:defRPr sz="2200"/>
            </a:lvl1pPr>
          </a:lstStyle>
          <a:p>
            <a:pPr/>
            <a:r>
              <a:t>The main purpose of this chapter is to discuss how to use time value of money concepts and methods to determine the valuation of bonds and stocks. Some bonds pay coupon interest annually, some semiannually, and some pay no coupon interest at all. Some stocks pay no dividends, others pay the same dollar amount each year as a dividend, and some pay dividends that change every year. How much should investors be willing to pay for these securities? And what price can issuing corporations expect to receive in selling them? Fortunately, basic techniques exist to help us to value, or determine a price on these assets. In the next chapter, we will use the valuation of bonds and stocks to discuss capital structure and other related issues.</a:t>
            </a:r>
          </a:p>
        </p:txBody>
      </p:sp>
      <p:sp>
        <p:nvSpPr>
          <p:cNvPr id="139" name="Shape 139"/>
          <p:cNvSpPr/>
          <p:nvPr>
            <p:ph type="sldNum" sz="quarter" idx="2"/>
          </p:nvPr>
        </p:nvSpPr>
        <p:spPr>
          <a:xfrm>
            <a:off x="8639351"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title"/>
          </p:nvPr>
        </p:nvSpPr>
        <p:spPr>
          <a:prstGeom prst="rect">
            <a:avLst/>
          </a:prstGeom>
        </p:spPr>
        <p:txBody>
          <a:bodyPr/>
          <a:lstStyle/>
          <a:p>
            <a:pPr/>
            <a:r>
              <a:t>6.2.3.2. </a:t>
            </a:r>
            <a:r>
              <a:rPr i="1"/>
              <a:t>Interest rate risk</a:t>
            </a:r>
          </a:p>
        </p:txBody>
      </p:sp>
      <p:sp>
        <p:nvSpPr>
          <p:cNvPr id="262" name="Shape 262"/>
          <p:cNvSpPr/>
          <p:nvPr>
            <p:ph type="body" idx="1"/>
          </p:nvPr>
        </p:nvSpPr>
        <p:spPr>
          <a:prstGeom prst="rect">
            <a:avLst/>
          </a:prstGeom>
        </p:spPr>
        <p:txBody>
          <a:bodyPr/>
          <a:lstStyle>
            <a:lvl1pPr>
              <a:lnSpc>
                <a:spcPct val="80000"/>
              </a:lnSpc>
              <a:spcBef>
                <a:spcPts val="600"/>
              </a:spcBef>
              <a:defRPr sz="2900"/>
            </a:lvl1pPr>
          </a:lstStyle>
          <a:p>
            <a:pPr/>
            <a:r>
              <a:t>The general level of interest rates in an economy does not remain fixed; it fluctuates. For example, interest rates will change in response to changes in investors’ expectations about future inflation rates. A rise in interest rates renders the fixed coupon interest payments on a bond less attractive, lowering its price. Therefore, bond holders are subject to the risk of capital loss from such interest rate changes should the bonds have to be sold prior to maturity.</a:t>
            </a:r>
          </a:p>
        </p:txBody>
      </p:sp>
      <p:sp>
        <p:nvSpPr>
          <p:cNvPr id="263" name="Shape 263"/>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title"/>
          </p:nvPr>
        </p:nvSpPr>
        <p:spPr>
          <a:prstGeom prst="rect">
            <a:avLst/>
          </a:prstGeom>
        </p:spPr>
        <p:txBody>
          <a:bodyPr/>
          <a:lstStyle/>
          <a:p>
            <a:pPr/>
          </a:p>
        </p:txBody>
      </p:sp>
      <p:sp>
        <p:nvSpPr>
          <p:cNvPr id="266" name="Shape 266"/>
          <p:cNvSpPr/>
          <p:nvPr>
            <p:ph type="body" idx="1"/>
          </p:nvPr>
        </p:nvSpPr>
        <p:spPr>
          <a:prstGeom prst="rect">
            <a:avLst/>
          </a:prstGeom>
        </p:spPr>
        <p:txBody>
          <a:bodyPr/>
          <a:lstStyle>
            <a:lvl1pPr>
              <a:lnSpc>
                <a:spcPct val="80000"/>
              </a:lnSpc>
              <a:spcBef>
                <a:spcPts val="600"/>
              </a:spcBef>
              <a:defRPr sz="2900"/>
            </a:lvl1pPr>
          </a:lstStyle>
          <a:p>
            <a:pPr/>
            <a:r>
              <a:t>A long term to maturity, all else being equal, increases the sensitivity of a bond’s price to a given change in interest rates, as the discount rate change compounds over a longer time period. Similarly, a lower coupon rate also increases the sensitivity of the bond’s price to market interest rate changes. This occurs since lower coupons bonds have most of their cash flow occurring further into the future, when the par value is paid.</a:t>
            </a:r>
          </a:p>
        </p:txBody>
      </p:sp>
      <p:sp>
        <p:nvSpPr>
          <p:cNvPr id="267" name="Shape 267"/>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prstGeom prst="rect">
            <a:avLst/>
          </a:prstGeom>
        </p:spPr>
        <p:txBody>
          <a:bodyPr/>
          <a:lstStyle/>
          <a:p>
            <a:pPr/>
          </a:p>
        </p:txBody>
      </p:sp>
      <p:sp>
        <p:nvSpPr>
          <p:cNvPr id="270" name="Shape 270"/>
          <p:cNvSpPr/>
          <p:nvPr>
            <p:ph type="body" idx="1"/>
          </p:nvPr>
        </p:nvSpPr>
        <p:spPr>
          <a:prstGeom prst="rect">
            <a:avLst/>
          </a:prstGeom>
        </p:spPr>
        <p:txBody>
          <a:bodyPr/>
          <a:lstStyle/>
          <a:p>
            <a:pPr>
              <a:lnSpc>
                <a:spcPct val="80000"/>
              </a:lnSpc>
              <a:spcBef>
                <a:spcPts val="600"/>
              </a:spcBef>
              <a:defRPr sz="2900"/>
            </a:pPr>
            <a:r>
              <a:t>Because of interest rate risk, investors will demand a larger risk premium for a bond whose price is especially sensitive to market interest rate changes. Hence, we would expect higher YTM for long-term bonds with low coupon rates than for short-term bonds with high coupon rates. A bond’s </a:t>
            </a:r>
            <a:r>
              <a:rPr i="1"/>
              <a:t>duration </a:t>
            </a:r>
            <a:r>
              <a:t>is a measure of a bond’s sensitivity to market rate changes that takes maturity coupons and other factors into account..</a:t>
            </a:r>
          </a:p>
        </p:txBody>
      </p:sp>
      <p:sp>
        <p:nvSpPr>
          <p:cNvPr id="271" name="Shape 271"/>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title"/>
          </p:nvPr>
        </p:nvSpPr>
        <p:spPr>
          <a:prstGeom prst="rect">
            <a:avLst/>
          </a:prstGeom>
        </p:spPr>
        <p:txBody>
          <a:bodyPr/>
          <a:lstStyle/>
          <a:p>
            <a:pPr/>
          </a:p>
        </p:txBody>
      </p:sp>
      <p:pic>
        <p:nvPicPr>
          <p:cNvPr id="274" name="image20.png"/>
          <p:cNvPicPr>
            <a:picLocks noChangeAspect="1"/>
          </p:cNvPicPr>
          <p:nvPr/>
        </p:nvPicPr>
        <p:blipFill>
          <a:blip r:embed="rId2">
            <a:extLst/>
          </a:blip>
          <a:stretch>
            <a:fillRect/>
          </a:stretch>
        </p:blipFill>
        <p:spPr>
          <a:xfrm>
            <a:off x="1682933" y="2815893"/>
            <a:ext cx="6086476" cy="2457451"/>
          </a:xfrm>
          <a:prstGeom prst="rect">
            <a:avLst/>
          </a:prstGeom>
          <a:ln w="12700">
            <a:miter lim="400000"/>
          </a:ln>
        </p:spPr>
      </p:pic>
      <p:sp>
        <p:nvSpPr>
          <p:cNvPr id="275" name="Shape 275"/>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6" name="Shape 276"/>
          <p:cNvSpPr/>
          <p:nvPr/>
        </p:nvSpPr>
        <p:spPr>
          <a:xfrm>
            <a:off x="1562986" y="1808109"/>
            <a:ext cx="5986130"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Duration is computed by means of a complicated-looking formula. The concept of duration is now discussed in the following section</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prstGeom prst="rect">
            <a:avLst/>
          </a:prstGeom>
        </p:spPr>
        <p:txBody>
          <a:bodyPr/>
          <a:lstStyle/>
          <a:p>
            <a:pPr defTabSz="905255">
              <a:defRPr sz="4356"/>
            </a:pPr>
            <a:r>
              <a:t>6.2.3.3. </a:t>
            </a:r>
            <a:r>
              <a:rPr i="1"/>
              <a:t>Bond returns and duration</a:t>
            </a:r>
          </a:p>
        </p:txBody>
      </p:sp>
      <p:sp>
        <p:nvSpPr>
          <p:cNvPr id="279" name="Shape 279"/>
          <p:cNvSpPr/>
          <p:nvPr>
            <p:ph type="body" idx="1"/>
          </p:nvPr>
        </p:nvSpPr>
        <p:spPr>
          <a:prstGeom prst="rect">
            <a:avLst/>
          </a:prstGeom>
        </p:spPr>
        <p:txBody>
          <a:bodyPr/>
          <a:lstStyle/>
          <a:p>
            <a:pPr>
              <a:spcBef>
                <a:spcPts val="500"/>
              </a:spcBef>
              <a:defRPr sz="2400"/>
            </a:pPr>
            <a:r>
              <a:t>For a bond, YTM and “total return” are two different concepts. Total return for a fixed-income investment includes not only the income yield but also the interest on reinvested interest and price changes.</a:t>
            </a:r>
          </a:p>
          <a:p>
            <a:pPr>
              <a:defRPr sz="2400"/>
            </a:pPr>
            <a:r>
              <a:t>Compounded interest is the largest return component for investors that purchase and hold on to long-term bonds until they mature. For short-term investors that buy a bond hoping to sell it quickly at a higher price, fluctuations in a bond’s price caused by market interest rate or bond rating changes are the largest return component</a:t>
            </a:r>
            <a:r>
              <a:rPr sz="3200"/>
              <a:t>.</a:t>
            </a:r>
          </a:p>
        </p:txBody>
      </p:sp>
      <p:sp>
        <p:nvSpPr>
          <p:cNvPr id="280" name="Shape 280"/>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Shape 282"/>
          <p:cNvSpPr/>
          <p:nvPr>
            <p:ph type="title"/>
          </p:nvPr>
        </p:nvSpPr>
        <p:spPr>
          <a:prstGeom prst="rect">
            <a:avLst/>
          </a:prstGeom>
        </p:spPr>
        <p:txBody>
          <a:bodyPr/>
          <a:lstStyle/>
          <a:p>
            <a:pPr/>
          </a:p>
        </p:txBody>
      </p:sp>
      <p:sp>
        <p:nvSpPr>
          <p:cNvPr id="283" name="Shape 283"/>
          <p:cNvSpPr/>
          <p:nvPr>
            <p:ph type="body" idx="1"/>
          </p:nvPr>
        </p:nvSpPr>
        <p:spPr>
          <a:prstGeom prst="rect">
            <a:avLst/>
          </a:prstGeom>
        </p:spPr>
        <p:txBody>
          <a:bodyPr/>
          <a:lstStyle/>
          <a:p>
            <a:pPr>
              <a:lnSpc>
                <a:spcPct val="90000"/>
              </a:lnSpc>
              <a:spcBef>
                <a:spcPts val="600"/>
              </a:spcBef>
              <a:defRPr sz="2700"/>
            </a:pPr>
            <a:r>
              <a:t>As we’ve seen in this chapter, a bond’s price moves inversely to prevailing interest rates. A measure of the price sensitivity of a bond to interest rate changes is called the </a:t>
            </a:r>
            <a:r>
              <a:rPr i="1"/>
              <a:t>bond’s duration</a:t>
            </a:r>
            <a:r>
              <a:t>. Higher duration bonds have larger price reactions to interest rate changes; lower duration bonds have smaller price reactions. One method of computing duration calculates it as the weighted average of the time to receive a bond’s cash flows; the weights are present values of each cash flow (coupon interest and par value) divided by the bond’s price.</a:t>
            </a:r>
          </a:p>
        </p:txBody>
      </p:sp>
      <p:sp>
        <p:nvSpPr>
          <p:cNvPr id="284" name="Shape 284"/>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ph type="title"/>
          </p:nvPr>
        </p:nvSpPr>
        <p:spPr>
          <a:prstGeom prst="rect">
            <a:avLst/>
          </a:prstGeom>
        </p:spPr>
        <p:txBody>
          <a:bodyPr/>
          <a:lstStyle/>
          <a:p>
            <a:pPr/>
          </a:p>
        </p:txBody>
      </p:sp>
      <p:sp>
        <p:nvSpPr>
          <p:cNvPr id="287" name="Shape 287"/>
          <p:cNvSpPr/>
          <p:nvPr>
            <p:ph type="body" idx="1"/>
          </p:nvPr>
        </p:nvSpPr>
        <p:spPr>
          <a:prstGeom prst="rect">
            <a:avLst/>
          </a:prstGeom>
        </p:spPr>
        <p:txBody>
          <a:bodyPr/>
          <a:lstStyle>
            <a:lvl1pPr>
              <a:lnSpc>
                <a:spcPct val="80000"/>
              </a:lnSpc>
              <a:spcBef>
                <a:spcPts val="500"/>
              </a:spcBef>
              <a:defRPr sz="2400"/>
            </a:lvl1pPr>
          </a:lstStyle>
          <a:p>
            <a:pPr/>
            <a:r>
              <a:t>The concept of duration has many applications; areas in which duration is used frequently include bank asset and liability management, investment analysis, and pension fund management. A common risk management technique in these areas is to set the duration of a pension fund’s asset equal to the duration of its liabilities. This way, as market rates fluctuate, the market value of the asset and liabilities will rise or fall together. By trying to set asset and liability durations equal to each other, the equity, or net worth will be little affected by changing interest rates. Further detail analysis of duration can be found in the Appendix C of this chapter.</a:t>
            </a:r>
          </a:p>
        </p:txBody>
      </p:sp>
      <p:sp>
        <p:nvSpPr>
          <p:cNvPr id="288" name="Shape 288"/>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title"/>
          </p:nvPr>
        </p:nvSpPr>
        <p:spPr>
          <a:prstGeom prst="rect">
            <a:avLst/>
          </a:prstGeom>
        </p:spPr>
        <p:txBody>
          <a:bodyPr/>
          <a:lstStyle/>
          <a:p>
            <a:pPr/>
            <a:r>
              <a:t>6.2.3.4. </a:t>
            </a:r>
            <a:r>
              <a:rPr i="1"/>
              <a:t>Reinvestment rate risk</a:t>
            </a:r>
          </a:p>
        </p:txBody>
      </p:sp>
      <p:sp>
        <p:nvSpPr>
          <p:cNvPr id="291" name="Shape 291"/>
          <p:cNvSpPr/>
          <p:nvPr>
            <p:ph type="body" idx="1"/>
          </p:nvPr>
        </p:nvSpPr>
        <p:spPr>
          <a:prstGeom prst="rect">
            <a:avLst/>
          </a:prstGeom>
        </p:spPr>
        <p:txBody>
          <a:bodyPr/>
          <a:lstStyle/>
          <a:p>
            <a:pPr>
              <a:lnSpc>
                <a:spcPct val="80000"/>
              </a:lnSpc>
              <a:spcBef>
                <a:spcPts val="500"/>
              </a:spcBef>
              <a:defRPr sz="2200"/>
            </a:pPr>
            <a:r>
              <a:t>The return that an investor receives from a bond investment equals the bond’s YTM or effective annual rate only if the coupon payments can be reinvested at a rate equal to the bond’s YTM. Recall the form of the interest factor in bond price Equation 6.3: (1 + </a:t>
            </a:r>
            <a:r>
              <a:rPr i="1"/>
              <a:t>k</a:t>
            </a:r>
            <a:r>
              <a:t>)</a:t>
            </a:r>
            <a:r>
              <a:rPr i="1"/>
              <a:t>n</a:t>
            </a:r>
            <a:r>
              <a:t>. This assumes that all the cash flows are reinvested at the periodic rate </a:t>
            </a:r>
            <a:r>
              <a:rPr i="1"/>
              <a:t>k</a:t>
            </a:r>
            <a:r>
              <a:t>. Should future coupons be reinvested at a lower rate, the investor’s actual yield will be less than the bond’s YTM. Thus, </a:t>
            </a:r>
            <a:r>
              <a:rPr b="1"/>
              <a:t>reinvestment rate risk </a:t>
            </a:r>
            <a:r>
              <a:t>occurs when fluctuating interest rates cause coupon payments to be reinvested at different interest rates. Another illustration of reinvestment rate risk occurs when maturing bank CDs are rolled over into new CDs. The risk benefits the investor when the new CD rate is higher than the maturing CD rate; it works against the investor when the new CD rate is lower.</a:t>
            </a:r>
          </a:p>
        </p:txBody>
      </p:sp>
      <p:sp>
        <p:nvSpPr>
          <p:cNvPr id="292" name="Shape 292"/>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p:nvPr>
        </p:nvSpPr>
        <p:spPr>
          <a:prstGeom prst="rect">
            <a:avLst/>
          </a:prstGeom>
        </p:spPr>
        <p:txBody>
          <a:bodyPr/>
          <a:lstStyle/>
          <a:p>
            <a:pPr defTabSz="859536">
              <a:defRPr sz="4136"/>
            </a:pPr>
            <a:r>
              <a:t>6.2.3.5. </a:t>
            </a:r>
            <a:r>
              <a:rPr i="1"/>
              <a:t>Risk of non-domestic bonds</a:t>
            </a:r>
          </a:p>
        </p:txBody>
      </p:sp>
      <p:sp>
        <p:nvSpPr>
          <p:cNvPr id="295" name="Shape 295"/>
          <p:cNvSpPr/>
          <p:nvPr>
            <p:ph type="body" idx="1"/>
          </p:nvPr>
        </p:nvSpPr>
        <p:spPr>
          <a:prstGeom prst="rect">
            <a:avLst/>
          </a:prstGeom>
        </p:spPr>
        <p:txBody>
          <a:bodyPr/>
          <a:lstStyle/>
          <a:p>
            <a:pPr>
              <a:lnSpc>
                <a:spcPct val="90000"/>
              </a:lnSpc>
              <a:spcBef>
                <a:spcPts val="600"/>
              </a:spcBef>
              <a:defRPr sz="2700"/>
            </a:pPr>
            <a:r>
              <a:t>Investors in domestic securities face a number of risks beyond those of domestic securities. Among these are political risk and exchange rate risk. </a:t>
            </a:r>
            <a:r>
              <a:rPr b="1"/>
              <a:t>Political risk </a:t>
            </a:r>
            <a:r>
              <a:t>can affect a bond investor in a number of ways. A foreign government may block currency exchanges, preventing the investor from repatriating coupon income. Social unrest may lead a foreign corporation to default on its bonds. Of course, exchange rate changes will cause fluctuations in the values of cash flows in terms of U.S. dollars; this is called </a:t>
            </a:r>
            <a:r>
              <a:rPr b="1"/>
              <a:t>exchange rate risk.</a:t>
            </a:r>
          </a:p>
        </p:txBody>
      </p:sp>
      <p:sp>
        <p:nvSpPr>
          <p:cNvPr id="296" name="Shape 296"/>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title"/>
          </p:nvPr>
        </p:nvSpPr>
        <p:spPr>
          <a:prstGeom prst="rect">
            <a:avLst/>
          </a:prstGeom>
        </p:spPr>
        <p:txBody>
          <a:bodyPr/>
          <a:lstStyle/>
          <a:p>
            <a:pPr>
              <a:defRPr b="1"/>
            </a:pPr>
            <a:r>
              <a:t>6.2.4. </a:t>
            </a:r>
            <a:r>
              <a:rPr i="1"/>
              <a:t>Zero Coupon Bonds</a:t>
            </a:r>
          </a:p>
        </p:txBody>
      </p:sp>
      <p:sp>
        <p:nvSpPr>
          <p:cNvPr id="299" name="Shape 299"/>
          <p:cNvSpPr/>
          <p:nvPr>
            <p:ph type="body" idx="1"/>
          </p:nvPr>
        </p:nvSpPr>
        <p:spPr>
          <a:prstGeom prst="rect">
            <a:avLst/>
          </a:prstGeom>
        </p:spPr>
        <p:txBody>
          <a:bodyPr/>
          <a:lstStyle/>
          <a:p>
            <a:pPr>
              <a:lnSpc>
                <a:spcPct val="80000"/>
              </a:lnSpc>
              <a:spcBef>
                <a:spcPts val="600"/>
              </a:spcBef>
              <a:defRPr b="1" sz="2900"/>
            </a:pPr>
            <a:r>
              <a:t>Zero coupon bonds </a:t>
            </a:r>
            <a:r>
              <a:rPr b="0"/>
              <a:t>pay no coupon interest and provide only one cash flow: payment of their par value upon maturity. Treasury bills are a form of zero coupon debt. An investor purchases a T-bill at a price below par and receives no interest or other cash flows until maturity. At that time, the investor receives the par value of the T-bill. The return on the security is the difference between its discount price and its par value.</a:t>
            </a:r>
          </a:p>
        </p:txBody>
      </p:sp>
      <p:sp>
        <p:nvSpPr>
          <p:cNvPr id="300" name="Shape 300"/>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prstGeom prst="rect">
            <a:avLst/>
          </a:prstGeom>
        </p:spPr>
        <p:txBody>
          <a:bodyPr/>
          <a:lstStyle>
            <a:lvl1pPr>
              <a:defRPr b="1"/>
            </a:lvl1pPr>
          </a:lstStyle>
          <a:p>
            <a:pPr/>
            <a:r>
              <a:t>6.2. Bond Valuation</a:t>
            </a:r>
          </a:p>
        </p:txBody>
      </p:sp>
      <p:sp>
        <p:nvSpPr>
          <p:cNvPr id="142" name="Shape 142"/>
          <p:cNvSpPr/>
          <p:nvPr>
            <p:ph type="body" idx="1"/>
          </p:nvPr>
        </p:nvSpPr>
        <p:spPr>
          <a:prstGeom prst="rect">
            <a:avLst/>
          </a:prstGeom>
        </p:spPr>
        <p:txBody>
          <a:bodyPr/>
          <a:lstStyle/>
          <a:p>
            <a:pPr>
              <a:lnSpc>
                <a:spcPct val="80000"/>
              </a:lnSpc>
              <a:spcBef>
                <a:spcPts val="500"/>
              </a:spcBef>
              <a:defRPr sz="2200"/>
            </a:pPr>
            <a:r>
              <a:t>A bond represents a liability of a firm or government entity that arises from borrowing money. A typical bond pays a set amount of interest each year and repays the principal amount of the loan at maturity. The valuation principle states that the bond’s value equals the present value of these expected future cash flows.</a:t>
            </a:r>
          </a:p>
          <a:p>
            <a:pPr>
              <a:lnSpc>
                <a:spcPct val="80000"/>
              </a:lnSpc>
              <a:spcBef>
                <a:spcPts val="500"/>
              </a:spcBef>
              <a:defRPr sz="2200"/>
            </a:pPr>
            <a:r>
              <a:t>Four factors affect bond valuation: The </a:t>
            </a:r>
            <a:r>
              <a:rPr b="1"/>
              <a:t>YTM</a:t>
            </a:r>
            <a:r>
              <a:t> is the effective annual rate-of-return demanded by investors on bonds of a given maturity and risk. The face value of a bond is called the </a:t>
            </a:r>
            <a:r>
              <a:rPr b="1"/>
              <a:t>par value</a:t>
            </a:r>
            <a:r>
              <a:t>. In general, this is the amount of money that the issuer has initially borrowed and promised to repay at a future </a:t>
            </a:r>
            <a:r>
              <a:rPr b="1"/>
              <a:t>maturity date</a:t>
            </a:r>
            <a:r>
              <a:t>. Most U.S. corporate bonds have a par value of $1,000 per bond. The </a:t>
            </a:r>
            <a:r>
              <a:rPr b="1"/>
              <a:t>coupon interest rate </a:t>
            </a:r>
            <a:r>
              <a:t>is the percentage of the par value to be paid annually, as interest, to the bond holder.</a:t>
            </a:r>
          </a:p>
        </p:txBody>
      </p:sp>
      <p:sp>
        <p:nvSpPr>
          <p:cNvPr id="143" name="Shape 143"/>
          <p:cNvSpPr/>
          <p:nvPr>
            <p:ph type="sldNum" sz="quarter" idx="2"/>
          </p:nvPr>
        </p:nvSpPr>
        <p:spPr>
          <a:xfrm>
            <a:off x="8639351"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ph type="title"/>
          </p:nvPr>
        </p:nvSpPr>
        <p:spPr>
          <a:prstGeom prst="rect">
            <a:avLst/>
          </a:prstGeom>
        </p:spPr>
        <p:txBody>
          <a:bodyPr/>
          <a:lstStyle/>
          <a:p>
            <a:pPr/>
          </a:p>
        </p:txBody>
      </p:sp>
      <p:sp>
        <p:nvSpPr>
          <p:cNvPr id="303" name="Shape 303"/>
          <p:cNvSpPr/>
          <p:nvPr>
            <p:ph type="body" idx="1"/>
          </p:nvPr>
        </p:nvSpPr>
        <p:spPr>
          <a:prstGeom prst="rect">
            <a:avLst/>
          </a:prstGeom>
        </p:spPr>
        <p:txBody>
          <a:bodyPr/>
          <a:lstStyle/>
          <a:p>
            <a:pPr>
              <a:lnSpc>
                <a:spcPct val="80000"/>
              </a:lnSpc>
              <a:spcBef>
                <a:spcPts val="500"/>
              </a:spcBef>
              <a:defRPr sz="2400"/>
            </a:pPr>
            <a:r>
              <a:t>There are two reasons for the popularity of zero coupon bonds: (1) the investor does not face a reinvestment rate risk (2) for certain investors (for example, those with IRAs) the tax of the bond return can be deferred until some future date. However, under IRS regulations, investors must pay yearly taxes on the </a:t>
            </a:r>
            <a:r>
              <a:rPr i="1"/>
              <a:t>implicit </a:t>
            </a:r>
            <a:r>
              <a:t>interest paid by the bonds; the IRS has special rules for determining this value. In essence, investors must pay taxes on income they have not received. Thus, zero coupon bonds are mainly purchased by tax-exempt investors who pay no tax on their investment returns, such as pension funds.</a:t>
            </a:r>
          </a:p>
        </p:txBody>
      </p:sp>
      <p:sp>
        <p:nvSpPr>
          <p:cNvPr id="304" name="Shape 304"/>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ph type="title"/>
          </p:nvPr>
        </p:nvSpPr>
        <p:spPr>
          <a:prstGeom prst="rect">
            <a:avLst/>
          </a:prstGeom>
        </p:spPr>
        <p:txBody>
          <a:bodyPr/>
          <a:lstStyle/>
          <a:p>
            <a:pPr/>
          </a:p>
        </p:txBody>
      </p:sp>
      <p:sp>
        <p:nvSpPr>
          <p:cNvPr id="307" name="Shape 307"/>
          <p:cNvSpPr/>
          <p:nvPr>
            <p:ph type="body" idx="1"/>
          </p:nvPr>
        </p:nvSpPr>
        <p:spPr>
          <a:prstGeom prst="rect">
            <a:avLst/>
          </a:prstGeom>
        </p:spPr>
        <p:txBody>
          <a:bodyPr/>
          <a:lstStyle>
            <a:lvl1pPr>
              <a:spcBef>
                <a:spcPts val="500"/>
              </a:spcBef>
              <a:defRPr sz="2400"/>
            </a:lvl1pPr>
          </a:lstStyle>
          <a:p>
            <a:pPr/>
            <a:r>
              <a:t>Issuing a zero coupon bond also helps lower borrowing costs for the firm. The original discount can be expensed for tax purposes on a straight-line basis over the life of the bond. Thus, rather than cash outflows from coupon interest payments, the issuing firm receives annual cash inflows from tax savings. However, the issuer must plan for a large capital requirement at the maturity of these bonds. Present value calculations to determine the price of a zero coupon bond  are straight-forward, as the following example illustrates:</a:t>
            </a:r>
          </a:p>
        </p:txBody>
      </p:sp>
      <p:sp>
        <p:nvSpPr>
          <p:cNvPr id="308" name="Shape 308"/>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p:nvPr>
        </p:nvSpPr>
        <p:spPr>
          <a:prstGeom prst="rect">
            <a:avLst/>
          </a:prstGeom>
        </p:spPr>
        <p:txBody>
          <a:bodyPr/>
          <a:lstStyle/>
          <a:p>
            <a:pPr defTabSz="841247">
              <a:defRPr b="1" sz="4048"/>
            </a:pPr>
            <a:r>
              <a:t>EXAMPLE 6.4 - </a:t>
            </a:r>
            <a:r>
              <a:rPr b="0"/>
              <a:t>Zeroing in on Bonds</a:t>
            </a:r>
          </a:p>
        </p:txBody>
      </p:sp>
      <p:sp>
        <p:nvSpPr>
          <p:cNvPr id="311" name="Shape 311"/>
          <p:cNvSpPr/>
          <p:nvPr>
            <p:ph type="body" idx="1"/>
          </p:nvPr>
        </p:nvSpPr>
        <p:spPr>
          <a:xfrm>
            <a:off x="607385" y="1733107"/>
            <a:ext cx="7886701" cy="4239652"/>
          </a:xfrm>
          <a:prstGeom prst="rect">
            <a:avLst/>
          </a:prstGeom>
        </p:spPr>
        <p:txBody>
          <a:bodyPr/>
          <a:lstStyle/>
          <a:p>
            <a:pPr>
              <a:lnSpc>
                <a:spcPct val="80000"/>
              </a:lnSpc>
              <a:spcBef>
                <a:spcPts val="600"/>
              </a:spcBef>
              <a:defRPr sz="2700"/>
            </a:pPr>
            <a:r>
              <a:t>A zero coupon bond with a par value of $1,000 has a maturity date 7 years from now. At what price would this bond provide a YTM to match the current market rate of 10%?</a:t>
            </a:r>
          </a:p>
          <a:p>
            <a:pPr>
              <a:lnSpc>
                <a:spcPct val="80000"/>
              </a:lnSpc>
              <a:spcBef>
                <a:spcPts val="600"/>
              </a:spcBef>
              <a:defRPr sz="2700"/>
            </a:pPr>
            <a:r>
              <a:t>This problem requires finding the present value of a single future cash flow. The price will equal:</a:t>
            </a:r>
          </a:p>
          <a:p>
            <a:pPr>
              <a:lnSpc>
                <a:spcPct val="80000"/>
              </a:lnSpc>
              <a:spcBef>
                <a:spcPts val="600"/>
              </a:spcBef>
              <a:defRPr sz="2700"/>
            </a:pPr>
          </a:p>
          <a:p>
            <a:pPr>
              <a:lnSpc>
                <a:spcPct val="80000"/>
              </a:lnSpc>
              <a:spcBef>
                <a:spcPts val="600"/>
              </a:spcBef>
              <a:defRPr sz="2700"/>
            </a:pPr>
          </a:p>
          <a:p>
            <a:pPr>
              <a:lnSpc>
                <a:spcPct val="80000"/>
              </a:lnSpc>
              <a:spcBef>
                <a:spcPts val="600"/>
              </a:spcBef>
              <a:defRPr sz="2700"/>
            </a:pPr>
          </a:p>
          <a:p>
            <a:pPr>
              <a:lnSpc>
                <a:spcPct val="80000"/>
              </a:lnSpc>
              <a:spcBef>
                <a:spcPts val="600"/>
              </a:spcBef>
              <a:defRPr sz="2700"/>
            </a:pPr>
            <a:r>
              <a:t>The current price of this bond should be $513.16.</a:t>
            </a:r>
          </a:p>
        </p:txBody>
      </p:sp>
      <p:sp>
        <p:nvSpPr>
          <p:cNvPr id="312" name="Shape 312"/>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3" name="image21.png"/>
          <p:cNvPicPr>
            <a:picLocks noChangeAspect="1"/>
          </p:cNvPicPr>
          <p:nvPr/>
        </p:nvPicPr>
        <p:blipFill>
          <a:blip r:embed="rId2">
            <a:extLst/>
          </a:blip>
          <a:stretch>
            <a:fillRect/>
          </a:stretch>
        </p:blipFill>
        <p:spPr>
          <a:xfrm>
            <a:off x="1641156" y="3775823"/>
            <a:ext cx="6152510" cy="1192135"/>
          </a:xfrm>
          <a:prstGeom prst="rect">
            <a:avLst/>
          </a:prstGeom>
          <a:ln w="12700">
            <a:miter lim="400000"/>
          </a:ln>
        </p:spPr>
      </p:pic>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title"/>
          </p:nvPr>
        </p:nvSpPr>
        <p:spPr>
          <a:prstGeom prst="rect">
            <a:avLst/>
          </a:prstGeom>
        </p:spPr>
        <p:txBody>
          <a:bodyPr/>
          <a:lstStyle>
            <a:lvl1pPr>
              <a:defRPr b="1"/>
            </a:lvl1pPr>
          </a:lstStyle>
          <a:p>
            <a:pPr/>
            <a:r>
              <a:t>6.3. Stock Valuation</a:t>
            </a:r>
          </a:p>
        </p:txBody>
      </p:sp>
      <p:sp>
        <p:nvSpPr>
          <p:cNvPr id="316" name="Shape 316"/>
          <p:cNvSpPr/>
          <p:nvPr>
            <p:ph type="body" idx="1"/>
          </p:nvPr>
        </p:nvSpPr>
        <p:spPr>
          <a:prstGeom prst="rect">
            <a:avLst/>
          </a:prstGeom>
        </p:spPr>
        <p:txBody>
          <a:bodyPr/>
          <a:lstStyle/>
          <a:p>
            <a:pPr>
              <a:lnSpc>
                <a:spcPct val="80000"/>
              </a:lnSpc>
              <a:spcBef>
                <a:spcPts val="500"/>
              </a:spcBef>
              <a:defRPr sz="2400"/>
            </a:pPr>
            <a:r>
              <a:t>We now turn to the valuation of common stock. A stockholder receives income from two sources: (1) dividend payments, and (2) capital gain from the change in stock price (which can, of course, be negative). The price of common stock reflects investors’ expectations of these two income sources.</a:t>
            </a:r>
          </a:p>
          <a:p>
            <a:pPr>
              <a:lnSpc>
                <a:spcPct val="80000"/>
              </a:lnSpc>
              <a:spcBef>
                <a:spcPts val="500"/>
              </a:spcBef>
              <a:defRPr sz="2400"/>
            </a:pPr>
            <a:r>
              <a:t>The principle for determining an appropriate stock price is the same as that for determining a bond price: find the present value of expected future cash flows. With bonds, this is a relatively straightforward process; the typical corporate bond has a definite life, fixed coupon payments and par value, and an easily discernible YTM or stated annual interest rate.</a:t>
            </a:r>
          </a:p>
        </p:txBody>
      </p:sp>
      <p:sp>
        <p:nvSpPr>
          <p:cNvPr id="317" name="Shape 317"/>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ph type="title"/>
          </p:nvPr>
        </p:nvSpPr>
        <p:spPr>
          <a:prstGeom prst="rect">
            <a:avLst/>
          </a:prstGeom>
        </p:spPr>
        <p:txBody>
          <a:bodyPr/>
          <a:lstStyle/>
          <a:p>
            <a:pPr/>
          </a:p>
        </p:txBody>
      </p:sp>
      <p:sp>
        <p:nvSpPr>
          <p:cNvPr id="320" name="Shape 320"/>
          <p:cNvSpPr/>
          <p:nvPr>
            <p:ph type="body" idx="1"/>
          </p:nvPr>
        </p:nvSpPr>
        <p:spPr>
          <a:prstGeom prst="rect">
            <a:avLst/>
          </a:prstGeom>
        </p:spPr>
        <p:txBody>
          <a:bodyPr/>
          <a:lstStyle>
            <a:lvl1pPr>
              <a:lnSpc>
                <a:spcPct val="80000"/>
              </a:lnSpc>
              <a:spcBef>
                <a:spcPts val="500"/>
              </a:spcBef>
              <a:defRPr sz="2400"/>
            </a:lvl1pPr>
          </a:lstStyle>
          <a:p>
            <a:pPr/>
            <a:r>
              <a:t>Equity offers no such certainty. Common and preferred stocks generally are assumed to have infinite lives. For common stock, relevant cash flows (divided payments) are variable and depend upon firm growth, profitability, and investment opportunities. Finally, each firm can have its own required rate-of-return. Despite these difficulties, in this section we shall see that the present value of all future dividends should equal a stock’s current price, and that some simplifying assumptions can make the task of determining stock value much easier. Our discussion in this section focuses on common stock. As we shall see, the method for valuing preferred stock is a special case of common stock valuation.</a:t>
            </a:r>
          </a:p>
        </p:txBody>
      </p:sp>
      <p:sp>
        <p:nvSpPr>
          <p:cNvPr id="321" name="Shape 321"/>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title"/>
          </p:nvPr>
        </p:nvSpPr>
        <p:spPr>
          <a:prstGeom prst="rect">
            <a:avLst/>
          </a:prstGeom>
        </p:spPr>
        <p:txBody>
          <a:bodyPr/>
          <a:lstStyle/>
          <a:p>
            <a:pPr/>
          </a:p>
        </p:txBody>
      </p:sp>
      <p:sp>
        <p:nvSpPr>
          <p:cNvPr id="324" name="Shape 324"/>
          <p:cNvSpPr/>
          <p:nvPr>
            <p:ph type="body" idx="1"/>
          </p:nvPr>
        </p:nvSpPr>
        <p:spPr>
          <a:prstGeom prst="rect">
            <a:avLst/>
          </a:prstGeom>
        </p:spPr>
        <p:txBody>
          <a:bodyPr/>
          <a:lstStyle>
            <a:lvl1pPr>
              <a:lnSpc>
                <a:spcPct val="90000"/>
              </a:lnSpc>
              <a:spcBef>
                <a:spcPts val="600"/>
              </a:spcBef>
              <a:defRPr sz="2900"/>
            </a:lvl1pPr>
          </a:lstStyle>
          <a:p>
            <a:pPr/>
            <a:r>
              <a:t>It may seem rather strange to treat the stock price as nothing more than the present value of all future dividends. Investors generally buy stock with the intention of selling it at some future time, ranging from a few hours to 30 years or longer. Despite the length of any one investor’s time horizon, we can show that the current price of common stock should equal the present value of all future dividends.</a:t>
            </a:r>
          </a:p>
        </p:txBody>
      </p:sp>
      <p:sp>
        <p:nvSpPr>
          <p:cNvPr id="325" name="Shape 325"/>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title"/>
          </p:nvPr>
        </p:nvSpPr>
        <p:spPr>
          <a:xfrm>
            <a:off x="628650" y="41179"/>
            <a:ext cx="7886700" cy="1325563"/>
          </a:xfrm>
          <a:prstGeom prst="rect">
            <a:avLst/>
          </a:prstGeom>
        </p:spPr>
        <p:txBody>
          <a:bodyPr/>
          <a:lstStyle/>
          <a:p>
            <a:pPr/>
          </a:p>
        </p:txBody>
      </p:sp>
      <p:sp>
        <p:nvSpPr>
          <p:cNvPr id="328" name="Shape 328"/>
          <p:cNvSpPr/>
          <p:nvPr>
            <p:ph type="body" idx="1"/>
          </p:nvPr>
        </p:nvSpPr>
        <p:spPr>
          <a:xfrm>
            <a:off x="628650" y="1264793"/>
            <a:ext cx="7886700" cy="4351338"/>
          </a:xfrm>
          <a:prstGeom prst="rect">
            <a:avLst/>
          </a:prstGeom>
        </p:spPr>
        <p:txBody>
          <a:bodyPr/>
          <a:lstStyle/>
          <a:p>
            <a:pPr>
              <a:lnSpc>
                <a:spcPct val="90000"/>
              </a:lnSpc>
              <a:spcBef>
                <a:spcPts val="600"/>
              </a:spcBef>
              <a:defRPr sz="2700"/>
            </a:pPr>
            <a:r>
              <a:t>Let the present value, or current market price, of a share of common stock be denoted by </a:t>
            </a:r>
            <a:r>
              <a:rPr i="1"/>
              <a:t>P</a:t>
            </a:r>
            <a:r>
              <a:t>0. Let </a:t>
            </a:r>
            <a:r>
              <a:rPr i="1"/>
              <a:t>d</a:t>
            </a:r>
            <a:r>
              <a:t>0</a:t>
            </a:r>
            <a:r>
              <a:rPr i="1"/>
              <a:t>, d</a:t>
            </a:r>
            <a:r>
              <a:t>1</a:t>
            </a:r>
            <a:r>
              <a:rPr i="1"/>
              <a:t>, d</a:t>
            </a:r>
            <a:r>
              <a:t>2</a:t>
            </a:r>
            <a:r>
              <a:rPr i="1"/>
              <a:t>, . . . </a:t>
            </a:r>
            <a:r>
              <a:t>be the successive annual dividends and </a:t>
            </a:r>
            <a:r>
              <a:rPr i="1"/>
              <a:t>P</a:t>
            </a:r>
            <a:r>
              <a:t>1</a:t>
            </a:r>
            <a:r>
              <a:rPr i="1"/>
              <a:t>, P</a:t>
            </a:r>
            <a:r>
              <a:t>2</a:t>
            </a:r>
            <a:r>
              <a:rPr i="1"/>
              <a:t>, . . . </a:t>
            </a:r>
            <a:r>
              <a:t>be the price per share of stock at the end of successive year. Suppose that a share of stock is held for 1 year. At this year’s end, after receiving dividend payment </a:t>
            </a:r>
            <a:r>
              <a:rPr i="1"/>
              <a:t>d</a:t>
            </a:r>
            <a:r>
              <a:t>1, the stockholder could sell the stock for an amount </a:t>
            </a:r>
            <a:r>
              <a:rPr i="1"/>
              <a:t>P</a:t>
            </a:r>
            <a:r>
              <a:t>1. If these future ERS are discounted at the required rate-of return, </a:t>
            </a:r>
            <a:r>
              <a:rPr i="1"/>
              <a:t>k</a:t>
            </a:r>
            <a:r>
              <a:t>, the present value of the investor’s cash flows comes to:</a:t>
            </a:r>
          </a:p>
        </p:txBody>
      </p:sp>
      <p:sp>
        <p:nvSpPr>
          <p:cNvPr id="329" name="Shape 329"/>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0" name="image22.png"/>
          <p:cNvPicPr>
            <a:picLocks noChangeAspect="1"/>
          </p:cNvPicPr>
          <p:nvPr/>
        </p:nvPicPr>
        <p:blipFill>
          <a:blip r:embed="rId2">
            <a:extLst/>
          </a:blip>
          <a:stretch>
            <a:fillRect/>
          </a:stretch>
        </p:blipFill>
        <p:spPr>
          <a:xfrm>
            <a:off x="1900427" y="5616130"/>
            <a:ext cx="6331527" cy="735902"/>
          </a:xfrm>
          <a:prstGeom prst="rect">
            <a:avLst/>
          </a:prstGeom>
          <a:ln w="12700">
            <a:miter lim="400000"/>
          </a:ln>
        </p:spPr>
      </p:pic>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title"/>
          </p:nvPr>
        </p:nvSpPr>
        <p:spPr>
          <a:prstGeom prst="rect">
            <a:avLst/>
          </a:prstGeom>
        </p:spPr>
        <p:txBody>
          <a:bodyPr/>
          <a:lstStyle/>
          <a:p>
            <a:pPr/>
          </a:p>
        </p:txBody>
      </p:sp>
      <p:sp>
        <p:nvSpPr>
          <p:cNvPr id="333" name="Shape 333"/>
          <p:cNvSpPr/>
          <p:nvPr>
            <p:ph type="body" idx="1"/>
          </p:nvPr>
        </p:nvSpPr>
        <p:spPr>
          <a:prstGeom prst="rect">
            <a:avLst/>
          </a:prstGeom>
        </p:spPr>
        <p:txBody>
          <a:bodyPr/>
          <a:lstStyle/>
          <a:p>
            <a:pPr/>
            <a:r>
              <a:t>Suppose that someone else purchases the stock at price </a:t>
            </a:r>
            <a:r>
              <a:rPr i="1"/>
              <a:t>P</a:t>
            </a:r>
            <a:r>
              <a:t>1 at the end of the first year and holds it for 1 year. The purchase price should equal:</a:t>
            </a:r>
          </a:p>
          <a:p>
            <a:pPr marL="0" indent="0">
              <a:buSzTx/>
              <a:buNone/>
            </a:pPr>
          </a:p>
          <a:p>
            <a:pPr/>
            <a:r>
              <a:t>Substituting this information into Eq. (6.4) gives us:</a:t>
            </a:r>
          </a:p>
        </p:txBody>
      </p:sp>
      <p:sp>
        <p:nvSpPr>
          <p:cNvPr id="334" name="Shape 334"/>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5" name="image23.png"/>
          <p:cNvPicPr>
            <a:picLocks noChangeAspect="1"/>
          </p:cNvPicPr>
          <p:nvPr/>
        </p:nvPicPr>
        <p:blipFill>
          <a:blip r:embed="rId2">
            <a:extLst/>
          </a:blip>
          <a:stretch>
            <a:fillRect/>
          </a:stretch>
        </p:blipFill>
        <p:spPr>
          <a:xfrm>
            <a:off x="3256041" y="3647687"/>
            <a:ext cx="3495120" cy="902907"/>
          </a:xfrm>
          <a:prstGeom prst="rect">
            <a:avLst/>
          </a:prstGeom>
          <a:ln w="12700">
            <a:miter lim="400000"/>
          </a:ln>
        </p:spPr>
      </p:pic>
      <p:pic>
        <p:nvPicPr>
          <p:cNvPr id="336" name="image24.png"/>
          <p:cNvPicPr>
            <a:picLocks noChangeAspect="1"/>
          </p:cNvPicPr>
          <p:nvPr/>
        </p:nvPicPr>
        <p:blipFill>
          <a:blip r:embed="rId3">
            <a:extLst/>
          </a:blip>
          <a:stretch>
            <a:fillRect/>
          </a:stretch>
        </p:blipFill>
        <p:spPr>
          <a:xfrm>
            <a:off x="2724837" y="5101037"/>
            <a:ext cx="4402880" cy="791243"/>
          </a:xfrm>
          <a:prstGeom prst="rect">
            <a:avLst/>
          </a:prstGeom>
          <a:ln w="12700">
            <a:miter lim="400000"/>
          </a:ln>
        </p:spPr>
      </p:pic>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title"/>
          </p:nvPr>
        </p:nvSpPr>
        <p:spPr>
          <a:prstGeom prst="rect">
            <a:avLst/>
          </a:prstGeom>
        </p:spPr>
        <p:txBody>
          <a:bodyPr/>
          <a:lstStyle/>
          <a:p>
            <a:pPr/>
          </a:p>
        </p:txBody>
      </p:sp>
      <p:sp>
        <p:nvSpPr>
          <p:cNvPr id="339" name="Shape 339"/>
          <p:cNvSpPr/>
          <p:nvPr>
            <p:ph type="body" idx="1"/>
          </p:nvPr>
        </p:nvSpPr>
        <p:spPr>
          <a:prstGeom prst="rect">
            <a:avLst/>
          </a:prstGeom>
        </p:spPr>
        <p:txBody>
          <a:bodyPr/>
          <a:lstStyle/>
          <a:p>
            <a:pPr>
              <a:spcBef>
                <a:spcPts val="600"/>
              </a:spcBef>
              <a:defRPr sz="2900"/>
            </a:pPr>
            <a:r>
              <a:t>Continuing in this way, looking </a:t>
            </a:r>
            <a:r>
              <a:rPr i="1"/>
              <a:t>N </a:t>
            </a:r>
            <a:r>
              <a:t>years into the future, we have:</a:t>
            </a:r>
          </a:p>
          <a:p>
            <a:pPr>
              <a:spcBef>
                <a:spcPts val="600"/>
              </a:spcBef>
              <a:defRPr sz="2900"/>
            </a:pPr>
          </a:p>
          <a:p>
            <a:pPr>
              <a:spcBef>
                <a:spcPts val="600"/>
              </a:spcBef>
              <a:defRPr sz="2900"/>
            </a:pPr>
          </a:p>
          <a:p>
            <a:pPr>
              <a:spcBef>
                <a:spcPts val="600"/>
              </a:spcBef>
              <a:defRPr sz="2900"/>
            </a:pPr>
            <a:r>
              <a:t>If we continue this process indefinitely, the time horizon </a:t>
            </a:r>
            <a:r>
              <a:rPr i="1"/>
              <a:t>N </a:t>
            </a:r>
            <a:r>
              <a:t>becomes infinitely large. In that case, the final term on the right-hand side of Eq. (6.5) approaches zero, and we have the final result:</a:t>
            </a:r>
          </a:p>
        </p:txBody>
      </p:sp>
      <p:sp>
        <p:nvSpPr>
          <p:cNvPr id="340" name="Shape 340"/>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1" name="image25.png"/>
          <p:cNvPicPr>
            <a:picLocks noChangeAspect="1"/>
          </p:cNvPicPr>
          <p:nvPr/>
        </p:nvPicPr>
        <p:blipFill>
          <a:blip r:embed="rId2">
            <a:extLst/>
          </a:blip>
          <a:stretch>
            <a:fillRect/>
          </a:stretch>
        </p:blipFill>
        <p:spPr>
          <a:xfrm>
            <a:off x="1125290" y="3100958"/>
            <a:ext cx="6893421" cy="739903"/>
          </a:xfrm>
          <a:prstGeom prst="rect">
            <a:avLst/>
          </a:prstGeom>
          <a:ln w="12700">
            <a:miter lim="400000"/>
          </a:ln>
        </p:spPr>
      </p:pic>
      <p:pic>
        <p:nvPicPr>
          <p:cNvPr id="342" name="image26.png"/>
          <p:cNvPicPr>
            <a:picLocks noChangeAspect="1"/>
          </p:cNvPicPr>
          <p:nvPr/>
        </p:nvPicPr>
        <p:blipFill>
          <a:blip r:embed="rId3">
            <a:extLst/>
          </a:blip>
          <a:stretch>
            <a:fillRect/>
          </a:stretch>
        </p:blipFill>
        <p:spPr>
          <a:xfrm>
            <a:off x="5511555" y="5924639"/>
            <a:ext cx="2314009" cy="411258"/>
          </a:xfrm>
          <a:prstGeom prst="rect">
            <a:avLst/>
          </a:prstGeom>
          <a:ln w="12700">
            <a:miter lim="400000"/>
          </a:ln>
        </p:spPr>
      </p:pic>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title"/>
          </p:nvPr>
        </p:nvSpPr>
        <p:spPr>
          <a:prstGeom prst="rect">
            <a:avLst/>
          </a:prstGeom>
        </p:spPr>
        <p:txBody>
          <a:bodyPr/>
          <a:lstStyle/>
          <a:p>
            <a:pPr/>
          </a:p>
        </p:txBody>
      </p:sp>
      <p:sp>
        <p:nvSpPr>
          <p:cNvPr id="345" name="Shape 345"/>
          <p:cNvSpPr/>
          <p:nvPr>
            <p:ph type="body" idx="1"/>
          </p:nvPr>
        </p:nvSpPr>
        <p:spPr>
          <a:prstGeom prst="rect">
            <a:avLst/>
          </a:prstGeom>
        </p:spPr>
        <p:txBody>
          <a:bodyPr/>
          <a:lstStyle/>
          <a:p>
            <a:pPr>
              <a:spcBef>
                <a:spcPts val="300"/>
              </a:spcBef>
              <a:defRPr sz="1600"/>
            </a:pPr>
            <a:r>
              <a:t>The present value of a share of stock is the sum of all future dividend payments, discounted to the present. It does not depend on the investment horizon of any individual investor.</a:t>
            </a:r>
          </a:p>
          <a:p>
            <a:pPr>
              <a:spcBef>
                <a:spcPts val="300"/>
              </a:spcBef>
              <a:defRPr sz="1600"/>
            </a:pPr>
            <a:r>
              <a:t>To finance rapid growth, young firms often retain all their earnings; when they mature, they often begin paying out a portion of earnings as dividends. Second, at the very least, the firm’s stock should be worth the per-share liquidation value of its assets. Otherwise, an arbitrageur could buy all the outstanding stocks to purchase the firm and then make a profit by selling its real assets piece-by-piece. Most firms’ values as going concerns exceed their liquidation values; the price of any such firm will reflect its going-concern value.</a:t>
            </a:r>
          </a:p>
          <a:p>
            <a:pPr>
              <a:spcBef>
                <a:spcPts val="300"/>
              </a:spcBef>
              <a:defRPr sz="1600"/>
            </a:pPr>
            <a:r>
              <a:t>As it stands, Eq. (6.6) is difficult to use, since it requires estimation of all future dividend payments and investors’ required return on the stock. Matters can be simplified considerably if the analyst can assume that the firm’s dividends will remain constant or will growat a constant rate over time.</a:t>
            </a:r>
          </a:p>
        </p:txBody>
      </p:sp>
      <p:sp>
        <p:nvSpPr>
          <p:cNvPr id="346" name="Shape 346"/>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prstGeom prst="rect">
            <a:avLst/>
          </a:prstGeom>
        </p:spPr>
        <p:txBody>
          <a:bodyPr/>
          <a:lstStyle>
            <a:lvl1pPr>
              <a:defRPr b="1"/>
            </a:lvl1pPr>
          </a:lstStyle>
          <a:p>
            <a:pPr/>
            <a:r>
              <a:t>6.2. Bond Valuation</a:t>
            </a:r>
          </a:p>
        </p:txBody>
      </p:sp>
      <p:sp>
        <p:nvSpPr>
          <p:cNvPr id="146" name="Shape 146"/>
          <p:cNvSpPr/>
          <p:nvPr>
            <p:ph type="body" idx="1"/>
          </p:nvPr>
        </p:nvSpPr>
        <p:spPr>
          <a:prstGeom prst="rect">
            <a:avLst/>
          </a:prstGeom>
        </p:spPr>
        <p:txBody>
          <a:bodyPr/>
          <a:lstStyle/>
          <a:p>
            <a:pPr>
              <a:lnSpc>
                <a:spcPct val="80000"/>
              </a:lnSpc>
              <a:spcBef>
                <a:spcPts val="600"/>
              </a:spcBef>
              <a:defRPr sz="2700"/>
            </a:pPr>
            <a:r>
              <a:t>Most U.S. corporate bonds make interest payments semiannually, that is, every 6 months. </a:t>
            </a:r>
            <a:r>
              <a:rPr b="1"/>
              <a:t>Eurobonds</a:t>
            </a:r>
            <a:r>
              <a:t>, which are bonds denominated in U.S. dollars issued by firms in financial markets outside the United States, typically pay interest annually. A bond’s maturity date, par value, and coupon rate are all disclosed to investors prior to purchase; for the most part, these items are fixed and do not change over the life of a bond issue. The YTM changes, however, depending upon economic and financial trends, market expectations, and firm-specific information affecting risk.</a:t>
            </a:r>
          </a:p>
        </p:txBody>
      </p:sp>
      <p:sp>
        <p:nvSpPr>
          <p:cNvPr id="147" name="Shape 147"/>
          <p:cNvSpPr/>
          <p:nvPr>
            <p:ph type="sldNum" sz="quarter" idx="2"/>
          </p:nvPr>
        </p:nvSpPr>
        <p:spPr>
          <a:xfrm>
            <a:off x="8639351"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title"/>
          </p:nvPr>
        </p:nvSpPr>
        <p:spPr>
          <a:xfrm>
            <a:off x="628650" y="718694"/>
            <a:ext cx="7886700" cy="1325564"/>
          </a:xfrm>
          <a:prstGeom prst="rect">
            <a:avLst/>
          </a:prstGeom>
        </p:spPr>
        <p:txBody>
          <a:bodyPr/>
          <a:lstStyle/>
          <a:p>
            <a:pPr defTabSz="676655">
              <a:defRPr b="1" sz="2886"/>
            </a:pPr>
            <a:r>
              <a:t>6.3.1. </a:t>
            </a:r>
            <a:r>
              <a:rPr i="1"/>
              <a:t>Constant Dividend Growth Rate Model</a:t>
            </a:r>
            <a:br>
              <a:rPr i="1"/>
            </a:br>
          </a:p>
        </p:txBody>
      </p:sp>
      <p:sp>
        <p:nvSpPr>
          <p:cNvPr id="349" name="Shape 349"/>
          <p:cNvSpPr/>
          <p:nvPr>
            <p:ph type="body" idx="1"/>
          </p:nvPr>
        </p:nvSpPr>
        <p:spPr>
          <a:prstGeom prst="rect">
            <a:avLst/>
          </a:prstGeom>
        </p:spPr>
        <p:txBody>
          <a:bodyPr/>
          <a:lstStyle/>
          <a:p>
            <a:pPr>
              <a:lnSpc>
                <a:spcPct val="80000"/>
              </a:lnSpc>
              <a:spcBef>
                <a:spcPts val="600"/>
              </a:spcBef>
              <a:defRPr sz="2900"/>
            </a:pPr>
            <a:r>
              <a:t>If the firm’s dividends are expected to remain constant, so that </a:t>
            </a:r>
            <a:r>
              <a:rPr i="1"/>
              <a:t>d</a:t>
            </a:r>
            <a:r>
              <a:t>0 = </a:t>
            </a:r>
            <a:r>
              <a:rPr i="1"/>
              <a:t>d</a:t>
            </a:r>
            <a:r>
              <a:t>1 = </a:t>
            </a:r>
            <a:r>
              <a:rPr i="1"/>
              <a:t>d</a:t>
            </a:r>
            <a:r>
              <a:t>2 </a:t>
            </a:r>
            <a:r>
              <a:rPr i="1"/>
              <a:t>. . . , </a:t>
            </a:r>
            <a:r>
              <a:t>we can treat its stock as a perpetuity. This is how we value preferred stock. If a common stock is expected to have constant dividends, the valuation process is identical to that of preferred stock. The present value of a perpetuity is the cash flow divided by the discount rate. For stocks with constant dividends, this means Eq. (6.6) becomes </a:t>
            </a:r>
            <a:r>
              <a:rPr i="1"/>
              <a:t>P</a:t>
            </a:r>
            <a:r>
              <a:t>0 = </a:t>
            </a:r>
            <a:r>
              <a:rPr i="1"/>
              <a:t>d</a:t>
            </a:r>
            <a:r>
              <a:t>0</a:t>
            </a:r>
            <a:r>
              <a:rPr i="1"/>
              <a:t>/k</a:t>
            </a:r>
            <a:r>
              <a:t>.</a:t>
            </a:r>
          </a:p>
        </p:txBody>
      </p:sp>
      <p:sp>
        <p:nvSpPr>
          <p:cNvPr id="350" name="Shape 350"/>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Shape 352"/>
          <p:cNvSpPr/>
          <p:nvPr>
            <p:ph type="title"/>
          </p:nvPr>
        </p:nvSpPr>
        <p:spPr>
          <a:xfrm>
            <a:off x="628650" y="186246"/>
            <a:ext cx="7886700" cy="1325563"/>
          </a:xfrm>
          <a:prstGeom prst="rect">
            <a:avLst/>
          </a:prstGeom>
        </p:spPr>
        <p:txBody>
          <a:bodyPr/>
          <a:lstStyle/>
          <a:p>
            <a:pPr/>
          </a:p>
        </p:txBody>
      </p:sp>
      <p:sp>
        <p:nvSpPr>
          <p:cNvPr id="353" name="Shape 353"/>
          <p:cNvSpPr/>
          <p:nvPr>
            <p:ph type="body" idx="1"/>
          </p:nvPr>
        </p:nvSpPr>
        <p:spPr>
          <a:xfrm>
            <a:off x="628649" y="1511808"/>
            <a:ext cx="7539992" cy="4169666"/>
          </a:xfrm>
          <a:prstGeom prst="rect">
            <a:avLst/>
          </a:prstGeom>
        </p:spPr>
        <p:txBody>
          <a:bodyPr/>
          <a:lstStyle/>
          <a:p>
            <a:pPr>
              <a:lnSpc>
                <a:spcPct val="80000"/>
              </a:lnSpc>
              <a:spcBef>
                <a:spcPts val="500"/>
              </a:spcBef>
              <a:defRPr sz="2200"/>
            </a:pPr>
            <a:r>
              <a:t>Many firms have sales and earnings that increase over time; their dividends may arise, as well. If we assume that a firm’s dividends grow at an annual rate of </a:t>
            </a:r>
            <a:r>
              <a:rPr i="1"/>
              <a:t>g </a:t>
            </a:r>
            <a:r>
              <a:t>percent, next year’s dividend, </a:t>
            </a:r>
            <a:r>
              <a:rPr i="1"/>
              <a:t>d</a:t>
            </a:r>
            <a:r>
              <a:t>1, will be </a:t>
            </a:r>
            <a:r>
              <a:rPr i="1"/>
              <a:t>d</a:t>
            </a:r>
            <a:r>
              <a:t>0(1 + </a:t>
            </a:r>
            <a:r>
              <a:rPr i="1"/>
              <a:t>g</a:t>
            </a:r>
            <a:r>
              <a:t>); the dividend in 2 years’ time will be </a:t>
            </a:r>
            <a:r>
              <a:rPr i="1"/>
              <a:t>d</a:t>
            </a:r>
            <a:r>
              <a:t>0(1 + </a:t>
            </a:r>
            <a:r>
              <a:rPr i="1"/>
              <a:t>g</a:t>
            </a:r>
            <a:r>
              <a:t>)2. Generalizing,</a:t>
            </a:r>
          </a:p>
          <a:p>
            <a:pPr>
              <a:lnSpc>
                <a:spcPct val="80000"/>
              </a:lnSpc>
              <a:spcBef>
                <a:spcPts val="500"/>
              </a:spcBef>
              <a:defRPr sz="2200"/>
            </a:pPr>
          </a:p>
          <a:p>
            <a:pPr>
              <a:lnSpc>
                <a:spcPct val="80000"/>
              </a:lnSpc>
              <a:spcBef>
                <a:spcPts val="500"/>
              </a:spcBef>
              <a:defRPr sz="2200"/>
            </a:pPr>
            <a:r>
              <a:t>Substituting this into Eq. (6.6) and doing some algebra gives an equation for the present value of all future dividends:</a:t>
            </a:r>
          </a:p>
          <a:p>
            <a:pPr>
              <a:lnSpc>
                <a:spcPct val="80000"/>
              </a:lnSpc>
              <a:spcBef>
                <a:spcPts val="500"/>
              </a:spcBef>
              <a:defRPr sz="2200"/>
            </a:pPr>
          </a:p>
          <a:p>
            <a:pPr>
              <a:lnSpc>
                <a:spcPct val="80000"/>
              </a:lnSpc>
              <a:spcBef>
                <a:spcPts val="500"/>
              </a:spcBef>
              <a:defRPr sz="2200"/>
            </a:pPr>
            <a:r>
              <a:t>Derivation of Eq. (6.7) can be found in Appendix 6B.</a:t>
            </a:r>
          </a:p>
        </p:txBody>
      </p:sp>
      <p:sp>
        <p:nvSpPr>
          <p:cNvPr id="354" name="Shape 354"/>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5" name="image27.png"/>
          <p:cNvPicPr>
            <a:picLocks noChangeAspect="1"/>
          </p:cNvPicPr>
          <p:nvPr/>
        </p:nvPicPr>
        <p:blipFill>
          <a:blip r:embed="rId2">
            <a:extLst/>
          </a:blip>
          <a:stretch>
            <a:fillRect/>
          </a:stretch>
        </p:blipFill>
        <p:spPr>
          <a:xfrm>
            <a:off x="3462144" y="2878348"/>
            <a:ext cx="2219708" cy="622600"/>
          </a:xfrm>
          <a:prstGeom prst="rect">
            <a:avLst/>
          </a:prstGeom>
          <a:ln w="12700">
            <a:miter lim="400000"/>
          </a:ln>
        </p:spPr>
      </p:pic>
      <p:pic>
        <p:nvPicPr>
          <p:cNvPr id="356" name="image28.png"/>
          <p:cNvPicPr>
            <a:picLocks noChangeAspect="1"/>
          </p:cNvPicPr>
          <p:nvPr/>
        </p:nvPicPr>
        <p:blipFill>
          <a:blip r:embed="rId3">
            <a:extLst/>
          </a:blip>
          <a:stretch>
            <a:fillRect/>
          </a:stretch>
        </p:blipFill>
        <p:spPr>
          <a:xfrm>
            <a:off x="2820666" y="5293605"/>
            <a:ext cx="4850504" cy="669036"/>
          </a:xfrm>
          <a:prstGeom prst="rect">
            <a:avLst/>
          </a:prstGeom>
          <a:ln w="12700">
            <a:miter lim="400000"/>
          </a:ln>
        </p:spPr>
      </p:pic>
    </p:spTree>
  </p:cSld>
  <p:clrMapOvr>
    <a:masterClrMapping/>
  </p:clrMapOvr>
  <p:transition xmlns:p14="http://schemas.microsoft.com/office/powerpoint/2010/main" spd="med" advClick="1" p14:dur="1000"/>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ph type="title"/>
          </p:nvPr>
        </p:nvSpPr>
        <p:spPr>
          <a:prstGeom prst="rect">
            <a:avLst/>
          </a:prstGeom>
        </p:spPr>
        <p:txBody>
          <a:bodyPr/>
          <a:lstStyle/>
          <a:p>
            <a:pPr/>
          </a:p>
        </p:txBody>
      </p:sp>
      <p:sp>
        <p:nvSpPr>
          <p:cNvPr id="359" name="Shape 359"/>
          <p:cNvSpPr/>
          <p:nvPr>
            <p:ph type="body" idx="1"/>
          </p:nvPr>
        </p:nvSpPr>
        <p:spPr>
          <a:prstGeom prst="rect">
            <a:avLst/>
          </a:prstGeom>
        </p:spPr>
        <p:txBody>
          <a:bodyPr/>
          <a:lstStyle/>
          <a:p>
            <a:pPr/>
            <a:r>
              <a:t>Where </a:t>
            </a:r>
            <a:r>
              <a:rPr i="1"/>
              <a:t>d</a:t>
            </a:r>
            <a:r>
              <a:t>1 is equal to the current dividend </a:t>
            </a:r>
            <a:r>
              <a:rPr i="1"/>
              <a:t>d</a:t>
            </a:r>
            <a:r>
              <a:t>0 times (1 + </a:t>
            </a:r>
            <a:r>
              <a:rPr i="1"/>
              <a:t>g</a:t>
            </a:r>
            <a:r>
              <a:t>) or </a:t>
            </a:r>
            <a:r>
              <a:rPr i="1"/>
              <a:t>d</a:t>
            </a:r>
            <a:r>
              <a:t>1 = </a:t>
            </a:r>
            <a:r>
              <a:rPr i="1"/>
              <a:t>d</a:t>
            </a:r>
            <a:r>
              <a:t>0(1+</a:t>
            </a:r>
            <a:r>
              <a:rPr i="1"/>
              <a:t>g</a:t>
            </a:r>
            <a:r>
              <a:t>). Or, still more generally, the price at any future time </a:t>
            </a:r>
            <a:r>
              <a:rPr i="1"/>
              <a:t>t </a:t>
            </a:r>
            <a:r>
              <a:t>is given by:</a:t>
            </a:r>
          </a:p>
          <a:p>
            <a:pPr/>
          </a:p>
          <a:p>
            <a:pPr/>
            <a:r>
              <a:t>where </a:t>
            </a:r>
            <a:r>
              <a:rPr i="1"/>
              <a:t>dt</a:t>
            </a:r>
            <a:r>
              <a:t>+1 = </a:t>
            </a:r>
            <a:r>
              <a:rPr i="1"/>
              <a:t>dt</a:t>
            </a:r>
            <a:r>
              <a:t>(1 + </a:t>
            </a:r>
            <a:r>
              <a:rPr i="1"/>
              <a:t>g</a:t>
            </a:r>
            <a:r>
              <a:t>).</a:t>
            </a:r>
          </a:p>
        </p:txBody>
      </p:sp>
      <p:sp>
        <p:nvSpPr>
          <p:cNvPr id="360" name="Shape 360"/>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1" name="image29.png"/>
          <p:cNvPicPr>
            <a:picLocks noChangeAspect="1"/>
          </p:cNvPicPr>
          <p:nvPr/>
        </p:nvPicPr>
        <p:blipFill>
          <a:blip r:embed="rId2">
            <a:extLst/>
          </a:blip>
          <a:stretch>
            <a:fillRect/>
          </a:stretch>
        </p:blipFill>
        <p:spPr>
          <a:xfrm>
            <a:off x="2782761" y="3694176"/>
            <a:ext cx="4824123" cy="673419"/>
          </a:xfrm>
          <a:prstGeom prst="rect">
            <a:avLst/>
          </a:prstGeom>
          <a:ln w="12700">
            <a:miter lim="400000"/>
          </a:ln>
        </p:spPr>
      </p:pic>
    </p:spTree>
  </p:cSld>
  <p:clrMapOvr>
    <a:masterClrMapping/>
  </p:clrMapOvr>
  <p:transition xmlns:p14="http://schemas.microsoft.com/office/powerpoint/2010/main" spd="med" advClick="1" p14:dur="1000"/>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ph type="title"/>
          </p:nvPr>
        </p:nvSpPr>
        <p:spPr>
          <a:prstGeom prst="rect">
            <a:avLst/>
          </a:prstGeom>
        </p:spPr>
        <p:txBody>
          <a:bodyPr/>
          <a:lstStyle/>
          <a:p>
            <a:pPr/>
          </a:p>
        </p:txBody>
      </p:sp>
      <p:sp>
        <p:nvSpPr>
          <p:cNvPr id="364" name="Shape 364"/>
          <p:cNvSpPr/>
          <p:nvPr>
            <p:ph type="body" idx="1"/>
          </p:nvPr>
        </p:nvSpPr>
        <p:spPr>
          <a:prstGeom prst="rect">
            <a:avLst/>
          </a:prstGeom>
        </p:spPr>
        <p:txBody>
          <a:bodyPr/>
          <a:lstStyle/>
          <a:p>
            <a:pPr>
              <a:lnSpc>
                <a:spcPct val="80000"/>
              </a:lnSpc>
              <a:spcBef>
                <a:spcPts val="500"/>
              </a:spcBef>
              <a:defRPr sz="2400"/>
            </a:pPr>
            <a:r>
              <a:t>This result, known as the </a:t>
            </a:r>
            <a:r>
              <a:rPr b="1"/>
              <a:t>Gordon model </a:t>
            </a:r>
            <a:r>
              <a:t>or the </a:t>
            </a:r>
            <a:r>
              <a:rPr b="1"/>
              <a:t>constant dividend growth model</a:t>
            </a:r>
            <a:r>
              <a:t>, provides a straightforward tool for common stock valuation. The main assumption of constant growth in dividends may not be realistic for a firm that is experiencing a period of high growth or negative growth (that is, declining revenues). Neither will constant dividend growth be a workable assumption for a firm whose dividends rise and fall over the business cycle. Therefore, a consequence of the Gordon model is that if the dividend growth rate and the discount rate </a:t>
            </a:r>
            <a:r>
              <a:rPr i="1"/>
              <a:t>k </a:t>
            </a:r>
            <a:r>
              <a:t>remain constant, the price per share of stock grows at the same rate as dividend per share (DPS).</a:t>
            </a:r>
          </a:p>
        </p:txBody>
      </p:sp>
      <p:sp>
        <p:nvSpPr>
          <p:cNvPr id="365" name="Shape 365"/>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7" name="Shape 367"/>
          <p:cNvSpPr/>
          <p:nvPr>
            <p:ph type="title"/>
          </p:nvPr>
        </p:nvSpPr>
        <p:spPr>
          <a:prstGeom prst="rect">
            <a:avLst/>
          </a:prstGeom>
        </p:spPr>
        <p:txBody>
          <a:bodyPr/>
          <a:lstStyle/>
          <a:p>
            <a:pPr/>
          </a:p>
        </p:txBody>
      </p:sp>
      <p:sp>
        <p:nvSpPr>
          <p:cNvPr id="368" name="Shape 368"/>
          <p:cNvSpPr/>
          <p:nvPr>
            <p:ph type="body" idx="1"/>
          </p:nvPr>
        </p:nvSpPr>
        <p:spPr>
          <a:prstGeom prst="rect">
            <a:avLst/>
          </a:prstGeom>
        </p:spPr>
        <p:txBody>
          <a:bodyPr/>
          <a:lstStyle/>
          <a:p>
            <a:pPr>
              <a:lnSpc>
                <a:spcPct val="80000"/>
              </a:lnSpc>
              <a:spcBef>
                <a:spcPts val="500"/>
              </a:spcBef>
              <a:defRPr sz="2400"/>
            </a:pPr>
            <a:r>
              <a:t>The constant dividend growth model reveals that the following three factors affect stock prices, </a:t>
            </a:r>
            <a:r>
              <a:rPr i="1"/>
              <a:t>ceterus paribis</a:t>
            </a:r>
            <a:r>
              <a:t>: 1. The higher the dividend, the higher the stock price; 2. The higher the dividend growth rate, the higher the stock price; 3. The lower the required rate-of-return </a:t>
            </a:r>
            <a:r>
              <a:rPr i="1"/>
              <a:t>k</a:t>
            </a:r>
            <a:r>
              <a:t>, the higher the stock price.</a:t>
            </a:r>
          </a:p>
          <a:p>
            <a:pPr>
              <a:lnSpc>
                <a:spcPct val="80000"/>
              </a:lnSpc>
              <a:spcBef>
                <a:spcPts val="500"/>
              </a:spcBef>
              <a:defRPr sz="2400"/>
            </a:pPr>
            <a:r>
              <a:t>The constant dividend growth model also assumes a dividend-paying stock; the model cannot give a value for a stock that does not pay dividends. Also, in the denominations of both Eqs. (6.7) and (6.8), the required rate-of return, </a:t>
            </a:r>
            <a:r>
              <a:rPr i="1"/>
              <a:t>k</a:t>
            </a:r>
            <a:r>
              <a:t>, must exceed the estimated growth rate, </a:t>
            </a:r>
            <a:r>
              <a:rPr i="1"/>
              <a:t>g</a:t>
            </a:r>
            <a:r>
              <a:t>. Otherwise, the formula gives a nonsense result.</a:t>
            </a:r>
          </a:p>
        </p:txBody>
      </p:sp>
      <p:sp>
        <p:nvSpPr>
          <p:cNvPr id="369" name="Shape 369"/>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title"/>
          </p:nvPr>
        </p:nvSpPr>
        <p:spPr>
          <a:prstGeom prst="rect">
            <a:avLst/>
          </a:prstGeom>
        </p:spPr>
        <p:txBody>
          <a:bodyPr/>
          <a:lstStyle/>
          <a:p>
            <a:pPr/>
          </a:p>
        </p:txBody>
      </p:sp>
      <p:sp>
        <p:nvSpPr>
          <p:cNvPr id="372" name="Shape 372"/>
          <p:cNvSpPr/>
          <p:nvPr>
            <p:ph type="body" idx="1"/>
          </p:nvPr>
        </p:nvSpPr>
        <p:spPr>
          <a:prstGeom prst="rect">
            <a:avLst/>
          </a:prstGeom>
        </p:spPr>
        <p:txBody>
          <a:bodyPr/>
          <a:lstStyle/>
          <a:p>
            <a:pPr>
              <a:lnSpc>
                <a:spcPct val="80000"/>
              </a:lnSpc>
              <a:spcBef>
                <a:spcPts val="500"/>
              </a:spcBef>
              <a:defRPr sz="2400"/>
            </a:pPr>
            <a:r>
              <a:t>Finally, the constant dividend growth model assumes estimates for </a:t>
            </a:r>
            <a:r>
              <a:rPr i="1"/>
              <a:t>k</a:t>
            </a:r>
            <a:r>
              <a:t>, the required rate-of-return, and </a:t>
            </a:r>
            <a:r>
              <a:rPr i="1"/>
              <a:t>g</a:t>
            </a:r>
            <a:r>
              <a:t>, the dividend growth rate. Some methods for estimating the growth rate, </a:t>
            </a:r>
            <a:r>
              <a:rPr i="1"/>
              <a:t>g</a:t>
            </a:r>
            <a:r>
              <a:t>, will be discussed in this chapter and Chapter 18, including the internal growth rate (the rate at which the firm can grow without raising outside financing) and the sustainable growth rate (the growth that is possible if the firm’s debt-to-equity ratio remains constant over time). These estimates must be used circumspectly, however, the dividend growth rate will not necessarily equal the firm’s growth rate of assets or sales.</a:t>
            </a:r>
          </a:p>
        </p:txBody>
      </p:sp>
      <p:sp>
        <p:nvSpPr>
          <p:cNvPr id="373" name="Shape 373"/>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ph type="title"/>
          </p:nvPr>
        </p:nvSpPr>
        <p:spPr>
          <a:prstGeom prst="rect">
            <a:avLst/>
          </a:prstGeom>
        </p:spPr>
        <p:txBody>
          <a:bodyPr/>
          <a:lstStyle/>
          <a:p>
            <a:pPr defTabSz="768095">
              <a:defRPr b="1" sz="3696"/>
            </a:pPr>
            <a:r>
              <a:t>EXAMPLE 6.5 - </a:t>
            </a:r>
            <a:r>
              <a:rPr b="0"/>
              <a:t>Constant Dividend Growth</a:t>
            </a:r>
          </a:p>
        </p:txBody>
      </p:sp>
      <p:sp>
        <p:nvSpPr>
          <p:cNvPr id="376" name="Shape 376"/>
          <p:cNvSpPr/>
          <p:nvPr>
            <p:ph type="body" idx="1"/>
          </p:nvPr>
        </p:nvSpPr>
        <p:spPr>
          <a:prstGeom prst="rect">
            <a:avLst/>
          </a:prstGeom>
        </p:spPr>
        <p:txBody>
          <a:bodyPr/>
          <a:lstStyle/>
          <a:p>
            <a:pPr>
              <a:lnSpc>
                <a:spcPct val="80000"/>
              </a:lnSpc>
              <a:spcBef>
                <a:spcPts val="500"/>
              </a:spcBef>
              <a:defRPr sz="2400"/>
            </a:pPr>
            <a:r>
              <a:t>A corporation is currently paying dividends of $5 per share on its common stock, and dividends are expected to grow at an annual rate of 6%. If investors discount future receipts at an annual rate of 10%, compute the stock’s price.</a:t>
            </a:r>
          </a:p>
          <a:p>
            <a:pPr>
              <a:lnSpc>
                <a:spcPct val="80000"/>
              </a:lnSpc>
              <a:spcBef>
                <a:spcPts val="500"/>
              </a:spcBef>
              <a:defRPr sz="2400"/>
            </a:pPr>
            <a:r>
              <a:t>Using the notation of Eq. (6.7), we have </a:t>
            </a:r>
            <a:r>
              <a:rPr i="1"/>
              <a:t>k </a:t>
            </a:r>
            <a:r>
              <a:t>= 0</a:t>
            </a:r>
            <a:r>
              <a:rPr i="1"/>
              <a:t>.</a:t>
            </a:r>
            <a:r>
              <a:t>10, </a:t>
            </a:r>
            <a:r>
              <a:rPr i="1"/>
              <a:t>g </a:t>
            </a:r>
            <a:r>
              <a:t>= 0</a:t>
            </a:r>
            <a:r>
              <a:rPr i="1"/>
              <a:t>.</a:t>
            </a:r>
            <a:r>
              <a:t>06, and </a:t>
            </a:r>
            <a:r>
              <a:rPr i="1"/>
              <a:t>d</a:t>
            </a:r>
            <a:r>
              <a:t>0 = $5. Next year’s dividend, </a:t>
            </a:r>
            <a:r>
              <a:rPr i="1"/>
              <a:t>d</a:t>
            </a:r>
            <a:r>
              <a:t>1, is expected to equal $5 (1 + 0</a:t>
            </a:r>
            <a:r>
              <a:rPr i="1"/>
              <a:t>.</a:t>
            </a:r>
            <a:r>
              <a:t>06) = $5</a:t>
            </a:r>
            <a:r>
              <a:rPr i="1"/>
              <a:t>.</a:t>
            </a:r>
            <a:r>
              <a:t>30. Substituting these values into Eq. (6.7) gives us:</a:t>
            </a:r>
          </a:p>
          <a:p>
            <a:pPr>
              <a:lnSpc>
                <a:spcPct val="80000"/>
              </a:lnSpc>
              <a:spcBef>
                <a:spcPts val="500"/>
              </a:spcBef>
              <a:defRPr sz="2400"/>
            </a:pPr>
          </a:p>
          <a:p>
            <a:pPr>
              <a:lnSpc>
                <a:spcPct val="80000"/>
              </a:lnSpc>
              <a:spcBef>
                <a:spcPts val="500"/>
              </a:spcBef>
              <a:defRPr sz="2400"/>
            </a:pPr>
            <a:r>
              <a:t>Under these conditions, the stock should sell for $132.50 per share.</a:t>
            </a:r>
          </a:p>
        </p:txBody>
      </p:sp>
      <p:sp>
        <p:nvSpPr>
          <p:cNvPr id="377" name="Shape 377"/>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8" name="image30.png"/>
          <p:cNvPicPr>
            <a:picLocks noChangeAspect="1"/>
          </p:cNvPicPr>
          <p:nvPr/>
        </p:nvPicPr>
        <p:blipFill>
          <a:blip r:embed="rId2">
            <a:extLst/>
          </a:blip>
          <a:stretch>
            <a:fillRect/>
          </a:stretch>
        </p:blipFill>
        <p:spPr>
          <a:xfrm>
            <a:off x="4219092" y="4520131"/>
            <a:ext cx="3120093" cy="706437"/>
          </a:xfrm>
          <a:prstGeom prst="rect">
            <a:avLst/>
          </a:prstGeom>
          <a:ln w="12700">
            <a:miter lim="400000"/>
          </a:ln>
        </p:spPr>
      </p:pic>
    </p:spTree>
  </p:cSld>
  <p:clrMapOvr>
    <a:masterClrMapping/>
  </p:clrMapOvr>
  <p:transition xmlns:p14="http://schemas.microsoft.com/office/powerpoint/2010/main" spd="med" advClick="1" p14:dur="1000"/>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title"/>
          </p:nvPr>
        </p:nvSpPr>
        <p:spPr>
          <a:prstGeom prst="rect">
            <a:avLst/>
          </a:prstGeom>
        </p:spPr>
        <p:txBody>
          <a:bodyPr/>
          <a:lstStyle/>
          <a:p>
            <a:pPr/>
          </a:p>
        </p:txBody>
      </p:sp>
      <p:sp>
        <p:nvSpPr>
          <p:cNvPr id="381" name="Shape 381"/>
          <p:cNvSpPr/>
          <p:nvPr>
            <p:ph type="body" idx="1"/>
          </p:nvPr>
        </p:nvSpPr>
        <p:spPr>
          <a:prstGeom prst="rect">
            <a:avLst/>
          </a:prstGeom>
        </p:spPr>
        <p:txBody>
          <a:bodyPr/>
          <a:lstStyle>
            <a:lvl1pPr marL="336042" indent="-336042" defTabSz="896111">
              <a:defRPr sz="3136"/>
            </a:lvl1pPr>
          </a:lstStyle>
          <a:p>
            <a:pPr/>
            <a:r>
              <a:t>A shareholder earns returns from both dividend payments and price changes. If dividend payments grow at a constant rate, what happens to the price of the stock? The Gordon model reveals that, if the dividend growth rate and the discount rate remain constant, the price per share of stock will grow at the same rate as dividends per share.</a:t>
            </a:r>
          </a:p>
        </p:txBody>
      </p:sp>
      <p:sp>
        <p:nvSpPr>
          <p:cNvPr id="382" name="Shape 382"/>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ph type="title"/>
          </p:nvPr>
        </p:nvSpPr>
        <p:spPr>
          <a:prstGeom prst="rect">
            <a:avLst/>
          </a:prstGeom>
        </p:spPr>
        <p:txBody>
          <a:bodyPr/>
          <a:lstStyle/>
          <a:p>
            <a:pPr defTabSz="768095">
              <a:defRPr b="1" sz="3696"/>
            </a:pPr>
            <a:r>
              <a:t>6.3.2. </a:t>
            </a:r>
            <a:r>
              <a:rPr i="1"/>
              <a:t>Rate-of-Return and Required Rate-of-Return</a:t>
            </a:r>
          </a:p>
        </p:txBody>
      </p:sp>
      <p:sp>
        <p:nvSpPr>
          <p:cNvPr id="385" name="Shape 385"/>
          <p:cNvSpPr/>
          <p:nvPr>
            <p:ph type="body" idx="1"/>
          </p:nvPr>
        </p:nvSpPr>
        <p:spPr>
          <a:prstGeom prst="rect">
            <a:avLst/>
          </a:prstGeom>
        </p:spPr>
        <p:txBody>
          <a:bodyPr/>
          <a:lstStyle/>
          <a:p>
            <a:pPr/>
            <a:r>
              <a:t>Share price provides only a step toward fully evaluating a stock investment. The analyst also must compare the investment to others based on rate-of return. Suppose that share of stock is purchased at price </a:t>
            </a:r>
            <a:r>
              <a:rPr i="1"/>
              <a:t>P</a:t>
            </a:r>
            <a:r>
              <a:t>0 and sold after 1 year at price </a:t>
            </a:r>
            <a:r>
              <a:rPr i="1"/>
              <a:t>P</a:t>
            </a:r>
            <a:r>
              <a:t>1. The total return to the investor is the sum of the dividend payment, </a:t>
            </a:r>
            <a:r>
              <a:rPr i="1"/>
              <a:t>d</a:t>
            </a:r>
            <a:r>
              <a:t>1, and the capital gain, so that:</a:t>
            </a:r>
          </a:p>
        </p:txBody>
      </p:sp>
      <p:sp>
        <p:nvSpPr>
          <p:cNvPr id="386" name="Shape 386"/>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87" name="image31.png"/>
          <p:cNvPicPr>
            <a:picLocks noChangeAspect="1"/>
          </p:cNvPicPr>
          <p:nvPr/>
        </p:nvPicPr>
        <p:blipFill>
          <a:blip r:embed="rId2">
            <a:extLst/>
          </a:blip>
          <a:stretch>
            <a:fillRect/>
          </a:stretch>
        </p:blipFill>
        <p:spPr>
          <a:xfrm>
            <a:off x="2922268" y="4832032"/>
            <a:ext cx="3364024" cy="703137"/>
          </a:xfrm>
          <a:prstGeom prst="rect">
            <a:avLst/>
          </a:prstGeom>
          <a:ln w="12700">
            <a:miter lim="400000"/>
          </a:ln>
        </p:spPr>
      </p:pic>
    </p:spTree>
  </p:cSld>
  <p:clrMapOvr>
    <a:masterClrMapping/>
  </p:clrMapOvr>
  <p:transition xmlns:p14="http://schemas.microsoft.com/office/powerpoint/2010/main" spd="med" advClick="1" p14:dur="1000"/>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title"/>
          </p:nvPr>
        </p:nvSpPr>
        <p:spPr>
          <a:prstGeom prst="rect">
            <a:avLst/>
          </a:prstGeom>
        </p:spPr>
        <p:txBody>
          <a:bodyPr/>
          <a:lstStyle/>
          <a:p>
            <a:pPr/>
          </a:p>
        </p:txBody>
      </p:sp>
      <p:sp>
        <p:nvSpPr>
          <p:cNvPr id="390" name="Shape 390"/>
          <p:cNvSpPr/>
          <p:nvPr>
            <p:ph type="body" idx="1"/>
          </p:nvPr>
        </p:nvSpPr>
        <p:spPr>
          <a:xfrm>
            <a:off x="628650" y="1629317"/>
            <a:ext cx="7886700" cy="4351338"/>
          </a:xfrm>
          <a:prstGeom prst="rect">
            <a:avLst/>
          </a:prstGeom>
        </p:spPr>
        <p:txBody>
          <a:bodyPr/>
          <a:lstStyle/>
          <a:p>
            <a:pPr marL="312039" indent="-312039" defTabSz="832104">
              <a:spcBef>
                <a:spcPts val="600"/>
              </a:spcBef>
              <a:defRPr sz="2912"/>
            </a:pPr>
            <a:r>
              <a:t>The annual rate-of-return on this investment is therefore:</a:t>
            </a:r>
          </a:p>
          <a:p>
            <a:pPr marL="312039" indent="-312039" defTabSz="832104">
              <a:spcBef>
                <a:spcPts val="600"/>
              </a:spcBef>
              <a:defRPr sz="2912"/>
            </a:pPr>
          </a:p>
          <a:p>
            <a:pPr marL="312039" indent="-312039" defTabSz="832104">
              <a:spcBef>
                <a:spcPts val="600"/>
              </a:spcBef>
              <a:defRPr sz="2912"/>
            </a:pPr>
            <a:r>
              <a:t>We have just seen how the Gordon model implies that stock prices grow at constant rate </a:t>
            </a:r>
            <a:r>
              <a:rPr i="1"/>
              <a:t>g</a:t>
            </a:r>
            <a:r>
              <a:t>, so that:</a:t>
            </a:r>
          </a:p>
          <a:p>
            <a:pPr marL="312039" indent="-312039" defTabSz="832104">
              <a:spcBef>
                <a:spcPts val="600"/>
              </a:spcBef>
              <a:defRPr sz="2912"/>
            </a:pPr>
          </a:p>
          <a:p>
            <a:pPr marL="312039" indent="-312039" defTabSz="832104">
              <a:spcBef>
                <a:spcPts val="600"/>
              </a:spcBef>
              <a:defRPr sz="2912"/>
            </a:pPr>
            <a:r>
              <a:t>Substituting this information into Eq. (6.9), the required rate-of-return calculation becomes:</a:t>
            </a:r>
          </a:p>
        </p:txBody>
      </p:sp>
      <p:sp>
        <p:nvSpPr>
          <p:cNvPr id="391" name="Shape 391"/>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92" name="image32.png"/>
          <p:cNvPicPr>
            <a:picLocks noChangeAspect="1"/>
          </p:cNvPicPr>
          <p:nvPr/>
        </p:nvPicPr>
        <p:blipFill>
          <a:blip r:embed="rId2">
            <a:extLst/>
          </a:blip>
          <a:stretch>
            <a:fillRect/>
          </a:stretch>
        </p:blipFill>
        <p:spPr>
          <a:xfrm>
            <a:off x="2100261" y="2594280"/>
            <a:ext cx="5366658" cy="647701"/>
          </a:xfrm>
          <a:prstGeom prst="rect">
            <a:avLst/>
          </a:prstGeom>
          <a:ln w="12700">
            <a:miter lim="400000"/>
          </a:ln>
        </p:spPr>
      </p:pic>
      <p:pic>
        <p:nvPicPr>
          <p:cNvPr id="393" name="image33.png"/>
          <p:cNvPicPr>
            <a:picLocks noChangeAspect="1"/>
          </p:cNvPicPr>
          <p:nvPr/>
        </p:nvPicPr>
        <p:blipFill>
          <a:blip r:embed="rId3">
            <a:extLst/>
          </a:blip>
          <a:stretch>
            <a:fillRect/>
          </a:stretch>
        </p:blipFill>
        <p:spPr>
          <a:xfrm>
            <a:off x="5503622" y="4383335"/>
            <a:ext cx="2052729" cy="641478"/>
          </a:xfrm>
          <a:prstGeom prst="rect">
            <a:avLst/>
          </a:prstGeom>
          <a:ln w="12700">
            <a:miter lim="400000"/>
          </a:ln>
        </p:spPr>
      </p:pic>
      <p:pic>
        <p:nvPicPr>
          <p:cNvPr id="394" name="image34.png"/>
          <p:cNvPicPr>
            <a:picLocks noChangeAspect="1"/>
          </p:cNvPicPr>
          <p:nvPr/>
        </p:nvPicPr>
        <p:blipFill>
          <a:blip r:embed="rId4">
            <a:extLst/>
          </a:blip>
          <a:stretch>
            <a:fillRect/>
          </a:stretch>
        </p:blipFill>
        <p:spPr>
          <a:xfrm>
            <a:off x="1581819" y="4918485"/>
            <a:ext cx="2532983" cy="571020"/>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lvl1pPr>
              <a:defRPr b="1"/>
            </a:lvl1pPr>
          </a:lstStyle>
          <a:p>
            <a:pPr/>
            <a:r>
              <a:t>6.2. Bond Valuation</a:t>
            </a:r>
          </a:p>
        </p:txBody>
      </p:sp>
      <p:sp>
        <p:nvSpPr>
          <p:cNvPr id="150" name="Shape 150"/>
          <p:cNvSpPr/>
          <p:nvPr>
            <p:ph type="body" idx="1"/>
          </p:nvPr>
        </p:nvSpPr>
        <p:spPr>
          <a:prstGeom prst="rect">
            <a:avLst/>
          </a:prstGeom>
        </p:spPr>
        <p:txBody>
          <a:bodyPr/>
          <a:lstStyle/>
          <a:p>
            <a:pPr>
              <a:lnSpc>
                <a:spcPct val="80000"/>
              </a:lnSpc>
              <a:spcBef>
                <a:spcPts val="500"/>
              </a:spcBef>
              <a:defRPr sz="2200"/>
            </a:pPr>
            <a:r>
              <a:t>Suppose that a bond with par (face) value </a:t>
            </a:r>
            <a:r>
              <a:rPr i="1"/>
              <a:t>F </a:t>
            </a:r>
            <a:r>
              <a:t>is purchased today and that the bond matures in </a:t>
            </a:r>
            <a:r>
              <a:rPr i="1"/>
              <a:t>N </a:t>
            </a:r>
            <a:r>
              <a:t>years. Let us assume that interest payments of dollar amount </a:t>
            </a:r>
            <a:r>
              <a:rPr i="1"/>
              <a:t>I </a:t>
            </a:r>
            <a:r>
              <a:t>are to be made at the end of each of the next </a:t>
            </a:r>
            <a:r>
              <a:rPr i="1"/>
              <a:t>N </a:t>
            </a:r>
            <a:r>
              <a:t>years. The bondholder will then receive a stream of </a:t>
            </a:r>
            <a:r>
              <a:rPr i="1"/>
              <a:t>N </a:t>
            </a:r>
            <a:r>
              <a:t>annual payments of </a:t>
            </a:r>
            <a:r>
              <a:rPr i="1"/>
              <a:t>I </a:t>
            </a:r>
            <a:r>
              <a:t>dollars, plus a payment of </a:t>
            </a:r>
            <a:r>
              <a:rPr i="1"/>
              <a:t>F </a:t>
            </a:r>
            <a:r>
              <a:t>dollars at the end of the </a:t>
            </a:r>
            <a:r>
              <a:rPr i="1"/>
              <a:t>N</a:t>
            </a:r>
            <a:r>
              <a:t>th year. Using the rate of interest </a:t>
            </a:r>
            <a:r>
              <a:rPr i="1"/>
              <a:t>k </a:t>
            </a:r>
            <a:r>
              <a:t>to discount future receipts, the present value of the bond is</a:t>
            </a:r>
          </a:p>
          <a:p>
            <a:pPr>
              <a:lnSpc>
                <a:spcPct val="80000"/>
              </a:lnSpc>
              <a:spcBef>
                <a:spcPts val="500"/>
              </a:spcBef>
              <a:defRPr sz="2200"/>
            </a:pPr>
          </a:p>
          <a:p>
            <a:pPr>
              <a:lnSpc>
                <a:spcPct val="80000"/>
              </a:lnSpc>
              <a:spcBef>
                <a:spcPts val="500"/>
              </a:spcBef>
              <a:defRPr sz="2200"/>
            </a:pPr>
          </a:p>
          <a:p>
            <a:pPr>
              <a:lnSpc>
                <a:spcPct val="80000"/>
              </a:lnSpc>
              <a:spcBef>
                <a:spcPts val="500"/>
              </a:spcBef>
              <a:defRPr sz="2200"/>
            </a:pPr>
            <a:r>
              <a:t>The first term on the right-hand side of Eq. (6.1) is the present value of the stream of interest payments, while the second term is the present value of the future receipt of the par amount.</a:t>
            </a:r>
          </a:p>
        </p:txBody>
      </p:sp>
      <p:sp>
        <p:nvSpPr>
          <p:cNvPr id="151" name="Shape 151"/>
          <p:cNvSpPr/>
          <p:nvPr>
            <p:ph type="sldNum" sz="quarter" idx="2"/>
          </p:nvPr>
        </p:nvSpPr>
        <p:spPr>
          <a:xfrm>
            <a:off x="8639351"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2" name="image3.png"/>
          <p:cNvPicPr>
            <a:picLocks noChangeAspect="1"/>
          </p:cNvPicPr>
          <p:nvPr/>
        </p:nvPicPr>
        <p:blipFill>
          <a:blip r:embed="rId2">
            <a:extLst/>
          </a:blip>
          <a:stretch>
            <a:fillRect/>
          </a:stretch>
        </p:blipFill>
        <p:spPr>
          <a:xfrm>
            <a:off x="2851212" y="3771219"/>
            <a:ext cx="4292717" cy="744537"/>
          </a:xfrm>
          <a:prstGeom prst="rect">
            <a:avLst/>
          </a:prstGeom>
          <a:ln w="12700">
            <a:miter lim="400000"/>
          </a:ln>
        </p:spPr>
      </p:pic>
    </p:spTree>
  </p:cSld>
  <p:clrMapOvr>
    <a:masterClrMapping/>
  </p:clrMapOvr>
  <p:transition xmlns:p14="http://schemas.microsoft.com/office/powerpoint/2010/main" spd="med" advClick="1" p14:dur="1000"/>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ph type="title"/>
          </p:nvPr>
        </p:nvSpPr>
        <p:spPr>
          <a:prstGeom prst="rect">
            <a:avLst/>
          </a:prstGeom>
        </p:spPr>
        <p:txBody>
          <a:bodyPr/>
          <a:lstStyle/>
          <a:p>
            <a:pPr/>
          </a:p>
        </p:txBody>
      </p:sp>
      <p:sp>
        <p:nvSpPr>
          <p:cNvPr id="397" name="Shape 397"/>
          <p:cNvSpPr/>
          <p:nvPr>
            <p:ph type="body" idx="1"/>
          </p:nvPr>
        </p:nvSpPr>
        <p:spPr>
          <a:prstGeom prst="rect">
            <a:avLst/>
          </a:prstGeom>
        </p:spPr>
        <p:txBody>
          <a:bodyPr/>
          <a:lstStyle/>
          <a:p>
            <a:pPr>
              <a:lnSpc>
                <a:spcPct val="80000"/>
              </a:lnSpc>
              <a:spcBef>
                <a:spcPts val="600"/>
              </a:spcBef>
              <a:defRPr sz="2900"/>
            </a:pPr>
            <a:r>
              <a:t>which is the same result as solving Eq. (6.7) for </a:t>
            </a:r>
            <a:r>
              <a:rPr i="1"/>
              <a:t>r</a:t>
            </a:r>
            <a:r>
              <a:t>; the discount rate. </a:t>
            </a:r>
            <a:r>
              <a:rPr i="1"/>
              <a:t>This shows that under the Gordon model, the discount rate for future cash flows </a:t>
            </a:r>
            <a:r>
              <a:t>(</a:t>
            </a:r>
            <a:r>
              <a:rPr i="1"/>
              <a:t>Eq. </a:t>
            </a:r>
            <a:r>
              <a:t>(6.7)) </a:t>
            </a:r>
            <a:r>
              <a:rPr i="1"/>
              <a:t>is the investors’ expected rate-of-return </a:t>
            </a:r>
            <a:r>
              <a:t>(</a:t>
            </a:r>
            <a:r>
              <a:rPr i="1"/>
              <a:t>Eq. </a:t>
            </a:r>
            <a:r>
              <a:t>(6.10))</a:t>
            </a:r>
            <a:r>
              <a:rPr i="1"/>
              <a:t>. </a:t>
            </a:r>
            <a:r>
              <a:t>The required rate-of-return is sometimes called the </a:t>
            </a:r>
            <a:r>
              <a:rPr b="1"/>
              <a:t>market capitalization rate</a:t>
            </a:r>
            <a:r>
              <a:t>. From Eq. (6.10), we see that the market capitalization rate is the sum of the </a:t>
            </a:r>
            <a:r>
              <a:rPr b="1"/>
              <a:t>dividend </a:t>
            </a:r>
            <a:r>
              <a:t>yield, </a:t>
            </a:r>
            <a:r>
              <a:rPr i="1"/>
              <a:t>d</a:t>
            </a:r>
            <a:r>
              <a:t>1</a:t>
            </a:r>
            <a:r>
              <a:rPr i="1"/>
              <a:t>/P</a:t>
            </a:r>
            <a:r>
              <a:t>0, and the dividend growth rate, </a:t>
            </a:r>
            <a:r>
              <a:rPr i="1"/>
              <a:t>g</a:t>
            </a:r>
            <a:r>
              <a:t>, which is the same as the capital gains rate.</a:t>
            </a:r>
          </a:p>
        </p:txBody>
      </p:sp>
      <p:sp>
        <p:nvSpPr>
          <p:cNvPr id="398" name="Shape 398"/>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Shape 400"/>
          <p:cNvSpPr/>
          <p:nvPr>
            <p:ph type="title"/>
          </p:nvPr>
        </p:nvSpPr>
        <p:spPr>
          <a:prstGeom prst="rect">
            <a:avLst/>
          </a:prstGeom>
        </p:spPr>
        <p:txBody>
          <a:bodyPr/>
          <a:lstStyle/>
          <a:p>
            <a:pPr>
              <a:defRPr b="1"/>
            </a:pPr>
            <a:r>
              <a:t>EXAMPLE 6.6 - </a:t>
            </a:r>
            <a:r>
              <a:rPr b="0"/>
              <a:t>Rate-of-Return</a:t>
            </a:r>
          </a:p>
        </p:txBody>
      </p:sp>
      <p:sp>
        <p:nvSpPr>
          <p:cNvPr id="401" name="Shape 401"/>
          <p:cNvSpPr/>
          <p:nvPr>
            <p:ph type="body" idx="1"/>
          </p:nvPr>
        </p:nvSpPr>
        <p:spPr>
          <a:prstGeom prst="rect">
            <a:avLst/>
          </a:prstGeom>
        </p:spPr>
        <p:txBody>
          <a:bodyPr/>
          <a:lstStyle/>
          <a:p>
            <a:pPr>
              <a:lnSpc>
                <a:spcPct val="90000"/>
              </a:lnSpc>
              <a:spcBef>
                <a:spcPts val="600"/>
              </a:spcBef>
              <a:defRPr sz="2700"/>
            </a:pPr>
            <a:r>
              <a:t>A share of common stock currently sells for $120. Current dividends of $6 per share are expected to grow at 7% per year. Find the rate-of-return required by investors in the stock. Using the notation of Eq. (6.10), we have </a:t>
            </a:r>
            <a:r>
              <a:rPr i="1"/>
              <a:t>P</a:t>
            </a:r>
            <a:r>
              <a:t>0 = $120, </a:t>
            </a:r>
            <a:r>
              <a:rPr i="1"/>
              <a:t>g </a:t>
            </a:r>
            <a:r>
              <a:t>= 0</a:t>
            </a:r>
            <a:r>
              <a:rPr i="1"/>
              <a:t>.</a:t>
            </a:r>
            <a:r>
              <a:t>07, </a:t>
            </a:r>
            <a:r>
              <a:rPr i="1"/>
              <a:t>d</a:t>
            </a:r>
            <a:r>
              <a:t>0 = $6, and </a:t>
            </a:r>
            <a:r>
              <a:rPr i="1"/>
              <a:t>d</a:t>
            </a:r>
            <a:r>
              <a:t>1 = $6 (1+0</a:t>
            </a:r>
            <a:r>
              <a:rPr i="1"/>
              <a:t>.</a:t>
            </a:r>
            <a:r>
              <a:t>07) = $6</a:t>
            </a:r>
            <a:r>
              <a:rPr i="1"/>
              <a:t>.</a:t>
            </a:r>
            <a:r>
              <a:t>42. Substituting this information into Eq. (7.10), we obtain:</a:t>
            </a:r>
          </a:p>
          <a:p>
            <a:pPr>
              <a:lnSpc>
                <a:spcPct val="90000"/>
              </a:lnSpc>
              <a:spcBef>
                <a:spcPts val="600"/>
              </a:spcBef>
              <a:defRPr sz="2700"/>
            </a:pPr>
          </a:p>
          <a:p>
            <a:pPr>
              <a:lnSpc>
                <a:spcPct val="90000"/>
              </a:lnSpc>
              <a:spcBef>
                <a:spcPts val="600"/>
              </a:spcBef>
              <a:defRPr sz="2700"/>
            </a:pPr>
          </a:p>
          <a:p>
            <a:pPr>
              <a:lnSpc>
                <a:spcPct val="90000"/>
              </a:lnSpc>
              <a:spcBef>
                <a:spcPts val="600"/>
              </a:spcBef>
              <a:defRPr sz="2700"/>
            </a:pPr>
            <a:r>
              <a:t>Hence, the required annual rate-of-return is 12.35%.</a:t>
            </a:r>
          </a:p>
        </p:txBody>
      </p:sp>
      <p:sp>
        <p:nvSpPr>
          <p:cNvPr id="402" name="Shape 402"/>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3" name="image35.png"/>
          <p:cNvPicPr>
            <a:picLocks noChangeAspect="1"/>
          </p:cNvPicPr>
          <p:nvPr/>
        </p:nvPicPr>
        <p:blipFill>
          <a:blip r:embed="rId2">
            <a:extLst/>
          </a:blip>
          <a:stretch>
            <a:fillRect/>
          </a:stretch>
        </p:blipFill>
        <p:spPr>
          <a:xfrm>
            <a:off x="3002662" y="4532314"/>
            <a:ext cx="3036631" cy="914508"/>
          </a:xfrm>
          <a:prstGeom prst="rect">
            <a:avLst/>
          </a:prstGeom>
          <a:ln w="12700">
            <a:miter lim="400000"/>
          </a:ln>
        </p:spPr>
      </p:pic>
    </p:spTree>
  </p:cSld>
  <p:clrMapOvr>
    <a:masterClrMapping/>
  </p:clrMapOvr>
  <p:transition xmlns:p14="http://schemas.microsoft.com/office/powerpoint/2010/main" spd="med" advClick="1" p14:dur="1000"/>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ph type="title"/>
          </p:nvPr>
        </p:nvSpPr>
        <p:spPr>
          <a:prstGeom prst="rect">
            <a:avLst/>
          </a:prstGeom>
        </p:spPr>
        <p:txBody>
          <a:bodyPr/>
          <a:lstStyle/>
          <a:p>
            <a:pPr/>
          </a:p>
        </p:txBody>
      </p:sp>
      <p:sp>
        <p:nvSpPr>
          <p:cNvPr id="406" name="Shape 406"/>
          <p:cNvSpPr/>
          <p:nvPr>
            <p:ph type="body" idx="1"/>
          </p:nvPr>
        </p:nvSpPr>
        <p:spPr>
          <a:prstGeom prst="rect">
            <a:avLst/>
          </a:prstGeom>
        </p:spPr>
        <p:txBody>
          <a:bodyPr/>
          <a:lstStyle/>
          <a:p>
            <a:pPr>
              <a:lnSpc>
                <a:spcPct val="80000"/>
              </a:lnSpc>
              <a:spcBef>
                <a:spcPts val="500"/>
              </a:spcBef>
              <a:defRPr sz="2200"/>
            </a:pPr>
            <a:r>
              <a:t>Investors in common stocks face a number of risks that bond holders do not. This additional risk leads them to require a higher rate-of-return on a firm’s stock than on its debt securities. For example, in the event of corporate failure, the claims of stockholders have lower priority than those of bond holders, so the former face a greater risk of loss than the latter. Dividends can be variable and omitted, whereas bond cash flows have a legal obligation to be met.</a:t>
            </a:r>
          </a:p>
          <a:p>
            <a:pPr>
              <a:lnSpc>
                <a:spcPct val="80000"/>
              </a:lnSpc>
              <a:spcBef>
                <a:spcPts val="500"/>
              </a:spcBef>
              <a:defRPr sz="2200"/>
            </a:pPr>
            <a:r>
              <a:t>If the general level of interest rates rises, investors will demand a higher required rate-of-return on stocks to maintain their risk premium differential over debt securities. From Eq. (6.7), as </a:t>
            </a:r>
            <a:r>
              <a:rPr i="1"/>
              <a:t>r </a:t>
            </a:r>
            <a:r>
              <a:t>rises, the stock price will fall. Therefore, stockholders risk capital loss from any general upward movement of market interest rate.</a:t>
            </a:r>
          </a:p>
        </p:txBody>
      </p:sp>
      <p:sp>
        <p:nvSpPr>
          <p:cNvPr id="407" name="Shape 407"/>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Shape 409"/>
          <p:cNvSpPr/>
          <p:nvPr>
            <p:ph type="title"/>
          </p:nvPr>
        </p:nvSpPr>
        <p:spPr>
          <a:prstGeom prst="rect">
            <a:avLst/>
          </a:prstGeom>
        </p:spPr>
        <p:txBody>
          <a:bodyPr/>
          <a:lstStyle/>
          <a:p>
            <a:pPr/>
          </a:p>
        </p:txBody>
      </p:sp>
      <p:sp>
        <p:nvSpPr>
          <p:cNvPr id="410" name="Shape 410"/>
          <p:cNvSpPr/>
          <p:nvPr>
            <p:ph type="body" idx="1"/>
          </p:nvPr>
        </p:nvSpPr>
        <p:spPr>
          <a:prstGeom prst="rect">
            <a:avLst/>
          </a:prstGeom>
        </p:spPr>
        <p:txBody>
          <a:bodyPr/>
          <a:lstStyle/>
          <a:p>
            <a:pPr>
              <a:lnSpc>
                <a:spcPct val="80000"/>
              </a:lnSpc>
              <a:spcBef>
                <a:spcPts val="400"/>
              </a:spcBef>
              <a:defRPr sz="2000"/>
            </a:pPr>
            <a:r>
              <a:t>Also, future dividends, or dividend growth rates, are not known with certainty at the time the stock is purchased. Operating and financial leverage, as we saw in Chapter 5, lead to variations in earnings. If poor corporate performance or adverse general economic conditions lead investors to lower their expectations about future dividend payments, this will lower the present value of shares of the stock, leaving the stockholder with the risk of capital loss. As discussed in more detail in investments courses, stock analysts systematically review economic, industry, and firm conditions in great detail to gain insight into corporate growth prospects and the appropriate level of return that an investor should require of a stock.</a:t>
            </a:r>
          </a:p>
          <a:p>
            <a:pPr>
              <a:lnSpc>
                <a:spcPct val="80000"/>
              </a:lnSpc>
              <a:spcBef>
                <a:spcPts val="400"/>
              </a:spcBef>
              <a:defRPr sz="2000"/>
            </a:pPr>
            <a:r>
              <a:t>The rate-of-return required by investors in a common stock reflects all of these potential risks. The difference in risk as compared to other investments will lead to investors to demand larger risk premiums and therefore higher required returns from common stock investments than from other, less risky investments.</a:t>
            </a:r>
          </a:p>
        </p:txBody>
      </p:sp>
      <p:sp>
        <p:nvSpPr>
          <p:cNvPr id="411" name="Shape 411"/>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ph type="title"/>
          </p:nvPr>
        </p:nvSpPr>
        <p:spPr>
          <a:prstGeom prst="rect">
            <a:avLst/>
          </a:prstGeom>
        </p:spPr>
        <p:txBody>
          <a:bodyPr/>
          <a:lstStyle/>
          <a:p>
            <a:pPr defTabSz="841247">
              <a:defRPr b="1" sz="4048"/>
            </a:pPr>
            <a:r>
              <a:t>6.3.3. </a:t>
            </a:r>
            <a:r>
              <a:rPr i="1"/>
              <a:t>Supernormal Growth Stocks</a:t>
            </a:r>
          </a:p>
        </p:txBody>
      </p:sp>
      <p:sp>
        <p:nvSpPr>
          <p:cNvPr id="414" name="Shape 414"/>
          <p:cNvSpPr/>
          <p:nvPr>
            <p:ph type="body" idx="1"/>
          </p:nvPr>
        </p:nvSpPr>
        <p:spPr>
          <a:prstGeom prst="rect">
            <a:avLst/>
          </a:prstGeom>
        </p:spPr>
        <p:txBody>
          <a:bodyPr/>
          <a:lstStyle/>
          <a:p>
            <a:pPr>
              <a:lnSpc>
                <a:spcPct val="80000"/>
              </a:lnSpc>
              <a:spcBef>
                <a:spcPts val="500"/>
              </a:spcBef>
              <a:defRPr sz="2200"/>
            </a:pPr>
            <a:r>
              <a:t>In formulating the Gordon model, it was assumed that dividends per share would grow at a constant rate, strictly less than the market capitalization rate, </a:t>
            </a:r>
            <a:r>
              <a:rPr i="1"/>
              <a:t>r</a:t>
            </a:r>
            <a:r>
              <a:t>. In practice, a corporation in an emerging industry may experience, for an initial period, abnormally high or </a:t>
            </a:r>
            <a:r>
              <a:rPr i="1"/>
              <a:t>supernormal </a:t>
            </a:r>
            <a:r>
              <a:t>growth rates. We would not expect these growth rates to be maintained indefinitely; rather, the industry will eventually enter a mature state where constant growth at a lower rate is a reasonable expectation. The Gordon model can be adapted to deal with such supernormal growth stocks. The initial period is treated separately with the constant growth assumption applied only to the mature phase of development.</a:t>
            </a:r>
          </a:p>
        </p:txBody>
      </p:sp>
      <p:sp>
        <p:nvSpPr>
          <p:cNvPr id="415" name="Shape 415"/>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ph type="title"/>
          </p:nvPr>
        </p:nvSpPr>
        <p:spPr>
          <a:prstGeom prst="rect">
            <a:avLst/>
          </a:prstGeom>
        </p:spPr>
        <p:txBody>
          <a:bodyPr/>
          <a:lstStyle/>
          <a:p>
            <a:pPr/>
          </a:p>
        </p:txBody>
      </p:sp>
      <p:sp>
        <p:nvSpPr>
          <p:cNvPr id="418" name="Shape 418"/>
          <p:cNvSpPr/>
          <p:nvPr>
            <p:ph type="body" idx="1"/>
          </p:nvPr>
        </p:nvSpPr>
        <p:spPr>
          <a:prstGeom prst="rect">
            <a:avLst/>
          </a:prstGeom>
        </p:spPr>
        <p:txBody>
          <a:bodyPr/>
          <a:lstStyle/>
          <a:p>
            <a:pPr/>
            <a:r>
              <a:t>Suppose, for example, that supernormal growth is expected for 3 years and that, thereafter, dividends are expected to grow at annual rate </a:t>
            </a:r>
            <a:r>
              <a:rPr i="1"/>
              <a:t>g</a:t>
            </a:r>
            <a:r>
              <a:t>. The valuation formula then becomes</a:t>
            </a:r>
          </a:p>
          <a:p>
            <a:pPr marL="0" indent="0">
              <a:buSzTx/>
              <a:buNone/>
            </a:pPr>
          </a:p>
          <a:p>
            <a:pPr/>
            <a:r>
              <a:t>Substituting </a:t>
            </a:r>
            <a:r>
              <a:rPr i="1"/>
              <a:t>dt</a:t>
            </a:r>
            <a:r>
              <a:t>+1 = (1+</a:t>
            </a:r>
            <a:r>
              <a:rPr i="1"/>
              <a:t>g</a:t>
            </a:r>
            <a:r>
              <a:t>)</a:t>
            </a:r>
            <a:r>
              <a:rPr i="1"/>
              <a:t>dt </a:t>
            </a:r>
            <a:r>
              <a:t>for </a:t>
            </a:r>
            <a:r>
              <a:rPr i="1"/>
              <a:t>t </a:t>
            </a:r>
            <a:r>
              <a:t>= 4</a:t>
            </a:r>
            <a:r>
              <a:rPr i="1"/>
              <a:t>, </a:t>
            </a:r>
            <a:r>
              <a:t>5</a:t>
            </a:r>
            <a:r>
              <a:rPr i="1"/>
              <a:t>, </a:t>
            </a:r>
            <a:r>
              <a:t>6</a:t>
            </a:r>
            <a:r>
              <a:rPr i="1"/>
              <a:t>, . . . , </a:t>
            </a:r>
            <a:r>
              <a:t>we then have</a:t>
            </a:r>
          </a:p>
        </p:txBody>
      </p:sp>
      <p:sp>
        <p:nvSpPr>
          <p:cNvPr id="419" name="Shape 419"/>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0" name="image36.png"/>
          <p:cNvPicPr>
            <a:picLocks noChangeAspect="1"/>
          </p:cNvPicPr>
          <p:nvPr/>
        </p:nvPicPr>
        <p:blipFill>
          <a:blip r:embed="rId2">
            <a:extLst/>
          </a:blip>
          <a:stretch>
            <a:fillRect/>
          </a:stretch>
        </p:blipFill>
        <p:spPr>
          <a:xfrm>
            <a:off x="2502691" y="3987684"/>
            <a:ext cx="6190490" cy="696431"/>
          </a:xfrm>
          <a:prstGeom prst="rect">
            <a:avLst/>
          </a:prstGeom>
          <a:ln w="12700">
            <a:miter lim="400000"/>
          </a:ln>
        </p:spPr>
      </p:pic>
      <p:pic>
        <p:nvPicPr>
          <p:cNvPr id="421" name="image37.png"/>
          <p:cNvPicPr>
            <a:picLocks noChangeAspect="1"/>
          </p:cNvPicPr>
          <p:nvPr/>
        </p:nvPicPr>
        <p:blipFill>
          <a:blip r:embed="rId3">
            <a:extLst/>
          </a:blip>
          <a:stretch>
            <a:fillRect/>
          </a:stretch>
        </p:blipFill>
        <p:spPr>
          <a:xfrm>
            <a:off x="3701955" y="5588268"/>
            <a:ext cx="4623337" cy="576902"/>
          </a:xfrm>
          <a:prstGeom prst="rect">
            <a:avLst/>
          </a:prstGeom>
          <a:ln w="12700">
            <a:miter lim="400000"/>
          </a:ln>
        </p:spPr>
      </p:pic>
    </p:spTree>
  </p:cSld>
  <p:clrMapOvr>
    <a:masterClrMapping/>
  </p:clrMapOvr>
  <p:transition xmlns:p14="http://schemas.microsoft.com/office/powerpoint/2010/main" spd="med" advClick="1" p14:dur="1000"/>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ph type="title"/>
          </p:nvPr>
        </p:nvSpPr>
        <p:spPr>
          <a:xfrm>
            <a:off x="301625" y="492642"/>
            <a:ext cx="8540750" cy="1143001"/>
          </a:xfrm>
          <a:prstGeom prst="rect">
            <a:avLst/>
          </a:prstGeom>
        </p:spPr>
        <p:txBody>
          <a:bodyPr/>
          <a:lstStyle>
            <a:lvl1pPr>
              <a:defRPr b="1"/>
            </a:lvl1pPr>
          </a:lstStyle>
          <a:p>
            <a:pPr/>
            <a:r>
              <a:t>EXAMPLE 6.7</a:t>
            </a:r>
          </a:p>
        </p:txBody>
      </p:sp>
      <p:sp>
        <p:nvSpPr>
          <p:cNvPr id="424" name="Shape 424"/>
          <p:cNvSpPr/>
          <p:nvPr>
            <p:ph type="body" idx="1"/>
          </p:nvPr>
        </p:nvSpPr>
        <p:spPr>
          <a:xfrm>
            <a:off x="628650" y="1333816"/>
            <a:ext cx="7886700" cy="4351338"/>
          </a:xfrm>
          <a:prstGeom prst="rect">
            <a:avLst/>
          </a:prstGeom>
        </p:spPr>
        <p:txBody>
          <a:bodyPr/>
          <a:lstStyle/>
          <a:p>
            <a:pPr>
              <a:lnSpc>
                <a:spcPct val="80000"/>
              </a:lnSpc>
              <a:spcBef>
                <a:spcPts val="500"/>
              </a:spcBef>
              <a:defRPr sz="2200"/>
            </a:pPr>
            <a:r>
              <a:t>Over the next 3 years, a corporation is expected to pay dividends of $5, $6, and $6.75 per share of common stock. Thereafter, dividends per share are expected to grow at an annual rate of 7.5%. If investors require an annual rate-of-return of 12.5%, find the present value of a share of this stock. </a:t>
            </a:r>
          </a:p>
          <a:p>
            <a:pPr lvl="1" marL="742950" indent="-285750">
              <a:lnSpc>
                <a:spcPct val="80000"/>
              </a:lnSpc>
              <a:spcBef>
                <a:spcPts val="400"/>
              </a:spcBef>
              <a:buClr>
                <a:schemeClr val="accent2"/>
              </a:buClr>
              <a:defRPr sz="1900"/>
            </a:pPr>
            <a:r>
              <a:t>In the notation of Eqs. (4.10) and (4.11), we have </a:t>
            </a:r>
            <a:r>
              <a:rPr i="1"/>
              <a:t>r </a:t>
            </a:r>
            <a:r>
              <a:t>= 0</a:t>
            </a:r>
            <a:r>
              <a:rPr i="1"/>
              <a:t>.</a:t>
            </a:r>
            <a:r>
              <a:t>125; </a:t>
            </a:r>
            <a:r>
              <a:rPr i="1"/>
              <a:t>g </a:t>
            </a:r>
            <a:r>
              <a:t>= 0</a:t>
            </a:r>
            <a:r>
              <a:rPr i="1"/>
              <a:t>.</a:t>
            </a:r>
            <a:r>
              <a:t>075; </a:t>
            </a:r>
            <a:r>
              <a:rPr i="1"/>
              <a:t>d</a:t>
            </a:r>
            <a:r>
              <a:t>1 = $5; </a:t>
            </a:r>
            <a:r>
              <a:rPr i="1"/>
              <a:t>d</a:t>
            </a:r>
            <a:r>
              <a:t>2 = $6; </a:t>
            </a:r>
            <a:r>
              <a:rPr i="1"/>
              <a:t>d</a:t>
            </a:r>
            <a:r>
              <a:t>3 = $6</a:t>
            </a:r>
            <a:r>
              <a:rPr i="1"/>
              <a:t>.</a:t>
            </a:r>
            <a:r>
              <a:t>75; and </a:t>
            </a:r>
            <a:r>
              <a:rPr i="1"/>
              <a:t>d</a:t>
            </a:r>
            <a:r>
              <a:t>4 = (1+0</a:t>
            </a:r>
            <a:r>
              <a:rPr i="1"/>
              <a:t>.</a:t>
            </a:r>
            <a:r>
              <a:t>075)(6</a:t>
            </a:r>
            <a:r>
              <a:rPr i="1"/>
              <a:t>.</a:t>
            </a:r>
            <a:r>
              <a:t>75) = $7</a:t>
            </a:r>
            <a:r>
              <a:rPr i="1"/>
              <a:t>.</a:t>
            </a:r>
            <a:r>
              <a:t>25625. Using Eq. (4.11), the present value is</a:t>
            </a:r>
          </a:p>
          <a:p>
            <a:pPr>
              <a:lnSpc>
                <a:spcPct val="80000"/>
              </a:lnSpc>
              <a:spcBef>
                <a:spcPts val="500"/>
              </a:spcBef>
              <a:defRPr sz="2200"/>
            </a:pPr>
          </a:p>
          <a:p>
            <a:pPr>
              <a:lnSpc>
                <a:spcPct val="80000"/>
              </a:lnSpc>
              <a:spcBef>
                <a:spcPts val="500"/>
              </a:spcBef>
              <a:defRPr sz="2200"/>
            </a:pPr>
          </a:p>
          <a:p>
            <a:pPr>
              <a:lnSpc>
                <a:spcPct val="80000"/>
              </a:lnSpc>
              <a:spcBef>
                <a:spcPts val="500"/>
              </a:spcBef>
              <a:defRPr sz="2200"/>
            </a:pPr>
            <a:r>
              <a:t>Under our assumptions, a share of this stock should sell for $115.85.</a:t>
            </a:r>
          </a:p>
        </p:txBody>
      </p:sp>
      <p:sp>
        <p:nvSpPr>
          <p:cNvPr id="425" name="Shape 425"/>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6" name="image38.png"/>
          <p:cNvPicPr>
            <a:picLocks noChangeAspect="1"/>
          </p:cNvPicPr>
          <p:nvPr/>
        </p:nvPicPr>
        <p:blipFill>
          <a:blip r:embed="rId2">
            <a:extLst/>
          </a:blip>
          <a:stretch>
            <a:fillRect/>
          </a:stretch>
        </p:blipFill>
        <p:spPr>
          <a:xfrm>
            <a:off x="1134254" y="4029738"/>
            <a:ext cx="7071419" cy="683958"/>
          </a:xfrm>
          <a:prstGeom prst="rect">
            <a:avLst/>
          </a:prstGeom>
          <a:ln w="12700">
            <a:miter lim="400000"/>
          </a:ln>
        </p:spPr>
      </p:pic>
    </p:spTree>
  </p:cSld>
  <p:clrMapOvr>
    <a:masterClrMapping/>
  </p:clrMapOvr>
  <p:transition xmlns:p14="http://schemas.microsoft.com/office/powerpoint/2010/main" spd="med" advClick="1" p14:dur="1000"/>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Shape 428"/>
          <p:cNvSpPr/>
          <p:nvPr>
            <p:ph type="title"/>
          </p:nvPr>
        </p:nvSpPr>
        <p:spPr>
          <a:prstGeom prst="rect">
            <a:avLst/>
          </a:prstGeom>
        </p:spPr>
        <p:txBody>
          <a:bodyPr/>
          <a:lstStyle>
            <a:lvl1pPr defTabSz="768095">
              <a:defRPr b="1" sz="3696"/>
            </a:lvl1pPr>
          </a:lstStyle>
          <a:p>
            <a:pPr/>
            <a:r>
              <a:t>6.4. Growth Rate Estimation and Its Application</a:t>
            </a:r>
          </a:p>
        </p:txBody>
      </p:sp>
      <p:sp>
        <p:nvSpPr>
          <p:cNvPr id="429" name="Shape 429"/>
          <p:cNvSpPr/>
          <p:nvPr>
            <p:ph type="body" idx="1"/>
          </p:nvPr>
        </p:nvSpPr>
        <p:spPr>
          <a:prstGeom prst="rect">
            <a:avLst/>
          </a:prstGeom>
        </p:spPr>
        <p:txBody>
          <a:bodyPr/>
          <a:lstStyle/>
          <a:p>
            <a:pPr/>
            <a:r>
              <a:t>The purpose of this section is to show how growth rates can be mathematically estimated. The application of these estimated growth rates is briefly discussed.</a:t>
            </a:r>
          </a:p>
        </p:txBody>
      </p:sp>
      <p:sp>
        <p:nvSpPr>
          <p:cNvPr id="430" name="Shape 430"/>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hape 432"/>
          <p:cNvSpPr/>
          <p:nvPr>
            <p:ph type="title"/>
          </p:nvPr>
        </p:nvSpPr>
        <p:spPr>
          <a:prstGeom prst="rect">
            <a:avLst/>
          </a:prstGeom>
        </p:spPr>
        <p:txBody>
          <a:bodyPr/>
          <a:lstStyle/>
          <a:p>
            <a:pPr>
              <a:defRPr b="1"/>
            </a:pPr>
            <a:r>
              <a:t>6.4.1. </a:t>
            </a:r>
            <a:r>
              <a:rPr i="1"/>
              <a:t>Compound-Sum Method</a:t>
            </a:r>
          </a:p>
        </p:txBody>
      </p:sp>
      <p:sp>
        <p:nvSpPr>
          <p:cNvPr id="433" name="Shape 433"/>
          <p:cNvSpPr/>
          <p:nvPr>
            <p:ph type="body" idx="1"/>
          </p:nvPr>
        </p:nvSpPr>
        <p:spPr>
          <a:prstGeom prst="rect">
            <a:avLst/>
          </a:prstGeom>
        </p:spPr>
        <p:txBody>
          <a:bodyPr/>
          <a:lstStyle/>
          <a:p>
            <a:pPr>
              <a:lnSpc>
                <a:spcPct val="80000"/>
              </a:lnSpc>
              <a:spcBef>
                <a:spcPts val="500"/>
              </a:spcBef>
              <a:defRPr sz="2200"/>
            </a:pPr>
            <a:r>
              <a:t>One method of estimating the growth rate uses the compounding process. Both discrete and continuous compounding are basic concepts in financial management and investment analysis. These concepts are expressed mathematically in Eqs. (6.14) and (6.15):</a:t>
            </a:r>
          </a:p>
          <a:p>
            <a:pPr>
              <a:lnSpc>
                <a:spcPct val="80000"/>
              </a:lnSpc>
              <a:spcBef>
                <a:spcPts val="500"/>
              </a:spcBef>
              <a:defRPr sz="2200"/>
            </a:pPr>
          </a:p>
          <a:p>
            <a:pPr>
              <a:lnSpc>
                <a:spcPct val="80000"/>
              </a:lnSpc>
              <a:spcBef>
                <a:spcPts val="500"/>
              </a:spcBef>
              <a:defRPr sz="2200"/>
            </a:pPr>
          </a:p>
          <a:p>
            <a:pPr>
              <a:lnSpc>
                <a:spcPct val="80000"/>
              </a:lnSpc>
              <a:spcBef>
                <a:spcPts val="500"/>
              </a:spcBef>
              <a:defRPr sz="2200"/>
            </a:pPr>
            <a:r>
              <a:t>where</a:t>
            </a:r>
          </a:p>
          <a:p>
            <a:pPr>
              <a:lnSpc>
                <a:spcPct val="80000"/>
              </a:lnSpc>
              <a:spcBef>
                <a:spcPts val="500"/>
              </a:spcBef>
              <a:defRPr i="1" sz="2200"/>
            </a:pPr>
            <a:r>
              <a:t>P</a:t>
            </a:r>
            <a:r>
              <a:rPr i="0"/>
              <a:t>0 =the price at time zero;</a:t>
            </a:r>
          </a:p>
          <a:p>
            <a:pPr>
              <a:lnSpc>
                <a:spcPct val="80000"/>
              </a:lnSpc>
              <a:spcBef>
                <a:spcPts val="500"/>
              </a:spcBef>
              <a:defRPr i="1" sz="2200"/>
            </a:pPr>
            <a:r>
              <a:t>Pn </a:t>
            </a:r>
            <a:r>
              <a:rPr i="0"/>
              <a:t>=the price at time </a:t>
            </a:r>
            <a:r>
              <a:t>n</a:t>
            </a:r>
            <a:r>
              <a:rPr i="0"/>
              <a:t>;</a:t>
            </a:r>
          </a:p>
          <a:p>
            <a:pPr>
              <a:lnSpc>
                <a:spcPct val="80000"/>
              </a:lnSpc>
              <a:spcBef>
                <a:spcPts val="500"/>
              </a:spcBef>
              <a:defRPr i="1" sz="2200"/>
            </a:pPr>
            <a:r>
              <a:t>i </a:t>
            </a:r>
            <a:r>
              <a:rPr i="0"/>
              <a:t>=the compound interest rate; and</a:t>
            </a:r>
          </a:p>
          <a:p>
            <a:pPr>
              <a:lnSpc>
                <a:spcPct val="80000"/>
              </a:lnSpc>
              <a:spcBef>
                <a:spcPts val="500"/>
              </a:spcBef>
              <a:defRPr i="1" sz="2200"/>
            </a:pPr>
            <a:r>
              <a:t>e </a:t>
            </a:r>
            <a:r>
              <a:rPr i="0"/>
              <a:t>=a constant equal to 2.718.</a:t>
            </a:r>
          </a:p>
        </p:txBody>
      </p:sp>
      <p:sp>
        <p:nvSpPr>
          <p:cNvPr id="434" name="Shape 434"/>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35" name="image39.png"/>
          <p:cNvPicPr>
            <a:picLocks noChangeAspect="1"/>
          </p:cNvPicPr>
          <p:nvPr/>
        </p:nvPicPr>
        <p:blipFill>
          <a:blip r:embed="rId2">
            <a:extLst/>
          </a:blip>
          <a:stretch>
            <a:fillRect/>
          </a:stretch>
        </p:blipFill>
        <p:spPr>
          <a:xfrm>
            <a:off x="2607182" y="3297173"/>
            <a:ext cx="4853669" cy="994411"/>
          </a:xfrm>
          <a:prstGeom prst="rect">
            <a:avLst/>
          </a:prstGeom>
          <a:ln w="12700">
            <a:miter lim="400000"/>
          </a:ln>
        </p:spPr>
      </p:pic>
    </p:spTree>
  </p:cSld>
  <p:clrMapOvr>
    <a:masterClrMapping/>
  </p:clrMapOvr>
  <p:transition xmlns:p14="http://schemas.microsoft.com/office/powerpoint/2010/main" spd="med" advClick="1" p14:dur="1000"/>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7" name="Shape 437"/>
          <p:cNvSpPr/>
          <p:nvPr>
            <p:ph type="title"/>
          </p:nvPr>
        </p:nvSpPr>
        <p:spPr>
          <a:prstGeom prst="rect">
            <a:avLst/>
          </a:prstGeom>
        </p:spPr>
        <p:txBody>
          <a:bodyPr/>
          <a:lstStyle/>
          <a:p>
            <a:pPr/>
          </a:p>
        </p:txBody>
      </p:sp>
      <p:sp>
        <p:nvSpPr>
          <p:cNvPr id="438" name="Shape 438"/>
          <p:cNvSpPr/>
          <p:nvPr>
            <p:ph type="body" idx="1"/>
          </p:nvPr>
        </p:nvSpPr>
        <p:spPr>
          <a:prstGeom prst="rect">
            <a:avLst/>
          </a:prstGeom>
        </p:spPr>
        <p:txBody>
          <a:bodyPr/>
          <a:lstStyle/>
          <a:p>
            <a:pPr>
              <a:lnSpc>
                <a:spcPct val="80000"/>
              </a:lnSpc>
              <a:spcBef>
                <a:spcPts val="500"/>
              </a:spcBef>
              <a:defRPr sz="2200"/>
            </a:pPr>
            <a:r>
              <a:t>Equation (6.14) describes a discrete compounding process and Eq. (6.15) describes a continuous compounding process.</a:t>
            </a:r>
          </a:p>
          <a:p>
            <a:pPr>
              <a:lnSpc>
                <a:spcPct val="80000"/>
              </a:lnSpc>
              <a:spcBef>
                <a:spcPts val="500"/>
              </a:spcBef>
              <a:defRPr sz="2200"/>
            </a:pPr>
            <a:r>
              <a:t>The relationship between Eqs. (6.14) and (6.15) can be illustrated by using an intermediate expression such as</a:t>
            </a:r>
          </a:p>
          <a:p>
            <a:pPr>
              <a:lnSpc>
                <a:spcPct val="80000"/>
              </a:lnSpc>
              <a:spcBef>
                <a:spcPts val="500"/>
              </a:spcBef>
              <a:defRPr sz="2200"/>
            </a:pPr>
          </a:p>
          <a:p>
            <a:pPr>
              <a:lnSpc>
                <a:spcPct val="80000"/>
              </a:lnSpc>
              <a:spcBef>
                <a:spcPts val="500"/>
              </a:spcBef>
              <a:defRPr sz="2200"/>
            </a:pPr>
          </a:p>
          <a:p>
            <a:pPr>
              <a:lnSpc>
                <a:spcPct val="80000"/>
              </a:lnSpc>
              <a:spcBef>
                <a:spcPts val="500"/>
              </a:spcBef>
              <a:defRPr sz="2200"/>
            </a:pPr>
            <a:r>
              <a:t>where </a:t>
            </a:r>
            <a:r>
              <a:rPr i="1"/>
              <a:t>m </a:t>
            </a:r>
            <a:r>
              <a:t>is the frequency of compounding in each year. If </a:t>
            </a:r>
            <a:r>
              <a:rPr i="1"/>
              <a:t>m </a:t>
            </a:r>
            <a:r>
              <a:t>= 4, Eq. (6.16) is a quarterly compounding process; if </a:t>
            </a:r>
            <a:r>
              <a:rPr i="1"/>
              <a:t>m </a:t>
            </a:r>
            <a:r>
              <a:t>= 365, it describes a daily process; and if </a:t>
            </a:r>
            <a:r>
              <a:rPr i="1"/>
              <a:t>m </a:t>
            </a:r>
            <a:r>
              <a:t>approaches infinity, it describes a continuous compounding process. Thus, Eq. (6.17) can be derived from Eq. (3.17) in the following manner.</a:t>
            </a:r>
          </a:p>
        </p:txBody>
      </p:sp>
      <p:sp>
        <p:nvSpPr>
          <p:cNvPr id="439" name="Shape 439"/>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40" name="image40.png"/>
          <p:cNvPicPr>
            <a:picLocks noChangeAspect="1"/>
          </p:cNvPicPr>
          <p:nvPr/>
        </p:nvPicPr>
        <p:blipFill>
          <a:blip r:embed="rId2">
            <a:extLst/>
          </a:blip>
          <a:stretch>
            <a:fillRect/>
          </a:stretch>
        </p:blipFill>
        <p:spPr>
          <a:xfrm>
            <a:off x="2743298" y="3150054"/>
            <a:ext cx="3795727" cy="609083"/>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p:nvPr>
        </p:nvSpPr>
        <p:spPr>
          <a:prstGeom prst="rect">
            <a:avLst/>
          </a:prstGeom>
        </p:spPr>
        <p:txBody>
          <a:bodyPr/>
          <a:lstStyle/>
          <a:p>
            <a:pPr defTabSz="859536">
              <a:defRPr b="1" sz="3666"/>
            </a:pPr>
            <a:r>
              <a:t>6.2.1. </a:t>
            </a:r>
            <a:r>
              <a:rPr i="1"/>
              <a:t>Present Value of Future Cash Flows</a:t>
            </a:r>
          </a:p>
        </p:txBody>
      </p:sp>
      <p:sp>
        <p:nvSpPr>
          <p:cNvPr id="155" name="Shape 155"/>
          <p:cNvSpPr/>
          <p:nvPr>
            <p:ph type="body" idx="1"/>
          </p:nvPr>
        </p:nvSpPr>
        <p:spPr>
          <a:prstGeom prst="rect">
            <a:avLst/>
          </a:prstGeom>
        </p:spPr>
        <p:txBody>
          <a:bodyPr/>
          <a:lstStyle/>
          <a:p>
            <a:pPr>
              <a:lnSpc>
                <a:spcPct val="80000"/>
              </a:lnSpc>
              <a:spcBef>
                <a:spcPts val="500"/>
              </a:spcBef>
              <a:defRPr sz="2400"/>
            </a:pPr>
            <a:r>
              <a:t>Cash flows arise from the receipt of coupon interest every 6 months and from the par value at maturity. Thus, cash flows from a bond have two components. First, the coupon interest payments resemble an annuity that occurs every 6 months over the bond’s life. Second, the par value payment is a lump sum or single payment made when the bond matures.</a:t>
            </a:r>
          </a:p>
          <a:p>
            <a:pPr>
              <a:lnSpc>
                <a:spcPct val="80000"/>
              </a:lnSpc>
              <a:spcBef>
                <a:spcPts val="500"/>
              </a:spcBef>
              <a:defRPr sz="2400"/>
            </a:pPr>
            <a:r>
              <a:t>The annual interest payments on a bond equal the coupon rate multiplied by the par value. Thus, the amount of each semiannual coupon payment is half of this amount. For example, a 10% coupon bond pays annual interest of 0.10 times $1,000, or $100; each semiannual coupon payment is half of $100, or $50.</a:t>
            </a:r>
          </a:p>
        </p:txBody>
      </p:sp>
      <p:sp>
        <p:nvSpPr>
          <p:cNvPr id="156" name="Shape 156"/>
          <p:cNvSpPr/>
          <p:nvPr>
            <p:ph type="sldNum" sz="quarter" idx="2"/>
          </p:nvPr>
        </p:nvSpPr>
        <p:spPr>
          <a:xfrm>
            <a:off x="8639351"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2" name="Shape 442"/>
          <p:cNvSpPr/>
          <p:nvPr>
            <p:ph type="body" idx="1"/>
          </p:nvPr>
        </p:nvSpPr>
        <p:spPr>
          <a:xfrm>
            <a:off x="628650" y="1194815"/>
            <a:ext cx="7886700" cy="5055301"/>
          </a:xfrm>
          <a:prstGeom prst="rect">
            <a:avLst/>
          </a:prstGeom>
        </p:spPr>
        <p:txBody>
          <a:bodyPr/>
          <a:lstStyle/>
          <a:p>
            <a:pPr>
              <a:lnSpc>
                <a:spcPct val="80000"/>
              </a:lnSpc>
              <a:spcBef>
                <a:spcPts val="600"/>
              </a:spcBef>
              <a:defRPr sz="2900"/>
            </a:pPr>
            <a:r>
              <a:t>Based upon the definition</a:t>
            </a:r>
          </a:p>
          <a:p>
            <a:pPr>
              <a:lnSpc>
                <a:spcPct val="80000"/>
              </a:lnSpc>
              <a:spcBef>
                <a:spcPts val="600"/>
              </a:spcBef>
              <a:defRPr sz="2900"/>
            </a:pPr>
          </a:p>
          <a:p>
            <a:pPr>
              <a:lnSpc>
                <a:spcPct val="80000"/>
              </a:lnSpc>
              <a:spcBef>
                <a:spcPts val="600"/>
              </a:spcBef>
              <a:defRPr sz="2900"/>
            </a:pPr>
            <a:r>
              <a:t>Equation (3.17) can be rewritten as</a:t>
            </a:r>
          </a:p>
          <a:p>
            <a:pPr>
              <a:lnSpc>
                <a:spcPct val="80000"/>
              </a:lnSpc>
              <a:spcBef>
                <a:spcPts val="600"/>
              </a:spcBef>
              <a:defRPr sz="2900"/>
            </a:pPr>
          </a:p>
          <a:p>
            <a:pPr>
              <a:lnSpc>
                <a:spcPct val="80000"/>
              </a:lnSpc>
              <a:spcBef>
                <a:spcPts val="600"/>
              </a:spcBef>
              <a:defRPr sz="2900"/>
            </a:pPr>
          </a:p>
          <a:p>
            <a:pPr>
              <a:lnSpc>
                <a:spcPct val="80000"/>
              </a:lnSpc>
              <a:spcBef>
                <a:spcPts val="600"/>
              </a:spcBef>
              <a:defRPr sz="2900"/>
            </a:pPr>
            <a:r>
              <a:t>The growth rate of earnings or dividends can be estimated either mathematically or statistically. Mathematically, the growth rate can be estimated by using either Eq. (6.16) or (6.17). Rewriting Eq. (6.16) using the symbol for growth rate, </a:t>
            </a:r>
            <a:r>
              <a:rPr i="1"/>
              <a:t>g</a:t>
            </a:r>
            <a:r>
              <a:t>, in place of </a:t>
            </a:r>
            <a:r>
              <a:rPr i="1"/>
              <a:t>i </a:t>
            </a:r>
            <a:r>
              <a:t>gives:</a:t>
            </a:r>
          </a:p>
        </p:txBody>
      </p:sp>
      <p:sp>
        <p:nvSpPr>
          <p:cNvPr id="443" name="Shape 443"/>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44" name="image41.png"/>
          <p:cNvPicPr>
            <a:picLocks noChangeAspect="1"/>
          </p:cNvPicPr>
          <p:nvPr/>
        </p:nvPicPr>
        <p:blipFill>
          <a:blip r:embed="rId2">
            <a:extLst/>
          </a:blip>
          <a:stretch>
            <a:fillRect/>
          </a:stretch>
        </p:blipFill>
        <p:spPr>
          <a:xfrm>
            <a:off x="3061036" y="1556419"/>
            <a:ext cx="3021926" cy="501396"/>
          </a:xfrm>
          <a:prstGeom prst="rect">
            <a:avLst/>
          </a:prstGeom>
          <a:ln w="12700">
            <a:miter lim="400000"/>
          </a:ln>
        </p:spPr>
      </p:pic>
      <p:pic>
        <p:nvPicPr>
          <p:cNvPr id="445" name="image42.png"/>
          <p:cNvPicPr>
            <a:picLocks noChangeAspect="1"/>
          </p:cNvPicPr>
          <p:nvPr/>
        </p:nvPicPr>
        <p:blipFill>
          <a:blip r:embed="rId3">
            <a:extLst/>
          </a:blip>
          <a:stretch>
            <a:fillRect/>
          </a:stretch>
        </p:blipFill>
        <p:spPr>
          <a:xfrm>
            <a:off x="2510223" y="2570691"/>
            <a:ext cx="4123551" cy="769507"/>
          </a:xfrm>
          <a:prstGeom prst="rect">
            <a:avLst/>
          </a:prstGeom>
          <a:ln w="12700">
            <a:miter lim="400000"/>
          </a:ln>
        </p:spPr>
      </p:pic>
      <p:pic>
        <p:nvPicPr>
          <p:cNvPr id="446" name="image43.png"/>
          <p:cNvPicPr>
            <a:picLocks noChangeAspect="1"/>
          </p:cNvPicPr>
          <p:nvPr/>
        </p:nvPicPr>
        <p:blipFill>
          <a:blip r:embed="rId4">
            <a:extLst/>
          </a:blip>
          <a:stretch>
            <a:fillRect/>
          </a:stretch>
        </p:blipFill>
        <p:spPr>
          <a:xfrm>
            <a:off x="2857880" y="5871019"/>
            <a:ext cx="3867151" cy="504826"/>
          </a:xfrm>
          <a:prstGeom prst="rect">
            <a:avLst/>
          </a:prstGeom>
          <a:ln w="12700">
            <a:miter lim="400000"/>
          </a:ln>
        </p:spPr>
      </p:pic>
    </p:spTree>
  </p:cSld>
  <p:clrMapOvr>
    <a:masterClrMapping/>
  </p:clrMapOvr>
  <p:transition xmlns:p14="http://schemas.microsoft.com/office/powerpoint/2010/main" spd="med" advClick="1" p14:dur="1000"/>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hape 448"/>
          <p:cNvSpPr/>
          <p:nvPr>
            <p:ph type="body" idx="1"/>
          </p:nvPr>
        </p:nvSpPr>
        <p:spPr>
          <a:xfrm>
            <a:off x="628650" y="975360"/>
            <a:ext cx="7886700" cy="5201604"/>
          </a:xfrm>
          <a:prstGeom prst="rect">
            <a:avLst/>
          </a:prstGeom>
        </p:spPr>
        <p:txBody>
          <a:bodyPr/>
          <a:lstStyle/>
          <a:p>
            <a:pPr>
              <a:lnSpc>
                <a:spcPct val="80000"/>
              </a:lnSpc>
              <a:spcBef>
                <a:spcPts val="600"/>
              </a:spcBef>
              <a:defRPr sz="2700"/>
            </a:pPr>
            <a:r>
              <a:t>From Eq. (6.19), it is clear that</a:t>
            </a:r>
          </a:p>
          <a:p>
            <a:pPr>
              <a:lnSpc>
                <a:spcPct val="80000"/>
              </a:lnSpc>
              <a:spcBef>
                <a:spcPts val="600"/>
              </a:spcBef>
              <a:defRPr sz="2700"/>
            </a:pPr>
          </a:p>
          <a:p>
            <a:pPr>
              <a:lnSpc>
                <a:spcPct val="80000"/>
              </a:lnSpc>
              <a:spcBef>
                <a:spcPts val="600"/>
              </a:spcBef>
              <a:defRPr sz="2700"/>
            </a:pPr>
          </a:p>
          <a:p>
            <a:pPr>
              <a:lnSpc>
                <a:spcPct val="80000"/>
              </a:lnSpc>
              <a:spcBef>
                <a:spcPts val="600"/>
              </a:spcBef>
              <a:defRPr sz="2700"/>
            </a:pPr>
            <a:r>
              <a:t>Given values for </a:t>
            </a:r>
            <a:r>
              <a:rPr i="1"/>
              <a:t>P</a:t>
            </a:r>
            <a:r>
              <a:t>0</a:t>
            </a:r>
            <a:r>
              <a:rPr i="1"/>
              <a:t>, Pn</a:t>
            </a:r>
            <a:r>
              <a:t>, and </a:t>
            </a:r>
            <a:r>
              <a:rPr i="1"/>
              <a:t>n</a:t>
            </a:r>
            <a:r>
              <a:t>, and using a compound sum table, the value of </a:t>
            </a:r>
            <a:r>
              <a:rPr i="1"/>
              <a:t>g </a:t>
            </a:r>
            <a:r>
              <a:t>can easily be obtained. This approach is called the </a:t>
            </a:r>
            <a:r>
              <a:rPr b="1"/>
              <a:t>compound-sum method </a:t>
            </a:r>
            <a:r>
              <a:t>for estimating growth rates. While this method is simple, it ignores other information points between the first and the last period.</a:t>
            </a:r>
          </a:p>
          <a:p>
            <a:pPr>
              <a:lnSpc>
                <a:spcPct val="80000"/>
              </a:lnSpc>
              <a:spcBef>
                <a:spcPts val="600"/>
              </a:spcBef>
              <a:defRPr sz="2700"/>
            </a:pPr>
            <a:r>
              <a:t>Suppose there are two firms whose dividend payments patterns are as shown in Table 6.2, using the compound-sum method the growth rate of firm ABC can be calculated as</a:t>
            </a:r>
          </a:p>
        </p:txBody>
      </p:sp>
      <p:sp>
        <p:nvSpPr>
          <p:cNvPr id="449" name="Shape 449"/>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50" name="image44.png"/>
          <p:cNvPicPr>
            <a:picLocks noChangeAspect="1"/>
          </p:cNvPicPr>
          <p:nvPr/>
        </p:nvPicPr>
        <p:blipFill>
          <a:blip r:embed="rId2">
            <a:extLst/>
          </a:blip>
          <a:stretch>
            <a:fillRect/>
          </a:stretch>
        </p:blipFill>
        <p:spPr>
          <a:xfrm>
            <a:off x="3372992" y="1459040"/>
            <a:ext cx="3990978" cy="736797"/>
          </a:xfrm>
          <a:prstGeom prst="rect">
            <a:avLst/>
          </a:prstGeom>
          <a:ln w="12700">
            <a:miter lim="400000"/>
          </a:ln>
        </p:spPr>
      </p:pic>
      <p:pic>
        <p:nvPicPr>
          <p:cNvPr id="451" name="image45.png"/>
          <p:cNvPicPr>
            <a:picLocks noChangeAspect="1"/>
          </p:cNvPicPr>
          <p:nvPr/>
        </p:nvPicPr>
        <p:blipFill>
          <a:blip r:embed="rId3">
            <a:extLst/>
          </a:blip>
          <a:stretch>
            <a:fillRect/>
          </a:stretch>
        </p:blipFill>
        <p:spPr>
          <a:xfrm>
            <a:off x="5734825" y="5985128"/>
            <a:ext cx="2047876" cy="542926"/>
          </a:xfrm>
          <a:prstGeom prst="rect">
            <a:avLst/>
          </a:prstGeom>
          <a:ln w="12700">
            <a:miter lim="400000"/>
          </a:ln>
        </p:spPr>
      </p:pic>
    </p:spTree>
  </p:cSld>
  <p:clrMapOvr>
    <a:masterClrMapping/>
  </p:clrMapOvr>
  <p:transition xmlns:p14="http://schemas.microsoft.com/office/powerpoint/2010/main" spd="med" advClick="1" p14:dur="1000"/>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ph type="body" idx="1"/>
          </p:nvPr>
        </p:nvSpPr>
        <p:spPr>
          <a:xfrm>
            <a:off x="628650" y="680484"/>
            <a:ext cx="7886700" cy="3763925"/>
          </a:xfrm>
          <a:prstGeom prst="rect">
            <a:avLst/>
          </a:prstGeom>
        </p:spPr>
        <p:txBody>
          <a:bodyPr/>
          <a:lstStyle/>
          <a:p>
            <a:pPr>
              <a:defRPr sz="2800"/>
            </a:pPr>
            <a:r>
              <a:t>Using a compound-sum table where </a:t>
            </a:r>
            <a:r>
              <a:rPr i="1"/>
              <a:t>n </a:t>
            </a:r>
            <a:r>
              <a:t>= 6 and interest factor=1.77, </a:t>
            </a:r>
            <a:r>
              <a:rPr i="1"/>
              <a:t>g </a:t>
            </a:r>
            <a:r>
              <a:t>= 10%. The compound-sum method also yields a growth rate of 10% for firm XYZ. Yet, it is clear that the dividend behavior of these firms is distinctly different when looking at the dividends per share </a:t>
            </a:r>
            <a:r>
              <a:rPr sz="3200"/>
              <a:t>in Table 6.2.</a:t>
            </a:r>
          </a:p>
        </p:txBody>
      </p:sp>
      <p:sp>
        <p:nvSpPr>
          <p:cNvPr id="454" name="Shape 454"/>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55" name="image46.png"/>
          <p:cNvPicPr>
            <a:picLocks noChangeAspect="1"/>
          </p:cNvPicPr>
          <p:nvPr/>
        </p:nvPicPr>
        <p:blipFill>
          <a:blip r:embed="rId2">
            <a:extLst/>
          </a:blip>
          <a:stretch>
            <a:fillRect/>
          </a:stretch>
        </p:blipFill>
        <p:spPr>
          <a:xfrm>
            <a:off x="2538411" y="3786187"/>
            <a:ext cx="4067176" cy="2390776"/>
          </a:xfrm>
          <a:prstGeom prst="rect">
            <a:avLst/>
          </a:prstGeom>
          <a:ln w="12700">
            <a:miter lim="400000"/>
          </a:ln>
        </p:spPr>
      </p:pic>
    </p:spTree>
  </p:cSld>
  <p:clrMapOvr>
    <a:masterClrMapping/>
  </p:clrMapOvr>
  <p:transition xmlns:p14="http://schemas.microsoft.com/office/powerpoint/2010/main" spd="med" advClick="1" p14:dur="1000"/>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7" name="Shape 457"/>
          <p:cNvSpPr/>
          <p:nvPr>
            <p:ph type="title"/>
          </p:nvPr>
        </p:nvSpPr>
        <p:spPr>
          <a:prstGeom prst="rect">
            <a:avLst/>
          </a:prstGeom>
        </p:spPr>
        <p:txBody>
          <a:bodyPr/>
          <a:lstStyle/>
          <a:p>
            <a:pPr>
              <a:defRPr b="1"/>
            </a:pPr>
            <a:r>
              <a:t>6.4.2. </a:t>
            </a:r>
            <a:r>
              <a:rPr i="1"/>
              <a:t>Regression Method</a:t>
            </a:r>
          </a:p>
        </p:txBody>
      </p:sp>
      <p:sp>
        <p:nvSpPr>
          <p:cNvPr id="458" name="Shape 458"/>
          <p:cNvSpPr/>
          <p:nvPr>
            <p:ph type="body" idx="1"/>
          </p:nvPr>
        </p:nvSpPr>
        <p:spPr>
          <a:prstGeom prst="rect">
            <a:avLst/>
          </a:prstGeom>
        </p:spPr>
        <p:txBody>
          <a:bodyPr/>
          <a:lstStyle/>
          <a:p>
            <a:pPr>
              <a:lnSpc>
                <a:spcPct val="80000"/>
              </a:lnSpc>
              <a:spcBef>
                <a:spcPts val="400"/>
              </a:spcBef>
              <a:defRPr sz="2000"/>
            </a:pPr>
            <a:r>
              <a:t>To use all the information available to the security analysts, two regression equations can be employed. These equations can be derived from Eqs. (6.16) and (6.17) by letting </a:t>
            </a:r>
            <a:r>
              <a:rPr i="1"/>
              <a:t>i </a:t>
            </a:r>
            <a:r>
              <a:t>= </a:t>
            </a:r>
            <a:r>
              <a:rPr i="1"/>
              <a:t>g </a:t>
            </a:r>
            <a:r>
              <a:t>and taking the logarithm (ln):</a:t>
            </a:r>
          </a:p>
          <a:p>
            <a:pPr>
              <a:lnSpc>
                <a:spcPct val="80000"/>
              </a:lnSpc>
              <a:spcBef>
                <a:spcPts val="400"/>
              </a:spcBef>
              <a:defRPr sz="2000"/>
            </a:pPr>
          </a:p>
          <a:p>
            <a:pPr>
              <a:lnSpc>
                <a:spcPct val="80000"/>
              </a:lnSpc>
              <a:spcBef>
                <a:spcPts val="400"/>
              </a:spcBef>
              <a:defRPr sz="2000"/>
            </a:pPr>
          </a:p>
          <a:p>
            <a:pPr>
              <a:lnSpc>
                <a:spcPct val="80000"/>
              </a:lnSpc>
              <a:spcBef>
                <a:spcPts val="400"/>
              </a:spcBef>
              <a:defRPr sz="2000"/>
            </a:pPr>
            <a:r>
              <a:t>Both Eqs. (6.21) and (6.22) indicate that </a:t>
            </a:r>
            <a:r>
              <a:rPr i="1"/>
              <a:t>Pn </a:t>
            </a:r>
            <a:r>
              <a:t>is linearly related to </a:t>
            </a:r>
            <a:r>
              <a:rPr i="1"/>
              <a:t>n</a:t>
            </a:r>
            <a:r>
              <a:t>. Using the data in Table 6.2 for companies ABC and XYZ, we can estimate the growth rates for their respective dividend streams. Graphs of the regression equations for ABC and XYZ are shown in Fig. 6.2. The slope of the regression using Eq. (6.21) for ABC shows an estimated value for growth of about 6%. The estimate for XYZ is 9.5%. If Eq. (6.22) had been used to estimate the growth, then the antilog of the regression slope estimate would equal the growth rate.</a:t>
            </a:r>
          </a:p>
        </p:txBody>
      </p:sp>
      <p:sp>
        <p:nvSpPr>
          <p:cNvPr id="459" name="Shape 459"/>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60" name="image47.png"/>
          <p:cNvPicPr>
            <a:picLocks noChangeAspect="1"/>
          </p:cNvPicPr>
          <p:nvPr/>
        </p:nvPicPr>
        <p:blipFill>
          <a:blip r:embed="rId2">
            <a:extLst/>
          </a:blip>
          <a:stretch>
            <a:fillRect/>
          </a:stretch>
        </p:blipFill>
        <p:spPr>
          <a:xfrm>
            <a:off x="2649854" y="2672608"/>
            <a:ext cx="4909186" cy="899648"/>
          </a:xfrm>
          <a:prstGeom prst="rect">
            <a:avLst/>
          </a:prstGeom>
          <a:ln w="12700">
            <a:miter lim="400000"/>
          </a:ln>
        </p:spPr>
      </p:pic>
    </p:spTree>
  </p:cSld>
  <p:clrMapOvr>
    <a:masterClrMapping/>
  </p:clrMapOvr>
  <p:transition xmlns:p14="http://schemas.microsoft.com/office/powerpoint/2010/main" spd="med" advClick="1" p14:dur="1000"/>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2" name="Shape 462"/>
          <p:cNvSpPr/>
          <p:nvPr>
            <p:ph type="title"/>
          </p:nvPr>
        </p:nvSpPr>
        <p:spPr>
          <a:prstGeom prst="rect">
            <a:avLst/>
          </a:prstGeom>
        </p:spPr>
        <p:txBody>
          <a:bodyPr/>
          <a:lstStyle/>
          <a:p>
            <a:pPr>
              <a:defRPr b="1"/>
            </a:pPr>
            <a:r>
              <a:t>6.4.3. </a:t>
            </a:r>
            <a:r>
              <a:rPr i="1"/>
              <a:t>One-Period Growth Model</a:t>
            </a:r>
          </a:p>
        </p:txBody>
      </p:sp>
      <p:sp>
        <p:nvSpPr>
          <p:cNvPr id="463" name="Shape 463"/>
          <p:cNvSpPr/>
          <p:nvPr>
            <p:ph type="body" idx="1"/>
          </p:nvPr>
        </p:nvSpPr>
        <p:spPr>
          <a:xfrm>
            <a:off x="628650" y="1690689"/>
            <a:ext cx="7886700" cy="4351338"/>
          </a:xfrm>
          <a:prstGeom prst="rect">
            <a:avLst/>
          </a:prstGeom>
        </p:spPr>
        <p:txBody>
          <a:bodyPr/>
          <a:lstStyle/>
          <a:p>
            <a:pPr>
              <a:lnSpc>
                <a:spcPct val="80000"/>
              </a:lnSpc>
              <a:spcBef>
                <a:spcPts val="400"/>
              </a:spcBef>
              <a:defRPr sz="2000"/>
            </a:pPr>
            <a:r>
              <a:t>Another method of estimating the growth rate involves the use of percentage change in some variable such as earnings per share (EPS), dividend per share, or price per share in a </a:t>
            </a:r>
            <a:r>
              <a:rPr b="1"/>
              <a:t>one-period growth model</a:t>
            </a:r>
            <a:r>
              <a:t>. The one period growth model is the model in which the same growth will continue forever. </a:t>
            </a:r>
            <a:r>
              <a:rPr i="1"/>
              <a:t>b </a:t>
            </a:r>
            <a:r>
              <a:t>stands for the fraction of earnings retained within the firm, </a:t>
            </a:r>
            <a:r>
              <a:rPr i="1"/>
              <a:t>r </a:t>
            </a:r>
            <a:r>
              <a:t>stands for the rate-of-return the firm will earn on all new investments, and </a:t>
            </a:r>
            <a:r>
              <a:rPr i="1"/>
              <a:t>It </a:t>
            </a:r>
            <a:r>
              <a:t>stands for investment at </a:t>
            </a:r>
            <a:r>
              <a:rPr i="1"/>
              <a:t>t. </a:t>
            </a:r>
            <a:r>
              <a:t>Growth in earnings arises from the return on new investments. Therefore, earnings can be written as</a:t>
            </a:r>
          </a:p>
          <a:p>
            <a:pPr>
              <a:lnSpc>
                <a:spcPct val="80000"/>
              </a:lnSpc>
              <a:spcBef>
                <a:spcPts val="400"/>
              </a:spcBef>
              <a:defRPr sz="2000"/>
            </a:pPr>
          </a:p>
          <a:p>
            <a:pPr>
              <a:lnSpc>
                <a:spcPct val="80000"/>
              </a:lnSpc>
              <a:spcBef>
                <a:spcPts val="400"/>
              </a:spcBef>
              <a:defRPr sz="2000"/>
            </a:pPr>
          </a:p>
          <a:p>
            <a:pPr>
              <a:lnSpc>
                <a:spcPct val="80000"/>
              </a:lnSpc>
              <a:spcBef>
                <a:spcPts val="400"/>
              </a:spcBef>
              <a:defRPr sz="2000"/>
            </a:pPr>
            <a:r>
              <a:t>where</a:t>
            </a:r>
          </a:p>
          <a:p>
            <a:pPr>
              <a:lnSpc>
                <a:spcPct val="80000"/>
              </a:lnSpc>
              <a:spcBef>
                <a:spcPts val="400"/>
              </a:spcBef>
              <a:defRPr i="1" sz="2000"/>
            </a:pPr>
            <a:r>
              <a:t>Et </a:t>
            </a:r>
            <a:r>
              <a:rPr i="0"/>
              <a:t>=earnings in period </a:t>
            </a:r>
            <a:r>
              <a:t>t</a:t>
            </a:r>
            <a:r>
              <a:rPr i="0"/>
              <a:t>; and</a:t>
            </a:r>
          </a:p>
          <a:p>
            <a:pPr>
              <a:lnSpc>
                <a:spcPct val="80000"/>
              </a:lnSpc>
              <a:spcBef>
                <a:spcPts val="400"/>
              </a:spcBef>
              <a:defRPr i="1" sz="2000"/>
            </a:pPr>
            <a:r>
              <a:t>Et−</a:t>
            </a:r>
            <a:r>
              <a:rPr i="0"/>
              <a:t>1 =earnings in period </a:t>
            </a:r>
            <a:r>
              <a:t>t − </a:t>
            </a:r>
            <a:r>
              <a:rPr i="0"/>
              <a:t>1.</a:t>
            </a:r>
          </a:p>
        </p:txBody>
      </p:sp>
      <p:sp>
        <p:nvSpPr>
          <p:cNvPr id="464" name="Shape 464"/>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65" name="image48.png"/>
          <p:cNvPicPr>
            <a:picLocks noChangeAspect="1"/>
          </p:cNvPicPr>
          <p:nvPr/>
        </p:nvPicPr>
        <p:blipFill>
          <a:blip r:embed="rId2">
            <a:extLst/>
          </a:blip>
          <a:stretch>
            <a:fillRect/>
          </a:stretch>
        </p:blipFill>
        <p:spPr>
          <a:xfrm>
            <a:off x="2375535" y="4219895"/>
            <a:ext cx="5254610" cy="525462"/>
          </a:xfrm>
          <a:prstGeom prst="rect">
            <a:avLst/>
          </a:prstGeom>
          <a:ln w="12700">
            <a:miter lim="400000"/>
          </a:ln>
        </p:spPr>
      </p:pic>
    </p:spTree>
  </p:cSld>
  <p:clrMapOvr>
    <a:masterClrMapping/>
  </p:clrMapOvr>
  <p:transition xmlns:p14="http://schemas.microsoft.com/office/powerpoint/2010/main" spd="med" advClick="1" p14:dur="1000"/>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7" name="Shape 467"/>
          <p:cNvSpPr/>
          <p:nvPr>
            <p:ph type="body" idx="1"/>
          </p:nvPr>
        </p:nvSpPr>
        <p:spPr>
          <a:xfrm>
            <a:off x="628650" y="1231391"/>
            <a:ext cx="7886700" cy="4945572"/>
          </a:xfrm>
          <a:prstGeom prst="rect">
            <a:avLst/>
          </a:prstGeom>
        </p:spPr>
        <p:txBody>
          <a:bodyPr/>
          <a:lstStyle/>
          <a:p>
            <a:pPr>
              <a:lnSpc>
                <a:spcPct val="90000"/>
              </a:lnSpc>
              <a:spcBef>
                <a:spcPts val="600"/>
              </a:spcBef>
              <a:defRPr sz="2900"/>
            </a:pPr>
            <a:r>
              <a:t>If the firm’s retention rate is constant, then:</a:t>
            </a:r>
          </a:p>
          <a:p>
            <a:pPr>
              <a:lnSpc>
                <a:spcPct val="90000"/>
              </a:lnSpc>
              <a:spcBef>
                <a:spcPts val="600"/>
              </a:spcBef>
              <a:defRPr sz="2900"/>
            </a:pPr>
          </a:p>
          <a:p>
            <a:pPr>
              <a:lnSpc>
                <a:spcPct val="90000"/>
              </a:lnSpc>
              <a:spcBef>
                <a:spcPts val="600"/>
              </a:spcBef>
              <a:defRPr sz="2900"/>
            </a:pPr>
            <a:r>
              <a:t>Growth in earnings is the percentage change in earnings, or</a:t>
            </a:r>
          </a:p>
          <a:p>
            <a:pPr>
              <a:lnSpc>
                <a:spcPct val="90000"/>
              </a:lnSpc>
              <a:spcBef>
                <a:spcPts val="600"/>
              </a:spcBef>
              <a:defRPr sz="2900"/>
            </a:pPr>
          </a:p>
          <a:p>
            <a:pPr>
              <a:lnSpc>
                <a:spcPct val="90000"/>
              </a:lnSpc>
              <a:spcBef>
                <a:spcPts val="600"/>
              </a:spcBef>
              <a:defRPr sz="2900"/>
            </a:pPr>
          </a:p>
          <a:p>
            <a:pPr>
              <a:lnSpc>
                <a:spcPct val="90000"/>
              </a:lnSpc>
              <a:spcBef>
                <a:spcPts val="600"/>
              </a:spcBef>
              <a:defRPr sz="2900"/>
            </a:pPr>
            <a:r>
              <a:t>Since a constant proportion of earnings is assumed to be paid out each year, the growth in earnings equals the growth in dividends, or</a:t>
            </a:r>
          </a:p>
        </p:txBody>
      </p:sp>
      <p:sp>
        <p:nvSpPr>
          <p:cNvPr id="468" name="Shape 468"/>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69" name="image49.png"/>
          <p:cNvPicPr>
            <a:picLocks noChangeAspect="1"/>
          </p:cNvPicPr>
          <p:nvPr/>
        </p:nvPicPr>
        <p:blipFill>
          <a:blip r:embed="rId2">
            <a:extLst/>
          </a:blip>
          <a:stretch>
            <a:fillRect/>
          </a:stretch>
        </p:blipFill>
        <p:spPr>
          <a:xfrm>
            <a:off x="2118930" y="1756187"/>
            <a:ext cx="5777612" cy="591313"/>
          </a:xfrm>
          <a:prstGeom prst="rect">
            <a:avLst/>
          </a:prstGeom>
          <a:ln w="12700">
            <a:miter lim="400000"/>
          </a:ln>
        </p:spPr>
      </p:pic>
      <p:pic>
        <p:nvPicPr>
          <p:cNvPr id="470" name="image50.png"/>
          <p:cNvPicPr>
            <a:picLocks noChangeAspect="1"/>
          </p:cNvPicPr>
          <p:nvPr/>
        </p:nvPicPr>
        <p:blipFill>
          <a:blip r:embed="rId3">
            <a:extLst/>
          </a:blip>
          <a:stretch>
            <a:fillRect/>
          </a:stretch>
        </p:blipFill>
        <p:spPr>
          <a:xfrm>
            <a:off x="2254398" y="3073462"/>
            <a:ext cx="5238452" cy="1075375"/>
          </a:xfrm>
          <a:prstGeom prst="rect">
            <a:avLst/>
          </a:prstGeom>
          <a:ln w="12700">
            <a:miter lim="400000"/>
          </a:ln>
        </p:spPr>
      </p:pic>
      <p:pic>
        <p:nvPicPr>
          <p:cNvPr id="471" name="image51.png"/>
          <p:cNvPicPr>
            <a:picLocks noChangeAspect="1"/>
          </p:cNvPicPr>
          <p:nvPr/>
        </p:nvPicPr>
        <p:blipFill>
          <a:blip r:embed="rId4">
            <a:extLst/>
          </a:blip>
          <a:stretch>
            <a:fillRect/>
          </a:stretch>
        </p:blipFill>
        <p:spPr>
          <a:xfrm>
            <a:off x="3380968" y="5496878"/>
            <a:ext cx="2382063" cy="513779"/>
          </a:xfrm>
          <a:prstGeom prst="rect">
            <a:avLst/>
          </a:prstGeom>
          <a:ln w="12700">
            <a:miter lim="400000"/>
          </a:ln>
        </p:spPr>
      </p:pic>
    </p:spTree>
  </p:cSld>
  <p:clrMapOvr>
    <a:masterClrMapping/>
  </p:clrMapOvr>
  <p:transition xmlns:p14="http://schemas.microsoft.com/office/powerpoint/2010/main" spd="med" advClick="1" p14:dur="1000"/>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3" name="Shape 473"/>
          <p:cNvSpPr/>
          <p:nvPr>
            <p:ph type="title"/>
          </p:nvPr>
        </p:nvSpPr>
        <p:spPr>
          <a:prstGeom prst="rect">
            <a:avLst/>
          </a:prstGeom>
        </p:spPr>
        <p:txBody>
          <a:bodyPr/>
          <a:lstStyle/>
          <a:p>
            <a:pPr/>
          </a:p>
        </p:txBody>
      </p:sp>
      <p:sp>
        <p:nvSpPr>
          <p:cNvPr id="474" name="Shape 474"/>
          <p:cNvSpPr/>
          <p:nvPr>
            <p:ph type="body" idx="1"/>
          </p:nvPr>
        </p:nvSpPr>
        <p:spPr>
          <a:prstGeom prst="rect">
            <a:avLst/>
          </a:prstGeom>
        </p:spPr>
        <p:txBody>
          <a:bodyPr/>
          <a:lstStyle/>
          <a:p>
            <a:pPr>
              <a:lnSpc>
                <a:spcPct val="80000"/>
              </a:lnSpc>
              <a:spcBef>
                <a:spcPts val="600"/>
              </a:spcBef>
              <a:defRPr sz="2900"/>
            </a:pPr>
            <a:r>
              <a:t>If firm M has a retention rate of 50% and an average return on investment of 20%, then the expected growth in dividends on earnings can be expressed as</a:t>
            </a:r>
          </a:p>
          <a:p>
            <a:pPr>
              <a:lnSpc>
                <a:spcPct val="80000"/>
              </a:lnSpc>
              <a:spcBef>
                <a:spcPts val="600"/>
              </a:spcBef>
              <a:defRPr sz="2900"/>
            </a:pPr>
          </a:p>
          <a:p>
            <a:pPr>
              <a:lnSpc>
                <a:spcPct val="80000"/>
              </a:lnSpc>
              <a:spcBef>
                <a:spcPts val="600"/>
              </a:spcBef>
              <a:defRPr sz="2900"/>
            </a:pPr>
            <a:r>
              <a:t>Using this expression for growth, Eq. (6.8) can be rewritten as</a:t>
            </a:r>
          </a:p>
          <a:p>
            <a:pPr>
              <a:lnSpc>
                <a:spcPct val="80000"/>
              </a:lnSpc>
              <a:spcBef>
                <a:spcPts val="600"/>
              </a:spcBef>
              <a:defRPr sz="2900"/>
            </a:pPr>
          </a:p>
          <a:p>
            <a:pPr>
              <a:lnSpc>
                <a:spcPct val="80000"/>
              </a:lnSpc>
              <a:spcBef>
                <a:spcPts val="600"/>
              </a:spcBef>
              <a:defRPr sz="2900"/>
            </a:pPr>
            <a:r>
              <a:t>Alternatively, this model can be stated in terms of the capitalization rate:</a:t>
            </a:r>
          </a:p>
        </p:txBody>
      </p:sp>
      <p:sp>
        <p:nvSpPr>
          <p:cNvPr id="475" name="Shape 475"/>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76" name="image52.png"/>
          <p:cNvPicPr>
            <a:picLocks noChangeAspect="1"/>
          </p:cNvPicPr>
          <p:nvPr/>
        </p:nvPicPr>
        <p:blipFill>
          <a:blip r:embed="rId2">
            <a:extLst/>
          </a:blip>
          <a:stretch>
            <a:fillRect/>
          </a:stretch>
        </p:blipFill>
        <p:spPr>
          <a:xfrm>
            <a:off x="2451162" y="3349395"/>
            <a:ext cx="4587126" cy="495269"/>
          </a:xfrm>
          <a:prstGeom prst="rect">
            <a:avLst/>
          </a:prstGeom>
          <a:ln w="12700">
            <a:miter lim="400000"/>
          </a:ln>
        </p:spPr>
      </p:pic>
      <p:pic>
        <p:nvPicPr>
          <p:cNvPr id="477" name="image53.png"/>
          <p:cNvPicPr>
            <a:picLocks noChangeAspect="1"/>
          </p:cNvPicPr>
          <p:nvPr/>
        </p:nvPicPr>
        <p:blipFill>
          <a:blip r:embed="rId3">
            <a:extLst/>
          </a:blip>
          <a:stretch>
            <a:fillRect/>
          </a:stretch>
        </p:blipFill>
        <p:spPr>
          <a:xfrm>
            <a:off x="3963453" y="4405217"/>
            <a:ext cx="3752851" cy="609601"/>
          </a:xfrm>
          <a:prstGeom prst="rect">
            <a:avLst/>
          </a:prstGeom>
          <a:ln w="12700">
            <a:miter lim="400000"/>
          </a:ln>
        </p:spPr>
      </p:pic>
      <p:pic>
        <p:nvPicPr>
          <p:cNvPr id="478" name="image54.png"/>
          <p:cNvPicPr>
            <a:picLocks noChangeAspect="1"/>
          </p:cNvPicPr>
          <p:nvPr/>
        </p:nvPicPr>
        <p:blipFill>
          <a:blip r:embed="rId4">
            <a:extLst/>
          </a:blip>
          <a:stretch>
            <a:fillRect/>
          </a:stretch>
        </p:blipFill>
        <p:spPr>
          <a:xfrm>
            <a:off x="5066770" y="5666178"/>
            <a:ext cx="3244956" cy="539422"/>
          </a:xfrm>
          <a:prstGeom prst="rect">
            <a:avLst/>
          </a:prstGeom>
          <a:ln w="12700">
            <a:miter lim="400000"/>
          </a:ln>
        </p:spPr>
      </p:pic>
    </p:spTree>
  </p:cSld>
  <p:clrMapOvr>
    <a:masterClrMapping/>
  </p:clrMapOvr>
  <p:transition xmlns:p14="http://schemas.microsoft.com/office/powerpoint/2010/main" spd="med" advClick="1" p14:dur="1000"/>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0" name="Shape 480"/>
          <p:cNvSpPr/>
          <p:nvPr>
            <p:ph type="title"/>
          </p:nvPr>
        </p:nvSpPr>
        <p:spPr>
          <a:prstGeom prst="rect">
            <a:avLst/>
          </a:prstGeom>
        </p:spPr>
        <p:txBody>
          <a:bodyPr/>
          <a:lstStyle/>
          <a:p>
            <a:pPr/>
          </a:p>
        </p:txBody>
      </p:sp>
      <p:sp>
        <p:nvSpPr>
          <p:cNvPr id="481" name="Shape 481"/>
          <p:cNvSpPr/>
          <p:nvPr>
            <p:ph type="body" idx="1"/>
          </p:nvPr>
        </p:nvSpPr>
        <p:spPr>
          <a:prstGeom prst="rect">
            <a:avLst/>
          </a:prstGeom>
        </p:spPr>
        <p:txBody>
          <a:bodyPr/>
          <a:lstStyle/>
          <a:p>
            <a:pPr>
              <a:lnSpc>
                <a:spcPct val="80000"/>
              </a:lnSpc>
              <a:spcBef>
                <a:spcPts val="600"/>
              </a:spcBef>
              <a:defRPr sz="2700"/>
            </a:pPr>
            <a:r>
              <a:t>It is worthwhile to examine the implication of this model for the growth in stock prices over time. The growth in stock price is</a:t>
            </a:r>
          </a:p>
          <a:p>
            <a:pPr>
              <a:lnSpc>
                <a:spcPct val="80000"/>
              </a:lnSpc>
              <a:spcBef>
                <a:spcPts val="600"/>
              </a:spcBef>
              <a:defRPr sz="2700"/>
            </a:pPr>
          </a:p>
          <a:p>
            <a:pPr>
              <a:lnSpc>
                <a:spcPct val="80000"/>
              </a:lnSpc>
              <a:spcBef>
                <a:spcPts val="600"/>
              </a:spcBef>
              <a:defRPr sz="2700"/>
            </a:pPr>
            <a:r>
              <a:t>Recognizing that </a:t>
            </a:r>
            <a:r>
              <a:rPr i="1"/>
              <a:t>Pt </a:t>
            </a:r>
            <a:r>
              <a:t>and </a:t>
            </a:r>
            <a:r>
              <a:rPr i="1"/>
              <a:t>Pt</a:t>
            </a:r>
            <a:r>
              <a:t>+1 can be defined by Eq. (6.26), with the exception that </a:t>
            </a:r>
            <a:r>
              <a:rPr i="1"/>
              <a:t>Dt</a:t>
            </a:r>
            <a:r>
              <a:t>+1 must be replaced by </a:t>
            </a:r>
            <a:r>
              <a:rPr i="1"/>
              <a:t>D</a:t>
            </a:r>
            <a:r>
              <a:t>(1 + </a:t>
            </a:r>
            <a:r>
              <a:rPr i="1"/>
              <a:t>br</a:t>
            </a:r>
            <a:r>
              <a:t>):</a:t>
            </a:r>
          </a:p>
          <a:p>
            <a:pPr>
              <a:lnSpc>
                <a:spcPct val="80000"/>
              </a:lnSpc>
              <a:spcBef>
                <a:spcPts val="600"/>
              </a:spcBef>
              <a:defRPr sz="2700"/>
            </a:pPr>
          </a:p>
          <a:p>
            <a:pPr>
              <a:lnSpc>
                <a:spcPct val="80000"/>
              </a:lnSpc>
              <a:spcBef>
                <a:spcPts val="600"/>
              </a:spcBef>
              <a:defRPr sz="2700"/>
            </a:pPr>
            <a:r>
              <a:t>Thus, under the assumption of a constant retention rate, for a one-period model, dividends, earnings, and prices are all expected to grow at the same rate.</a:t>
            </a:r>
          </a:p>
        </p:txBody>
      </p:sp>
      <p:sp>
        <p:nvSpPr>
          <p:cNvPr id="482" name="Shape 482"/>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3" name="image55.png"/>
          <p:cNvPicPr>
            <a:picLocks noChangeAspect="1"/>
          </p:cNvPicPr>
          <p:nvPr/>
        </p:nvPicPr>
        <p:blipFill>
          <a:blip r:embed="rId2">
            <a:extLst/>
          </a:blip>
          <a:stretch>
            <a:fillRect/>
          </a:stretch>
        </p:blipFill>
        <p:spPr>
          <a:xfrm>
            <a:off x="4394884" y="2898917"/>
            <a:ext cx="3016011" cy="506506"/>
          </a:xfrm>
          <a:prstGeom prst="rect">
            <a:avLst/>
          </a:prstGeom>
          <a:ln w="12700">
            <a:miter lim="400000"/>
          </a:ln>
        </p:spPr>
      </p:pic>
      <p:pic>
        <p:nvPicPr>
          <p:cNvPr id="484" name="image56.png"/>
          <p:cNvPicPr>
            <a:picLocks noChangeAspect="1"/>
          </p:cNvPicPr>
          <p:nvPr/>
        </p:nvPicPr>
        <p:blipFill>
          <a:blip r:embed="rId3">
            <a:extLst/>
          </a:blip>
          <a:stretch>
            <a:fillRect/>
          </a:stretch>
        </p:blipFill>
        <p:spPr>
          <a:xfrm>
            <a:off x="5036870" y="4380190"/>
            <a:ext cx="1590346" cy="425006"/>
          </a:xfrm>
          <a:prstGeom prst="rect">
            <a:avLst/>
          </a:prstGeom>
          <a:ln w="12700">
            <a:miter lim="400000"/>
          </a:ln>
        </p:spPr>
      </p:pic>
    </p:spTree>
  </p:cSld>
  <p:clrMapOvr>
    <a:masterClrMapping/>
  </p:clrMapOvr>
  <p:transition xmlns:p14="http://schemas.microsoft.com/office/powerpoint/2010/main" spd="med" advClick="1" p14:dur="1000"/>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6" name="Shape 486"/>
          <p:cNvSpPr/>
          <p:nvPr>
            <p:ph type="title"/>
          </p:nvPr>
        </p:nvSpPr>
        <p:spPr>
          <a:prstGeom prst="rect">
            <a:avLst/>
          </a:prstGeom>
        </p:spPr>
        <p:txBody>
          <a:bodyPr/>
          <a:lstStyle/>
          <a:p>
            <a:pPr/>
          </a:p>
        </p:txBody>
      </p:sp>
      <p:sp>
        <p:nvSpPr>
          <p:cNvPr id="487" name="Shape 487"/>
          <p:cNvSpPr/>
          <p:nvPr>
            <p:ph type="body" idx="1"/>
          </p:nvPr>
        </p:nvSpPr>
        <p:spPr>
          <a:prstGeom prst="rect">
            <a:avLst/>
          </a:prstGeom>
        </p:spPr>
        <p:txBody>
          <a:bodyPr/>
          <a:lstStyle/>
          <a:p>
            <a:pPr marL="294894" indent="-294894" defTabSz="786384">
              <a:spcBef>
                <a:spcPts val="600"/>
              </a:spcBef>
              <a:defRPr sz="2752"/>
            </a:pPr>
            <a:r>
              <a:t>Investors may use a one-period model in selecting stocks, but future profitability of investment opportunities plays an important role in determining the value of the firm and its EPS and DPS. The rate-of-return on new investments can be expressed as a fraction, </a:t>
            </a:r>
            <a:r>
              <a:rPr i="1"/>
              <a:t>c </a:t>
            </a:r>
            <a:r>
              <a:t>(perhaps larger than one), of the rate-of-return security holders require, or</a:t>
            </a:r>
          </a:p>
          <a:p>
            <a:pPr marL="294894" indent="-294894" defTabSz="786384">
              <a:spcBef>
                <a:spcPts val="600"/>
              </a:spcBef>
              <a:defRPr sz="2752"/>
            </a:pPr>
          </a:p>
          <a:p>
            <a:pPr marL="294894" indent="-294894" defTabSz="786384">
              <a:spcBef>
                <a:spcPts val="600"/>
              </a:spcBef>
              <a:defRPr sz="2752"/>
            </a:pPr>
            <a:r>
              <a:t>Substituting this into Eq. (3.28) and rearranging:</a:t>
            </a:r>
          </a:p>
        </p:txBody>
      </p:sp>
      <p:sp>
        <p:nvSpPr>
          <p:cNvPr id="488" name="Shape 488"/>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9" name="image57.png"/>
          <p:cNvPicPr>
            <a:picLocks noChangeAspect="1"/>
          </p:cNvPicPr>
          <p:nvPr/>
        </p:nvPicPr>
        <p:blipFill>
          <a:blip r:embed="rId2">
            <a:extLst/>
          </a:blip>
          <a:stretch>
            <a:fillRect/>
          </a:stretch>
        </p:blipFill>
        <p:spPr>
          <a:xfrm>
            <a:off x="1174281" y="5752970"/>
            <a:ext cx="1370009" cy="631128"/>
          </a:xfrm>
          <a:prstGeom prst="rect">
            <a:avLst/>
          </a:prstGeom>
          <a:ln w="12700">
            <a:miter lim="400000"/>
          </a:ln>
        </p:spPr>
      </p:pic>
      <p:pic>
        <p:nvPicPr>
          <p:cNvPr id="490" name="image58.png"/>
          <p:cNvPicPr>
            <a:picLocks noChangeAspect="1"/>
          </p:cNvPicPr>
          <p:nvPr/>
        </p:nvPicPr>
        <p:blipFill>
          <a:blip r:embed="rId3">
            <a:extLst/>
          </a:blip>
          <a:stretch>
            <a:fillRect/>
          </a:stretch>
        </p:blipFill>
        <p:spPr>
          <a:xfrm>
            <a:off x="3751188" y="5752970"/>
            <a:ext cx="3895726" cy="590551"/>
          </a:xfrm>
          <a:prstGeom prst="rect">
            <a:avLst/>
          </a:prstGeom>
          <a:ln w="12700">
            <a:miter lim="400000"/>
          </a:ln>
        </p:spPr>
      </p:pic>
    </p:spTree>
  </p:cSld>
  <p:clrMapOvr>
    <a:masterClrMapping/>
  </p:clrMapOvr>
  <p:transition xmlns:p14="http://schemas.microsoft.com/office/powerpoint/2010/main" spd="med" advClick="1" p14:dur="1000"/>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2" name="image59.png"/>
          <p:cNvPicPr>
            <a:picLocks noChangeAspect="1"/>
          </p:cNvPicPr>
          <p:nvPr/>
        </p:nvPicPr>
        <p:blipFill>
          <a:blip r:embed="rId2">
            <a:extLst/>
          </a:blip>
          <a:stretch>
            <a:fillRect/>
          </a:stretch>
        </p:blipFill>
        <p:spPr>
          <a:xfrm>
            <a:off x="2161149" y="469627"/>
            <a:ext cx="4795618" cy="5761355"/>
          </a:xfrm>
          <a:prstGeom prst="rect">
            <a:avLst/>
          </a:prstGeom>
          <a:ln w="12700">
            <a:miter lim="400000"/>
          </a:ln>
        </p:spPr>
      </p:pic>
      <p:sp>
        <p:nvSpPr>
          <p:cNvPr id="493" name="Shape 493"/>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defTabSz="859536">
              <a:defRPr b="1" sz="3666"/>
            </a:pPr>
            <a:r>
              <a:t>6.2.1. </a:t>
            </a:r>
            <a:r>
              <a:rPr i="1"/>
              <a:t>Present Value of Future Cash Flows</a:t>
            </a:r>
          </a:p>
        </p:txBody>
      </p:sp>
      <p:sp>
        <p:nvSpPr>
          <p:cNvPr id="159" name="Shape 159"/>
          <p:cNvSpPr/>
          <p:nvPr>
            <p:ph type="body" idx="1"/>
          </p:nvPr>
        </p:nvSpPr>
        <p:spPr>
          <a:xfrm>
            <a:off x="628650" y="1825624"/>
            <a:ext cx="7661910" cy="3612009"/>
          </a:xfrm>
          <a:prstGeom prst="rect">
            <a:avLst/>
          </a:prstGeom>
        </p:spPr>
        <p:txBody>
          <a:bodyPr/>
          <a:lstStyle>
            <a:lvl1pPr>
              <a:lnSpc>
                <a:spcPct val="90000"/>
              </a:lnSpc>
              <a:spcBef>
                <a:spcPts val="500"/>
              </a:spcBef>
              <a:defRPr sz="2200"/>
            </a:lvl1pPr>
          </a:lstStyle>
          <a:p>
            <a:pPr/>
            <a:r>
              <a:t>The easiest way to compute the present value, or price, of a bond is to divide the analysis into two simpler present value problems that we already know how to solve. The complex cash flow pattern shown can be separated into two familiar cash flow patterns: (1) an annuity (the coupon payments), and (2) a lump sum (the principal payment). Compute the present value of the coupon annuity; the second part of the analysis involves computing the present value of the par value. The price of the bond will be the sum of these two present value calculations, as shown in Eq. (6.2):</a:t>
            </a:r>
          </a:p>
        </p:txBody>
      </p:sp>
      <p:sp>
        <p:nvSpPr>
          <p:cNvPr id="160" name="Shape 160"/>
          <p:cNvSpPr/>
          <p:nvPr>
            <p:ph type="sldNum" sz="quarter" idx="2"/>
          </p:nvPr>
        </p:nvSpPr>
        <p:spPr>
          <a:xfrm>
            <a:off x="8639351"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1" name="image4.png"/>
          <p:cNvPicPr>
            <a:picLocks noChangeAspect="1"/>
          </p:cNvPicPr>
          <p:nvPr/>
        </p:nvPicPr>
        <p:blipFill>
          <a:blip r:embed="rId2">
            <a:extLst/>
          </a:blip>
          <a:stretch>
            <a:fillRect/>
          </a:stretch>
        </p:blipFill>
        <p:spPr>
          <a:xfrm>
            <a:off x="1849563" y="5268274"/>
            <a:ext cx="6120961" cy="608586"/>
          </a:xfrm>
          <a:prstGeom prst="rect">
            <a:avLst/>
          </a:prstGeom>
          <a:ln w="12700">
            <a:miter lim="400000"/>
          </a:ln>
        </p:spPr>
      </p:pic>
    </p:spTree>
  </p:cSld>
  <p:clrMapOvr>
    <a:masterClrMapping/>
  </p:clrMapOvr>
  <p:transition xmlns:p14="http://schemas.microsoft.com/office/powerpoint/2010/main" spd="med" advClick="1" p14:dur="1000"/>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5" name="Shape 495"/>
          <p:cNvSpPr/>
          <p:nvPr>
            <p:ph type="title"/>
          </p:nvPr>
        </p:nvSpPr>
        <p:spPr>
          <a:prstGeom prst="rect">
            <a:avLst/>
          </a:prstGeom>
        </p:spPr>
        <p:txBody>
          <a:bodyPr/>
          <a:lstStyle/>
          <a:p>
            <a:pPr/>
          </a:p>
        </p:txBody>
      </p:sp>
      <p:sp>
        <p:nvSpPr>
          <p:cNvPr id="496" name="Shape 496"/>
          <p:cNvSpPr/>
          <p:nvPr>
            <p:ph type="body" idx="1"/>
          </p:nvPr>
        </p:nvSpPr>
        <p:spPr>
          <a:prstGeom prst="rect">
            <a:avLst/>
          </a:prstGeom>
        </p:spPr>
        <p:txBody>
          <a:bodyPr/>
          <a:lstStyle/>
          <a:p>
            <a:pPr>
              <a:lnSpc>
                <a:spcPct val="80000"/>
              </a:lnSpc>
              <a:spcBef>
                <a:spcPts val="400"/>
              </a:spcBef>
              <a:defRPr sz="2000"/>
            </a:pPr>
            <a:r>
              <a:t>If a firm has no extraordinary investment opportunities (</a:t>
            </a:r>
            <a:r>
              <a:rPr i="1"/>
              <a:t>r </a:t>
            </a:r>
            <a:r>
              <a:t>=</a:t>
            </a:r>
            <a:r>
              <a:rPr i="1"/>
              <a:t>k</a:t>
            </a:r>
            <a:r>
              <a:t>), then </a:t>
            </a:r>
            <a:r>
              <a:rPr i="1"/>
              <a:t>c </a:t>
            </a:r>
            <a:r>
              <a:t>= 1 and the rate-of-return that security holders require is simply the inverse of the stock’s price/earnings ratio. Alternately, if the firm has investment opportunities that are expected to offer a return above that required by the firm’s stockholders (</a:t>
            </a:r>
            <a:r>
              <a:rPr i="1"/>
              <a:t>c &gt; </a:t>
            </a:r>
            <a:r>
              <a:t>1), the earnings/price ratio at which the firm sells will be below the rate-of-return required by investors.</a:t>
            </a:r>
          </a:p>
          <a:p>
            <a:pPr>
              <a:lnSpc>
                <a:spcPct val="80000"/>
              </a:lnSpc>
              <a:spcBef>
                <a:spcPts val="400"/>
              </a:spcBef>
              <a:defRPr sz="2000"/>
            </a:pPr>
            <a:r>
              <a:t>An investor could predict next year’s dividends, the firm’s long-term growth rate, and the rate-of-return stockholders require for holding the stock. Equation (6.7) could then be solved for the theoretical price of the stock that could be compared with its present price. Stocks that have theoretical prices above actual price are candidates for purchase; those with theoretical prices below their actual price are candidates for sale or for short sale. Example 6.8 provides further illustration of the one-period growth model.</a:t>
            </a:r>
          </a:p>
        </p:txBody>
      </p:sp>
      <p:sp>
        <p:nvSpPr>
          <p:cNvPr id="497" name="Shape 497"/>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9" name="Shape 499"/>
          <p:cNvSpPr/>
          <p:nvPr>
            <p:ph type="title"/>
          </p:nvPr>
        </p:nvSpPr>
        <p:spPr>
          <a:prstGeom prst="rect">
            <a:avLst/>
          </a:prstGeom>
        </p:spPr>
        <p:txBody>
          <a:bodyPr/>
          <a:lstStyle/>
          <a:p>
            <a:pPr defTabSz="704087">
              <a:defRPr b="1" sz="2464"/>
            </a:pPr>
            <a:r>
              <a:t>EXAMPLE 6.8 - </a:t>
            </a:r>
            <a:r>
              <a:rPr b="0"/>
              <a:t>The use of the one-period model can be illustrated by using the J&amp;J data</a:t>
            </a:r>
            <a:br>
              <a:rPr b="0"/>
            </a:br>
            <a:r>
              <a:rPr b="0"/>
              <a:t>from Table 6.3.</a:t>
            </a:r>
          </a:p>
        </p:txBody>
      </p:sp>
      <p:sp>
        <p:nvSpPr>
          <p:cNvPr id="500" name="Shape 500"/>
          <p:cNvSpPr/>
          <p:nvPr>
            <p:ph type="body" idx="1"/>
          </p:nvPr>
        </p:nvSpPr>
        <p:spPr>
          <a:prstGeom prst="rect">
            <a:avLst/>
          </a:prstGeom>
        </p:spPr>
        <p:txBody>
          <a:bodyPr/>
          <a:lstStyle/>
          <a:p>
            <a:pPr>
              <a:lnSpc>
                <a:spcPct val="80000"/>
              </a:lnSpc>
              <a:spcBef>
                <a:spcPts val="500"/>
              </a:spcBef>
              <a:defRPr b="1" sz="2400"/>
            </a:pPr>
            <a:r>
              <a:t>Solution</a:t>
            </a:r>
          </a:p>
          <a:p>
            <a:pPr>
              <a:lnSpc>
                <a:spcPct val="80000"/>
              </a:lnSpc>
              <a:spcBef>
                <a:spcPts val="500"/>
              </a:spcBef>
              <a:defRPr sz="2400"/>
            </a:pPr>
            <a:r>
              <a:t>At the end of 2009, J&amp;J’s stock was selling for $64.41 a share. The capitalization rate can be calculated using Equation (3.28):</a:t>
            </a:r>
          </a:p>
          <a:p>
            <a:pPr>
              <a:lnSpc>
                <a:spcPct val="80000"/>
              </a:lnSpc>
              <a:spcBef>
                <a:spcPts val="500"/>
              </a:spcBef>
              <a:defRPr sz="2400"/>
            </a:pPr>
          </a:p>
          <a:p>
            <a:pPr>
              <a:lnSpc>
                <a:spcPct val="80000"/>
              </a:lnSpc>
              <a:spcBef>
                <a:spcPts val="500"/>
              </a:spcBef>
              <a:defRPr sz="2400"/>
            </a:pPr>
            <a:r>
              <a:t>The current dividend yield is expressed:</a:t>
            </a:r>
          </a:p>
          <a:p>
            <a:pPr>
              <a:lnSpc>
                <a:spcPct val="80000"/>
              </a:lnSpc>
              <a:spcBef>
                <a:spcPts val="500"/>
              </a:spcBef>
              <a:defRPr sz="2400"/>
            </a:pPr>
          </a:p>
          <a:p>
            <a:pPr>
              <a:lnSpc>
                <a:spcPct val="80000"/>
              </a:lnSpc>
              <a:spcBef>
                <a:spcPts val="500"/>
              </a:spcBef>
              <a:defRPr sz="2400"/>
            </a:pPr>
            <a:r>
              <a:t>If J&amp;J’s dividend is expected to grow at 10% per year:</a:t>
            </a:r>
          </a:p>
          <a:p>
            <a:pPr>
              <a:lnSpc>
                <a:spcPct val="80000"/>
              </a:lnSpc>
              <a:spcBef>
                <a:spcPts val="500"/>
              </a:spcBef>
              <a:defRPr sz="2400"/>
            </a:pPr>
          </a:p>
          <a:p>
            <a:pPr>
              <a:lnSpc>
                <a:spcPct val="80000"/>
              </a:lnSpc>
              <a:spcBef>
                <a:spcPts val="500"/>
              </a:spcBef>
              <a:defRPr sz="2400"/>
            </a:pPr>
          </a:p>
          <a:p>
            <a:pPr>
              <a:lnSpc>
                <a:spcPct val="80000"/>
              </a:lnSpc>
              <a:spcBef>
                <a:spcPts val="500"/>
              </a:spcBef>
              <a:defRPr sz="2400"/>
            </a:pPr>
            <a:r>
              <a:t>Thus, the required rate-of-return as estimated is 12.97%.</a:t>
            </a:r>
          </a:p>
        </p:txBody>
      </p:sp>
      <p:sp>
        <p:nvSpPr>
          <p:cNvPr id="501" name="Shape 501"/>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02" name="image60.png"/>
          <p:cNvPicPr>
            <a:picLocks noChangeAspect="1"/>
          </p:cNvPicPr>
          <p:nvPr/>
        </p:nvPicPr>
        <p:blipFill>
          <a:blip r:embed="rId2">
            <a:extLst/>
          </a:blip>
          <a:stretch>
            <a:fillRect/>
          </a:stretch>
        </p:blipFill>
        <p:spPr>
          <a:xfrm>
            <a:off x="5352972" y="2938278"/>
            <a:ext cx="3474097" cy="687707"/>
          </a:xfrm>
          <a:prstGeom prst="rect">
            <a:avLst/>
          </a:prstGeom>
          <a:ln w="12700">
            <a:miter lim="400000"/>
          </a:ln>
        </p:spPr>
      </p:pic>
      <p:pic>
        <p:nvPicPr>
          <p:cNvPr id="503" name="image61.png"/>
          <p:cNvPicPr>
            <a:picLocks noChangeAspect="1"/>
          </p:cNvPicPr>
          <p:nvPr/>
        </p:nvPicPr>
        <p:blipFill>
          <a:blip r:embed="rId3">
            <a:extLst/>
          </a:blip>
          <a:stretch>
            <a:fillRect/>
          </a:stretch>
        </p:blipFill>
        <p:spPr>
          <a:xfrm>
            <a:off x="6305419" y="3808669"/>
            <a:ext cx="2521649" cy="532968"/>
          </a:xfrm>
          <a:prstGeom prst="rect">
            <a:avLst/>
          </a:prstGeom>
          <a:ln w="12700">
            <a:miter lim="400000"/>
          </a:ln>
        </p:spPr>
      </p:pic>
      <p:pic>
        <p:nvPicPr>
          <p:cNvPr id="504" name="image62.png"/>
          <p:cNvPicPr>
            <a:picLocks noChangeAspect="1"/>
          </p:cNvPicPr>
          <p:nvPr/>
        </p:nvPicPr>
        <p:blipFill>
          <a:blip r:embed="rId4">
            <a:extLst/>
          </a:blip>
          <a:stretch>
            <a:fillRect/>
          </a:stretch>
        </p:blipFill>
        <p:spPr>
          <a:xfrm>
            <a:off x="7055418" y="4846625"/>
            <a:ext cx="1771651" cy="638176"/>
          </a:xfrm>
          <a:prstGeom prst="rect">
            <a:avLst/>
          </a:prstGeom>
          <a:ln w="12700">
            <a:miter lim="400000"/>
          </a:ln>
        </p:spPr>
      </p:pic>
    </p:spTree>
  </p:cSld>
  <p:clrMapOvr>
    <a:masterClrMapping/>
  </p:clrMapOvr>
  <p:transition xmlns:p14="http://schemas.microsoft.com/office/powerpoint/2010/main" spd="med" advClick="1" p14:dur="1000"/>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6" name="image63.png"/>
          <p:cNvPicPr>
            <a:picLocks noChangeAspect="1"/>
          </p:cNvPicPr>
          <p:nvPr/>
        </p:nvPicPr>
        <p:blipFill>
          <a:blip r:embed="rId2">
            <a:extLst/>
          </a:blip>
          <a:stretch>
            <a:fillRect/>
          </a:stretch>
        </p:blipFill>
        <p:spPr>
          <a:xfrm>
            <a:off x="1930526" y="1299781"/>
            <a:ext cx="5429251" cy="4429126"/>
          </a:xfrm>
          <a:prstGeom prst="rect">
            <a:avLst/>
          </a:prstGeom>
          <a:ln w="12700">
            <a:miter lim="400000"/>
          </a:ln>
        </p:spPr>
      </p:pic>
      <p:sp>
        <p:nvSpPr>
          <p:cNvPr id="507" name="Shape 507"/>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9" name="Shape 509"/>
          <p:cNvSpPr/>
          <p:nvPr>
            <p:ph type="title"/>
          </p:nvPr>
        </p:nvSpPr>
        <p:spPr>
          <a:prstGeom prst="rect">
            <a:avLst/>
          </a:prstGeom>
        </p:spPr>
        <p:txBody>
          <a:bodyPr/>
          <a:lstStyle/>
          <a:p>
            <a:pPr/>
          </a:p>
        </p:txBody>
      </p:sp>
      <p:sp>
        <p:nvSpPr>
          <p:cNvPr id="510" name="Shape 510"/>
          <p:cNvSpPr/>
          <p:nvPr>
            <p:ph type="body" idx="1"/>
          </p:nvPr>
        </p:nvSpPr>
        <p:spPr>
          <a:prstGeom prst="rect">
            <a:avLst/>
          </a:prstGeom>
        </p:spPr>
        <p:txBody>
          <a:bodyPr/>
          <a:lstStyle/>
          <a:p>
            <a:pPr>
              <a:lnSpc>
                <a:spcPct val="80000"/>
              </a:lnSpc>
              <a:spcBef>
                <a:spcPts val="600"/>
              </a:spcBef>
              <a:defRPr sz="2900"/>
            </a:pPr>
            <a:r>
              <a:t>Alternatively, Eq. (6.26) could be used to estimate the theoretical value of J&amp;J stock. If the dividend is expected to stay at $1.91, and </a:t>
            </a:r>
            <a:r>
              <a:rPr i="1"/>
              <a:t>k </a:t>
            </a:r>
            <a:r>
              <a:t>= 12</a:t>
            </a:r>
            <a:r>
              <a:rPr i="1"/>
              <a:t>.</a:t>
            </a:r>
            <a:r>
              <a:t>97, then estimates for the retention rate and the ER for investment are required. </a:t>
            </a:r>
          </a:p>
          <a:p>
            <a:pPr>
              <a:lnSpc>
                <a:spcPct val="80000"/>
              </a:lnSpc>
              <a:spcBef>
                <a:spcPts val="600"/>
              </a:spcBef>
              <a:defRPr sz="2900"/>
            </a:pPr>
            <a:r>
              <a:t>For the sake of example, it is assumed that a retention rate of 50% and an ER from investment of 18% yields a value of 9% for </a:t>
            </a:r>
            <a:r>
              <a:rPr i="1"/>
              <a:t>b </a:t>
            </a:r>
            <a:r>
              <a:t>times </a:t>
            </a:r>
            <a:r>
              <a:rPr i="1"/>
              <a:t>r</a:t>
            </a:r>
            <a:r>
              <a:t>. This gives an estimated value for the stock of</a:t>
            </a:r>
          </a:p>
        </p:txBody>
      </p:sp>
      <p:sp>
        <p:nvSpPr>
          <p:cNvPr id="511" name="Shape 511"/>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12" name="image64.png"/>
          <p:cNvPicPr>
            <a:picLocks noChangeAspect="1"/>
          </p:cNvPicPr>
          <p:nvPr/>
        </p:nvPicPr>
        <p:blipFill>
          <a:blip r:embed="rId2">
            <a:extLst/>
          </a:blip>
          <a:stretch>
            <a:fillRect/>
          </a:stretch>
        </p:blipFill>
        <p:spPr>
          <a:xfrm>
            <a:off x="3191791" y="5482192"/>
            <a:ext cx="4756638" cy="682944"/>
          </a:xfrm>
          <a:prstGeom prst="rect">
            <a:avLst/>
          </a:prstGeom>
          <a:ln w="12700">
            <a:miter lim="400000"/>
          </a:ln>
        </p:spPr>
      </p:pic>
    </p:spTree>
  </p:cSld>
  <p:clrMapOvr>
    <a:masterClrMapping/>
  </p:clrMapOvr>
  <p:transition xmlns:p14="http://schemas.microsoft.com/office/powerpoint/2010/main" spd="med" advClick="1" p14:dur="1000"/>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4" name="Shape 514"/>
          <p:cNvSpPr/>
          <p:nvPr>
            <p:ph type="title"/>
          </p:nvPr>
        </p:nvSpPr>
        <p:spPr>
          <a:prstGeom prst="rect">
            <a:avLst/>
          </a:prstGeom>
        </p:spPr>
        <p:txBody>
          <a:bodyPr/>
          <a:lstStyle/>
          <a:p>
            <a:pPr/>
          </a:p>
        </p:txBody>
      </p:sp>
      <p:sp>
        <p:nvSpPr>
          <p:cNvPr id="515" name="Shape 515"/>
          <p:cNvSpPr/>
          <p:nvPr>
            <p:ph type="body" idx="1"/>
          </p:nvPr>
        </p:nvSpPr>
        <p:spPr>
          <a:prstGeom prst="rect">
            <a:avLst/>
          </a:prstGeom>
        </p:spPr>
        <p:txBody>
          <a:bodyPr/>
          <a:lstStyle/>
          <a:p>
            <a:pPr>
              <a:lnSpc>
                <a:spcPct val="80000"/>
              </a:lnSpc>
              <a:spcBef>
                <a:spcPts val="400"/>
              </a:spcBef>
              <a:defRPr sz="2000"/>
            </a:pPr>
            <a:r>
              <a:t>While J&amp;J’s stock would seem to be overvalued selling at $64.41 a share, notice the sensitivity of this valuation equation to both the estimate of the appropriate discount rate (required rate-of-return) and the estimate of the long-term growth rate. For example, if J&amp;J’s required rate-of-return had been 11.965% rather than 12.97%, its theoretical price would have been $64.41.</a:t>
            </a:r>
          </a:p>
          <a:p>
            <a:pPr>
              <a:lnSpc>
                <a:spcPct val="80000"/>
              </a:lnSpc>
              <a:spcBef>
                <a:spcPts val="400"/>
              </a:spcBef>
              <a:defRPr sz="2000"/>
            </a:pPr>
            <a:r>
              <a:t>It seems logical to assume that firms that have grown at a very high rate will not continue to do so in the infinite future. Likewise, firms with very poor growth might improve in the future. Although a single growth rate could be found, it is difficult to estimate this single number. In order to give greater flexibility to this technique, in many analysts use multiple period (two or three periods) growth-rate models. Each period has a specific growth rate associated with the firm’s prospects in the short run and also in the long run.</a:t>
            </a:r>
          </a:p>
        </p:txBody>
      </p:sp>
      <p:sp>
        <p:nvSpPr>
          <p:cNvPr id="516" name="Shape 516"/>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8" name="Shape 518"/>
          <p:cNvSpPr/>
          <p:nvPr>
            <p:ph type="title"/>
          </p:nvPr>
        </p:nvSpPr>
        <p:spPr>
          <a:prstGeom prst="rect">
            <a:avLst/>
          </a:prstGeom>
        </p:spPr>
        <p:txBody>
          <a:bodyPr/>
          <a:lstStyle/>
          <a:p>
            <a:pPr defTabSz="905255">
              <a:defRPr b="1" sz="4356"/>
            </a:pPr>
            <a:r>
              <a:t>6.4.4. </a:t>
            </a:r>
            <a:r>
              <a:rPr i="1"/>
              <a:t>Two-Period Growth Model</a:t>
            </a:r>
          </a:p>
        </p:txBody>
      </p:sp>
      <p:sp>
        <p:nvSpPr>
          <p:cNvPr id="519" name="Shape 519"/>
          <p:cNvSpPr/>
          <p:nvPr>
            <p:ph type="body" idx="1"/>
          </p:nvPr>
        </p:nvSpPr>
        <p:spPr>
          <a:prstGeom prst="rect">
            <a:avLst/>
          </a:prstGeom>
        </p:spPr>
        <p:txBody>
          <a:bodyPr/>
          <a:lstStyle/>
          <a:p>
            <a:pPr/>
            <a:r>
              <a:t>The simplest extension of the one-period model is to assume that a period of extraordinary growth will continue for a certain number of years, after which growth will change to a level at which it is expected to continue indefinitely. This kind of model is called the </a:t>
            </a:r>
            <a:r>
              <a:rPr b="1"/>
              <a:t>two-period growth model</a:t>
            </a:r>
            <a:r>
              <a:t>.</a:t>
            </a:r>
          </a:p>
        </p:txBody>
      </p:sp>
      <p:sp>
        <p:nvSpPr>
          <p:cNvPr id="520" name="Shape 520"/>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2" name="Shape 522"/>
          <p:cNvSpPr/>
          <p:nvPr>
            <p:ph type="title"/>
          </p:nvPr>
        </p:nvSpPr>
        <p:spPr>
          <a:prstGeom prst="rect">
            <a:avLst/>
          </a:prstGeom>
        </p:spPr>
        <p:txBody>
          <a:bodyPr/>
          <a:lstStyle/>
          <a:p>
            <a:pPr/>
          </a:p>
        </p:txBody>
      </p:sp>
      <p:sp>
        <p:nvSpPr>
          <p:cNvPr id="523" name="Shape 523"/>
          <p:cNvSpPr/>
          <p:nvPr>
            <p:ph type="body" idx="1"/>
          </p:nvPr>
        </p:nvSpPr>
        <p:spPr>
          <a:prstGeom prst="rect">
            <a:avLst/>
          </a:prstGeom>
        </p:spPr>
        <p:txBody>
          <a:bodyPr/>
          <a:lstStyle/>
          <a:p>
            <a:pPr/>
            <a:r>
              <a:t>If it is assumed that the length of the first period is </a:t>
            </a:r>
            <a:r>
              <a:rPr i="1"/>
              <a:t>n </a:t>
            </a:r>
            <a:r>
              <a:t>year, that the growth rate in the first period is </a:t>
            </a:r>
            <a:r>
              <a:rPr i="1"/>
              <a:t>g</a:t>
            </a:r>
            <a:r>
              <a:t>1, and that </a:t>
            </a:r>
            <a:r>
              <a:rPr i="1"/>
              <a:t>Pn </a:t>
            </a:r>
            <a:r>
              <a:t>is the price at the end of period </a:t>
            </a:r>
            <a:r>
              <a:rPr i="1"/>
              <a:t>n</a:t>
            </a:r>
            <a:r>
              <a:t>, then the value of the stock can be written as</a:t>
            </a:r>
          </a:p>
          <a:p>
            <a:pPr/>
            <a:r>
              <a:t>where</a:t>
            </a:r>
          </a:p>
          <a:p>
            <a:pPr>
              <a:defRPr i="1"/>
            </a:pPr>
            <a:r>
              <a:t>d</a:t>
            </a:r>
            <a:r>
              <a:rPr i="0"/>
              <a:t>1 =the current DPS; and</a:t>
            </a:r>
            <a:endParaRPr i="0"/>
          </a:p>
          <a:p>
            <a:pPr>
              <a:defRPr i="1"/>
            </a:pPr>
            <a:r>
              <a:t>gi </a:t>
            </a:r>
            <a:r>
              <a:rPr i="0"/>
              <a:t>=the growth rate during period </a:t>
            </a:r>
            <a:r>
              <a:t>i</a:t>
            </a:r>
            <a:r>
              <a:rPr i="0"/>
              <a:t>.</a:t>
            </a:r>
          </a:p>
        </p:txBody>
      </p:sp>
      <p:sp>
        <p:nvSpPr>
          <p:cNvPr id="524" name="Shape 524"/>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25" name="image65.png"/>
          <p:cNvPicPr>
            <a:picLocks noChangeAspect="1"/>
          </p:cNvPicPr>
          <p:nvPr/>
        </p:nvPicPr>
        <p:blipFill>
          <a:blip r:embed="rId2">
            <a:extLst/>
          </a:blip>
          <a:stretch>
            <a:fillRect/>
          </a:stretch>
        </p:blipFill>
        <p:spPr>
          <a:xfrm>
            <a:off x="2794989" y="4393934"/>
            <a:ext cx="5955606" cy="635266"/>
          </a:xfrm>
          <a:prstGeom prst="rect">
            <a:avLst/>
          </a:prstGeom>
          <a:ln w="12700">
            <a:miter lim="400000"/>
          </a:ln>
        </p:spPr>
      </p:pic>
    </p:spTree>
  </p:cSld>
  <p:clrMapOvr>
    <a:masterClrMapping/>
  </p:clrMapOvr>
  <p:transition xmlns:p14="http://schemas.microsoft.com/office/powerpoint/2010/main" spd="med" advClick="1" p14:dur="1000"/>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7" name="Shape 527"/>
          <p:cNvSpPr/>
          <p:nvPr>
            <p:ph type="title"/>
          </p:nvPr>
        </p:nvSpPr>
        <p:spPr>
          <a:prstGeom prst="rect">
            <a:avLst/>
          </a:prstGeom>
        </p:spPr>
        <p:txBody>
          <a:bodyPr/>
          <a:lstStyle/>
          <a:p>
            <a:pPr/>
          </a:p>
        </p:txBody>
      </p:sp>
      <p:sp>
        <p:nvSpPr>
          <p:cNvPr id="528" name="Shape 528"/>
          <p:cNvSpPr/>
          <p:nvPr>
            <p:ph type="body" idx="1"/>
          </p:nvPr>
        </p:nvSpPr>
        <p:spPr>
          <a:prstGeom prst="rect">
            <a:avLst/>
          </a:prstGeom>
          <a:blipFill>
            <a:blip r:embed="rId2"/>
            <a:stretch>
              <a:fillRect/>
            </a:stretch>
          </a:blipFill>
        </p:spPr>
        <p:txBody>
          <a:bodyPr/>
          <a:lstStyle/>
          <a:p>
            <a:pPr/>
            <a:r>
              <a:t> </a:t>
            </a:r>
          </a:p>
        </p:txBody>
      </p:sp>
      <p:sp>
        <p:nvSpPr>
          <p:cNvPr id="529" name="Shape 529"/>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30" name="image66.png"/>
          <p:cNvPicPr>
            <a:picLocks noChangeAspect="1"/>
          </p:cNvPicPr>
          <p:nvPr/>
        </p:nvPicPr>
        <p:blipFill>
          <a:blip r:embed="rId3">
            <a:extLst/>
          </a:blip>
          <a:stretch>
            <a:fillRect/>
          </a:stretch>
        </p:blipFill>
        <p:spPr>
          <a:xfrm>
            <a:off x="1881957" y="4679020"/>
            <a:ext cx="5752219" cy="1303421"/>
          </a:xfrm>
          <a:prstGeom prst="rect">
            <a:avLst/>
          </a:prstGeom>
          <a:ln w="12700">
            <a:miter lim="400000"/>
          </a:ln>
        </p:spPr>
      </p:pic>
    </p:spTree>
  </p:cSld>
  <p:clrMapOvr>
    <a:masterClrMapping/>
  </p:clrMapOvr>
  <p:transition xmlns:p14="http://schemas.microsoft.com/office/powerpoint/2010/main" spd="med" advClick="1" p14:dur="1000"/>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2" name="Shape 532"/>
          <p:cNvSpPr/>
          <p:nvPr>
            <p:ph type="title"/>
          </p:nvPr>
        </p:nvSpPr>
        <p:spPr>
          <a:prstGeom prst="rect">
            <a:avLst/>
          </a:prstGeom>
        </p:spPr>
        <p:txBody>
          <a:bodyPr/>
          <a:lstStyle/>
          <a:p>
            <a:pPr/>
          </a:p>
        </p:txBody>
      </p:sp>
      <p:sp>
        <p:nvSpPr>
          <p:cNvPr id="533" name="Shape 533"/>
          <p:cNvSpPr/>
          <p:nvPr>
            <p:ph type="body" idx="1"/>
          </p:nvPr>
        </p:nvSpPr>
        <p:spPr>
          <a:prstGeom prst="rect">
            <a:avLst/>
          </a:prstGeom>
        </p:spPr>
        <p:txBody>
          <a:bodyPr/>
          <a:lstStyle/>
          <a:p>
            <a:pPr>
              <a:spcBef>
                <a:spcPts val="600"/>
              </a:spcBef>
              <a:defRPr sz="2800"/>
            </a:pPr>
            <a:r>
              <a:t>After </a:t>
            </a:r>
            <a:r>
              <a:rPr i="1"/>
              <a:t>n </a:t>
            </a:r>
            <a:r>
              <a:t>periods, it is assumed that the firm exhibits a constant growth forever. If </a:t>
            </a:r>
            <a:r>
              <a:rPr i="1"/>
              <a:t>g</a:t>
            </a:r>
            <a:r>
              <a:t>2 is the growth in the second period and </a:t>
            </a:r>
            <a:r>
              <a:rPr i="1"/>
              <a:t>dn</a:t>
            </a:r>
            <a:r>
              <a:t>+1 is the dividend in the </a:t>
            </a:r>
            <a:r>
              <a:rPr i="1"/>
              <a:t>n </a:t>
            </a:r>
            <a:r>
              <a:t>+ 1 period, then:</a:t>
            </a:r>
          </a:p>
          <a:p>
            <a:pPr marL="0" indent="0">
              <a:buSzTx/>
              <a:buNone/>
            </a:pPr>
          </a:p>
          <a:p>
            <a:pPr>
              <a:spcBef>
                <a:spcPts val="600"/>
              </a:spcBef>
              <a:defRPr sz="2800"/>
            </a:pPr>
            <a:r>
              <a:t>The dividend in the </a:t>
            </a:r>
            <a:r>
              <a:rPr i="1"/>
              <a:t>n</a:t>
            </a:r>
            <a:r>
              <a:t>+1 period can be expressed in terms of the dividend in first period:</a:t>
            </a:r>
          </a:p>
        </p:txBody>
      </p:sp>
      <p:sp>
        <p:nvSpPr>
          <p:cNvPr id="534" name="Shape 534"/>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35" name="image67.png"/>
          <p:cNvPicPr>
            <a:picLocks noChangeAspect="1"/>
          </p:cNvPicPr>
          <p:nvPr/>
        </p:nvPicPr>
        <p:blipFill>
          <a:blip r:embed="rId2">
            <a:extLst/>
          </a:blip>
          <a:stretch>
            <a:fillRect/>
          </a:stretch>
        </p:blipFill>
        <p:spPr>
          <a:xfrm>
            <a:off x="3567250" y="3336518"/>
            <a:ext cx="2560747" cy="1042036"/>
          </a:xfrm>
          <a:prstGeom prst="rect">
            <a:avLst/>
          </a:prstGeom>
          <a:ln w="12700">
            <a:miter lim="400000"/>
          </a:ln>
        </p:spPr>
      </p:pic>
      <p:pic>
        <p:nvPicPr>
          <p:cNvPr id="536" name="image68.png"/>
          <p:cNvPicPr>
            <a:picLocks noChangeAspect="1"/>
          </p:cNvPicPr>
          <p:nvPr/>
        </p:nvPicPr>
        <p:blipFill>
          <a:blip r:embed="rId3">
            <a:extLst/>
          </a:blip>
          <a:stretch>
            <a:fillRect/>
          </a:stretch>
        </p:blipFill>
        <p:spPr>
          <a:xfrm>
            <a:off x="2244089" y="5314503"/>
            <a:ext cx="4783915" cy="812802"/>
          </a:xfrm>
          <a:prstGeom prst="rect">
            <a:avLst/>
          </a:prstGeom>
          <a:ln w="12700">
            <a:miter lim="400000"/>
          </a:ln>
        </p:spPr>
      </p:pic>
    </p:spTree>
  </p:cSld>
  <p:clrMapOvr>
    <a:masterClrMapping/>
  </p:clrMapOvr>
  <p:transition xmlns:p14="http://schemas.microsoft.com/office/powerpoint/2010/main" spd="med" advClick="1" p14:dur="1000"/>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8" name="Shape 538"/>
          <p:cNvSpPr/>
          <p:nvPr>
            <p:ph type="body" idx="1"/>
          </p:nvPr>
        </p:nvSpPr>
        <p:spPr>
          <a:xfrm>
            <a:off x="628650" y="522513"/>
            <a:ext cx="7886700" cy="5654451"/>
          </a:xfrm>
          <a:prstGeom prst="rect">
            <a:avLst/>
          </a:prstGeom>
        </p:spPr>
        <p:txBody>
          <a:bodyPr/>
          <a:lstStyle/>
          <a:p>
            <a:pPr>
              <a:spcBef>
                <a:spcPts val="500"/>
              </a:spcBef>
              <a:defRPr sz="2400"/>
            </a:pPr>
            <a:r>
              <a:t>Making substitutions for </a:t>
            </a:r>
            <a:r>
              <a:rPr i="1"/>
              <a:t>Pn </a:t>
            </a:r>
            <a:r>
              <a:t>and </a:t>
            </a:r>
            <a:r>
              <a:rPr i="1"/>
              <a:t>dn</a:t>
            </a:r>
            <a:r>
              <a:t>+1 the two-period model becomes:</a:t>
            </a:r>
          </a:p>
          <a:p>
            <a:pPr>
              <a:defRPr sz="2400"/>
            </a:pPr>
          </a:p>
          <a:p>
            <a:pPr>
              <a:defRPr sz="2400"/>
            </a:pPr>
          </a:p>
          <a:p>
            <a:pPr>
              <a:defRPr sz="2400"/>
            </a:pPr>
          </a:p>
          <a:p>
            <a:pPr>
              <a:spcBef>
                <a:spcPts val="500"/>
              </a:spcBef>
              <a:defRPr sz="2400"/>
            </a:pPr>
            <a:r>
              <a:t>This formula can easily be solved for the theoretical price of any stock. For example, Firm OPQ pays a dividend of $1.00 per share which is expected to grow at 10% for 5 years and 5% thereafter. The investors in OPQ require a rate-of-return of 15%. The current price of OPQ stocks using Eq. (6.31) should be</a:t>
            </a:r>
          </a:p>
        </p:txBody>
      </p:sp>
      <p:sp>
        <p:nvSpPr>
          <p:cNvPr id="539" name="Shape 539"/>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40" name="image69.png"/>
          <p:cNvPicPr>
            <a:picLocks noChangeAspect="1"/>
          </p:cNvPicPr>
          <p:nvPr/>
        </p:nvPicPr>
        <p:blipFill>
          <a:blip r:embed="rId2">
            <a:extLst/>
          </a:blip>
          <a:stretch>
            <a:fillRect/>
          </a:stretch>
        </p:blipFill>
        <p:spPr>
          <a:xfrm>
            <a:off x="1210532" y="1371600"/>
            <a:ext cx="6722935" cy="1142820"/>
          </a:xfrm>
          <a:prstGeom prst="rect">
            <a:avLst/>
          </a:prstGeom>
          <a:ln w="12700">
            <a:miter lim="400000"/>
          </a:ln>
        </p:spPr>
      </p:pic>
      <p:pic>
        <p:nvPicPr>
          <p:cNvPr id="541" name="image70.png"/>
          <p:cNvPicPr>
            <a:picLocks noChangeAspect="1"/>
          </p:cNvPicPr>
          <p:nvPr/>
        </p:nvPicPr>
        <p:blipFill>
          <a:blip r:embed="rId3">
            <a:extLst/>
          </a:blip>
          <a:stretch>
            <a:fillRect/>
          </a:stretch>
        </p:blipFill>
        <p:spPr>
          <a:xfrm>
            <a:off x="2601577" y="4970205"/>
            <a:ext cx="4373382" cy="1330347"/>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defTabSz="768095">
              <a:defRPr b="1" sz="3696"/>
            </a:pPr>
            <a:r>
              <a:t>EXAMPLE 6.1 - </a:t>
            </a:r>
            <a:r>
              <a:rPr b="0"/>
              <a:t>Eurobonds–Annual Coupons</a:t>
            </a:r>
          </a:p>
        </p:txBody>
      </p:sp>
      <p:sp>
        <p:nvSpPr>
          <p:cNvPr id="164" name="Shape 164"/>
          <p:cNvSpPr/>
          <p:nvPr>
            <p:ph type="body" sz="half" idx="1"/>
          </p:nvPr>
        </p:nvSpPr>
        <p:spPr>
          <a:xfrm>
            <a:off x="628650" y="1825624"/>
            <a:ext cx="7430262" cy="3221865"/>
          </a:xfrm>
          <a:prstGeom prst="rect">
            <a:avLst/>
          </a:prstGeom>
        </p:spPr>
        <p:txBody>
          <a:bodyPr/>
          <a:lstStyle/>
          <a:p>
            <a:pPr>
              <a:lnSpc>
                <a:spcPct val="80000"/>
              </a:lnSpc>
              <a:spcBef>
                <a:spcPts val="400"/>
              </a:spcBef>
              <a:defRPr sz="2000"/>
            </a:pPr>
            <a:r>
              <a:t>Q: A Eurobond with a coupon rate of 8% pays interest annually, has a par value of $1,000, and matures 7 years from now. What current market price would we expect for this bond, assuming that bonds of similar risk and maturity have a 10% YTM?</a:t>
            </a:r>
          </a:p>
          <a:p>
            <a:pPr>
              <a:lnSpc>
                <a:spcPct val="80000"/>
              </a:lnSpc>
              <a:spcBef>
                <a:spcPts val="400"/>
              </a:spcBef>
              <a:defRPr sz="2000"/>
            </a:pPr>
            <a:r>
              <a:t>A: To find the price of the bond, first find the present value of the coupon annuity and add it to the present value of the par value. With an 8% coupon rate, annual interest payments for the bond are 0.08 times $1,000, or $80; with interest paid annually, the size of the coupon annuity is $80 per year. With 7 years until maturity and a 10% YTM, the present value of the coupon annuity is:</a:t>
            </a:r>
          </a:p>
        </p:txBody>
      </p:sp>
      <p:sp>
        <p:nvSpPr>
          <p:cNvPr id="165" name="Shape 165"/>
          <p:cNvSpPr/>
          <p:nvPr>
            <p:ph type="sldNum" sz="quarter" idx="2"/>
          </p:nvPr>
        </p:nvSpPr>
        <p:spPr>
          <a:xfrm>
            <a:off x="8639351" y="6245225"/>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6" name="image5.png"/>
          <p:cNvPicPr>
            <a:picLocks noChangeAspect="1"/>
          </p:cNvPicPr>
          <p:nvPr/>
        </p:nvPicPr>
        <p:blipFill>
          <a:blip r:embed="rId2">
            <a:extLst/>
          </a:blip>
          <a:stretch>
            <a:fillRect/>
          </a:stretch>
        </p:blipFill>
        <p:spPr>
          <a:xfrm>
            <a:off x="839875" y="5047488"/>
            <a:ext cx="7219038" cy="779465"/>
          </a:xfrm>
          <a:prstGeom prst="rect">
            <a:avLst/>
          </a:prstGeom>
          <a:ln w="12700">
            <a:miter lim="400000"/>
          </a:ln>
        </p:spPr>
      </p:pic>
    </p:spTree>
  </p:cSld>
  <p:clrMapOvr>
    <a:masterClrMapping/>
  </p:clrMapOvr>
  <p:transition xmlns:p14="http://schemas.microsoft.com/office/powerpoint/2010/main" spd="med" advClick="1" p14:dur="1000"/>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3" name="Shape 543"/>
          <p:cNvSpPr/>
          <p:nvPr>
            <p:ph type="title"/>
          </p:nvPr>
        </p:nvSpPr>
        <p:spPr>
          <a:prstGeom prst="rect">
            <a:avLst/>
          </a:prstGeom>
        </p:spPr>
        <p:txBody>
          <a:bodyPr/>
          <a:lstStyle/>
          <a:p>
            <a:pPr defTabSz="868680">
              <a:defRPr b="1" sz="4180"/>
            </a:pPr>
            <a:r>
              <a:t>6.4.5. </a:t>
            </a:r>
            <a:r>
              <a:rPr i="1"/>
              <a:t>Three-Period Growth Model</a:t>
            </a:r>
          </a:p>
        </p:txBody>
      </p:sp>
      <p:sp>
        <p:nvSpPr>
          <p:cNvPr id="544" name="Shape 544"/>
          <p:cNvSpPr/>
          <p:nvPr>
            <p:ph type="body" idx="1"/>
          </p:nvPr>
        </p:nvSpPr>
        <p:spPr>
          <a:prstGeom prst="rect">
            <a:avLst/>
          </a:prstGeom>
        </p:spPr>
        <p:txBody>
          <a:bodyPr/>
          <a:lstStyle/>
          <a:p>
            <a:pPr>
              <a:lnSpc>
                <a:spcPct val="80000"/>
              </a:lnSpc>
              <a:spcBef>
                <a:spcPts val="600"/>
              </a:spcBef>
              <a:defRPr sz="2900"/>
            </a:pPr>
            <a:r>
              <a:t>A logical extension of the two-period model is the </a:t>
            </a:r>
            <a:r>
              <a:rPr b="1"/>
              <a:t>three-period growth model</a:t>
            </a:r>
            <a:r>
              <a:t>. The three-period growth model implies that there exist three different growth rates for the whole growth valuation process. The resulting model assumes that in the first period growth is expected to be constant at some level. During period two, the growth changes from its value in period one to a different level. The third and final period is the period of steady-state growth.</a:t>
            </a:r>
          </a:p>
        </p:txBody>
      </p:sp>
      <p:sp>
        <p:nvSpPr>
          <p:cNvPr id="545" name="Shape 545"/>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7" name="Shape 547"/>
          <p:cNvSpPr/>
          <p:nvPr>
            <p:ph type="body" idx="1"/>
          </p:nvPr>
        </p:nvSpPr>
        <p:spPr>
          <a:xfrm>
            <a:off x="649915" y="571119"/>
            <a:ext cx="7886701" cy="4935994"/>
          </a:xfrm>
          <a:prstGeom prst="rect">
            <a:avLst/>
          </a:prstGeom>
        </p:spPr>
        <p:txBody>
          <a:bodyPr/>
          <a:lstStyle>
            <a:lvl1pPr>
              <a:spcBef>
                <a:spcPts val="600"/>
              </a:spcBef>
              <a:defRPr sz="2800"/>
            </a:lvl1pPr>
          </a:lstStyle>
          <a:p>
            <a:pPr/>
            <a:r>
              <a:t>Look at Firm OPQ again. Instead of forecasting a growth rate of 5% during the second period, the three-period model is used to forecast at a 7% growth rate during the 6th–10th years and at a 5% growth rate from the 11th year thereafter, the price of OPQ stock can be calculated using Eq. (6.31).</a:t>
            </a:r>
          </a:p>
        </p:txBody>
      </p:sp>
      <p:sp>
        <p:nvSpPr>
          <p:cNvPr id="548" name="Shape 548"/>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49" name="image71.png"/>
          <p:cNvPicPr>
            <a:picLocks noChangeAspect="1"/>
          </p:cNvPicPr>
          <p:nvPr/>
        </p:nvPicPr>
        <p:blipFill>
          <a:blip r:embed="rId2">
            <a:extLst/>
          </a:blip>
          <a:stretch>
            <a:fillRect/>
          </a:stretch>
        </p:blipFill>
        <p:spPr>
          <a:xfrm>
            <a:off x="429067" y="3741282"/>
            <a:ext cx="8353426" cy="2266951"/>
          </a:xfrm>
          <a:prstGeom prst="rect">
            <a:avLst/>
          </a:prstGeom>
          <a:ln w="12700">
            <a:miter lim="400000"/>
          </a:ln>
        </p:spPr>
      </p:pic>
    </p:spTree>
  </p:cSld>
  <p:clrMapOvr>
    <a:masterClrMapping/>
  </p:clrMapOvr>
  <p:transition xmlns:p14="http://schemas.microsoft.com/office/powerpoint/2010/main" spd="med" advClick="1" p14:dur="1000"/>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1" name="Shape 551"/>
          <p:cNvSpPr/>
          <p:nvPr>
            <p:ph type="body" idx="1"/>
          </p:nvPr>
        </p:nvSpPr>
        <p:spPr>
          <a:xfrm>
            <a:off x="628650" y="953589"/>
            <a:ext cx="7886700" cy="5223374"/>
          </a:xfrm>
          <a:prstGeom prst="rect">
            <a:avLst/>
          </a:prstGeom>
        </p:spPr>
        <p:txBody>
          <a:bodyPr/>
          <a:lstStyle/>
          <a:p>
            <a:pPr/>
            <a:r>
              <a:t>where </a:t>
            </a:r>
            <a:r>
              <a:rPr i="1"/>
              <a:t>M </a:t>
            </a:r>
            <a:r>
              <a:t>is the end of the second period and the other terms are defined as before.</a:t>
            </a:r>
          </a:p>
        </p:txBody>
      </p:sp>
      <p:sp>
        <p:nvSpPr>
          <p:cNvPr id="552" name="Shape 552"/>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53" name="image72.png"/>
          <p:cNvPicPr>
            <a:picLocks noChangeAspect="1"/>
          </p:cNvPicPr>
          <p:nvPr/>
        </p:nvPicPr>
        <p:blipFill>
          <a:blip r:embed="rId2">
            <a:extLst/>
          </a:blip>
          <a:stretch>
            <a:fillRect/>
          </a:stretch>
        </p:blipFill>
        <p:spPr>
          <a:xfrm>
            <a:off x="533741" y="2545233"/>
            <a:ext cx="7962901" cy="3800476"/>
          </a:xfrm>
          <a:prstGeom prst="rect">
            <a:avLst/>
          </a:prstGeom>
          <a:ln w="12700">
            <a:miter lim="400000"/>
          </a:ln>
        </p:spPr>
      </p:pic>
    </p:spTree>
  </p:cSld>
  <p:clrMapOvr>
    <a:masterClrMapping/>
  </p:clrMapOvr>
  <p:transition xmlns:p14="http://schemas.microsoft.com/office/powerpoint/2010/main" spd="med" advClick="1" p14:dur="1000"/>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5" name="Shape 555"/>
          <p:cNvSpPr/>
          <p:nvPr>
            <p:ph type="body" idx="1"/>
          </p:nvPr>
        </p:nvSpPr>
        <p:spPr>
          <a:xfrm>
            <a:off x="628650" y="849085"/>
            <a:ext cx="7886700" cy="5327879"/>
          </a:xfrm>
          <a:prstGeom prst="rect">
            <a:avLst/>
          </a:prstGeom>
        </p:spPr>
        <p:txBody>
          <a:bodyPr/>
          <a:lstStyle/>
          <a:p>
            <a:pPr>
              <a:lnSpc>
                <a:spcPct val="80000"/>
              </a:lnSpc>
              <a:spcBef>
                <a:spcPts val="600"/>
              </a:spcBef>
              <a:defRPr sz="2900"/>
            </a:pPr>
            <a:r>
              <a:t>The additional information about the three periods of OPQ’s growth gives a different answer for the theoretical market price of the shares. Since the firm experiences 5 years of growth at 7% during the second period (which is larger than the 5% growth assumed in the two-period model) the market price per share is $3.66 higher when we use the three-period model.</a:t>
            </a:r>
          </a:p>
          <a:p>
            <a:pPr>
              <a:lnSpc>
                <a:spcPct val="80000"/>
              </a:lnSpc>
              <a:spcBef>
                <a:spcPts val="600"/>
              </a:spcBef>
              <a:defRPr sz="2900"/>
            </a:pPr>
            <a:r>
              <a:t>In Sample Problem 3.3, a set of actual data is employed to show how these concepts can be used to help security analysts and portfolio managers analyze the expected value of a firm.</a:t>
            </a:r>
          </a:p>
        </p:txBody>
      </p:sp>
      <p:sp>
        <p:nvSpPr>
          <p:cNvPr id="556" name="Shape 556"/>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8" name="Shape 558"/>
          <p:cNvSpPr/>
          <p:nvPr>
            <p:ph type="title"/>
          </p:nvPr>
        </p:nvSpPr>
        <p:spPr>
          <a:prstGeom prst="rect">
            <a:avLst/>
          </a:prstGeom>
        </p:spPr>
        <p:txBody>
          <a:bodyPr/>
          <a:lstStyle>
            <a:lvl1pPr>
              <a:defRPr b="1"/>
            </a:lvl1pPr>
          </a:lstStyle>
          <a:p>
            <a:pPr/>
            <a:r>
              <a:t>EXAMPLE 6.9</a:t>
            </a:r>
          </a:p>
        </p:txBody>
      </p:sp>
      <p:sp>
        <p:nvSpPr>
          <p:cNvPr id="559" name="Shape 559"/>
          <p:cNvSpPr/>
          <p:nvPr>
            <p:ph type="body" idx="1"/>
          </p:nvPr>
        </p:nvSpPr>
        <p:spPr>
          <a:xfrm>
            <a:off x="301625" y="1616150"/>
            <a:ext cx="8540750" cy="4483026"/>
          </a:xfrm>
          <a:prstGeom prst="rect">
            <a:avLst/>
          </a:prstGeom>
        </p:spPr>
        <p:txBody>
          <a:bodyPr/>
          <a:lstStyle/>
          <a:p>
            <a:pPr>
              <a:lnSpc>
                <a:spcPct val="80000"/>
              </a:lnSpc>
              <a:spcBef>
                <a:spcPts val="400"/>
              </a:spcBef>
              <a:defRPr sz="2000"/>
            </a:pPr>
            <a:r>
              <a:t>To demonstrate how the concepts of growth rate and stock-valuation model discussed in the previous sections can analyze securities, the per-share values for price, earnings, and dividends of J&amp;J during 1997–2009 are used (see the Table 6.3).</a:t>
            </a:r>
          </a:p>
          <a:p>
            <a:pPr>
              <a:lnSpc>
                <a:spcPct val="80000"/>
              </a:lnSpc>
              <a:spcBef>
                <a:spcPts val="400"/>
              </a:spcBef>
              <a:defRPr sz="2000"/>
            </a:pPr>
            <a:r>
              <a:t>The mean and the SDs of the EPS are higher than the mean and SD of the DPS. As expected, on average J&amp;J earns more per share in earnings than they pay out in dividends; nevertheless, the variability of the earning stream is greater than the variability of the dividend stream.</a:t>
            </a:r>
          </a:p>
          <a:p>
            <a:pPr>
              <a:lnSpc>
                <a:spcPct val="80000"/>
              </a:lnSpc>
              <a:spcBef>
                <a:spcPts val="400"/>
              </a:spcBef>
              <a:defRPr sz="2000"/>
            </a:pPr>
            <a:r>
              <a:t>In comparing the dispersion of two different series there generally is a problem with simply comparing the magnitude of the respective SDs. The SD is an absolute measure of dispersion and as such is influenced by the numbers in the series. To compare the dispersion of two series, the CV, is usually employed. The CV is defined as the SD divided by the ER. The larger the CV, the greater the dispersion relative to the mean. In this case, the EPS still has a greater dispersion than the dividend series.</a:t>
            </a:r>
          </a:p>
        </p:txBody>
      </p:sp>
      <p:sp>
        <p:nvSpPr>
          <p:cNvPr id="560" name="Shape 560"/>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2" name="Shape 562"/>
          <p:cNvSpPr/>
          <p:nvPr>
            <p:ph type="title"/>
          </p:nvPr>
        </p:nvSpPr>
        <p:spPr>
          <a:prstGeom prst="rect">
            <a:avLst/>
          </a:prstGeom>
        </p:spPr>
        <p:txBody>
          <a:bodyPr/>
          <a:lstStyle>
            <a:lvl1pPr>
              <a:defRPr b="1"/>
            </a:lvl1pPr>
          </a:lstStyle>
          <a:p>
            <a:pPr/>
            <a:r>
              <a:t>EXAMPLE 6.9 (cont’d)</a:t>
            </a:r>
          </a:p>
        </p:txBody>
      </p:sp>
      <p:sp>
        <p:nvSpPr>
          <p:cNvPr id="563" name="Shape 563"/>
          <p:cNvSpPr/>
          <p:nvPr>
            <p:ph type="body" idx="1"/>
          </p:nvPr>
        </p:nvSpPr>
        <p:spPr>
          <a:prstGeom prst="rect">
            <a:avLst/>
          </a:prstGeom>
        </p:spPr>
        <p:txBody>
          <a:bodyPr/>
          <a:lstStyle/>
          <a:p>
            <a:pPr>
              <a:lnSpc>
                <a:spcPct val="80000"/>
              </a:lnSpc>
              <a:spcBef>
                <a:spcPts val="500"/>
              </a:spcBef>
              <a:defRPr sz="2200"/>
            </a:pPr>
            <a:r>
              <a:t>The expected value per share for J&amp;J is determined using the Gordon model as expressed in Eq. (6.31). To use this valuation approach, it is necessary to estimate the dividends per share in the next period, the capitalization rate, and the growth rate of dividends per share.</a:t>
            </a:r>
          </a:p>
          <a:p>
            <a:pPr>
              <a:lnSpc>
                <a:spcPct val="80000"/>
              </a:lnSpc>
              <a:spcBef>
                <a:spcPts val="500"/>
              </a:spcBef>
              <a:defRPr sz="2200"/>
            </a:pPr>
            <a:r>
              <a:t>The capitalization rate can be estimated by the earnings yield method, the weighted cost of capital method, or the capital asset pricing model (CAPM) method (discussed in Chapter 9).</a:t>
            </a:r>
          </a:p>
          <a:p>
            <a:pPr>
              <a:lnSpc>
                <a:spcPct val="80000"/>
              </a:lnSpc>
              <a:spcBef>
                <a:spcPts val="500"/>
              </a:spcBef>
              <a:defRPr sz="2200"/>
            </a:pPr>
            <a:r>
              <a:t>The following numerical example uses a required return of 16% for J&amp;J and the compound-sum method of computing dividends per share growth rate (use of Eq. (6.32) yields a growth rate of 13%). </a:t>
            </a:r>
          </a:p>
        </p:txBody>
      </p:sp>
      <p:sp>
        <p:nvSpPr>
          <p:cNvPr id="564" name="Shape 564"/>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6" name="Shape 566"/>
          <p:cNvSpPr/>
          <p:nvPr>
            <p:ph type="title"/>
          </p:nvPr>
        </p:nvSpPr>
        <p:spPr>
          <a:prstGeom prst="rect">
            <a:avLst/>
          </a:prstGeom>
        </p:spPr>
        <p:txBody>
          <a:bodyPr/>
          <a:lstStyle>
            <a:lvl1pPr>
              <a:defRPr b="1"/>
            </a:lvl1pPr>
          </a:lstStyle>
          <a:p>
            <a:pPr/>
            <a:r>
              <a:t>EXAMPLE 6.9 (cont’d)</a:t>
            </a:r>
          </a:p>
        </p:txBody>
      </p:sp>
      <p:sp>
        <p:nvSpPr>
          <p:cNvPr id="567" name="Shape 567"/>
          <p:cNvSpPr/>
          <p:nvPr>
            <p:ph type="body" idx="1"/>
          </p:nvPr>
        </p:nvSpPr>
        <p:spPr>
          <a:prstGeom prst="rect">
            <a:avLst/>
          </a:prstGeom>
        </p:spPr>
        <p:txBody>
          <a:bodyPr/>
          <a:lstStyle/>
          <a:p>
            <a:pPr>
              <a:lnSpc>
                <a:spcPct val="90000"/>
              </a:lnSpc>
              <a:spcBef>
                <a:spcPts val="600"/>
              </a:spcBef>
              <a:defRPr sz="2700"/>
            </a:pPr>
            <a:r>
              <a:t>Substituting these values into Eq. (6.31) yields:</a:t>
            </a:r>
          </a:p>
          <a:p>
            <a:pPr>
              <a:lnSpc>
                <a:spcPct val="90000"/>
              </a:lnSpc>
              <a:spcBef>
                <a:spcPts val="600"/>
              </a:spcBef>
              <a:defRPr sz="2700"/>
            </a:pPr>
          </a:p>
          <a:p>
            <a:pPr>
              <a:lnSpc>
                <a:spcPct val="90000"/>
              </a:lnSpc>
              <a:spcBef>
                <a:spcPts val="600"/>
              </a:spcBef>
              <a:defRPr sz="2700"/>
            </a:pPr>
          </a:p>
          <a:p>
            <a:pPr>
              <a:lnSpc>
                <a:spcPct val="90000"/>
              </a:lnSpc>
              <a:spcBef>
                <a:spcPts val="600"/>
              </a:spcBef>
              <a:defRPr sz="2700"/>
            </a:pPr>
            <a:r>
              <a:t>This theoretical value is a higher than the average price for the period ($68.69) and the current price ($64.41). The main problems associated with this stock-valuation approach are the adequacy of using averages of past data to estimate the future and using the compound-sum method to estimate the growth rate.</a:t>
            </a:r>
          </a:p>
        </p:txBody>
      </p:sp>
      <p:sp>
        <p:nvSpPr>
          <p:cNvPr id="568" name="Shape 568"/>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69" name="image73.png"/>
          <p:cNvPicPr>
            <a:picLocks noChangeAspect="1"/>
          </p:cNvPicPr>
          <p:nvPr/>
        </p:nvPicPr>
        <p:blipFill>
          <a:blip r:embed="rId2">
            <a:extLst/>
          </a:blip>
          <a:stretch>
            <a:fillRect/>
          </a:stretch>
        </p:blipFill>
        <p:spPr>
          <a:xfrm>
            <a:off x="2947986" y="2419893"/>
            <a:ext cx="3248026" cy="685801"/>
          </a:xfrm>
          <a:prstGeom prst="rect">
            <a:avLst/>
          </a:prstGeom>
          <a:ln w="12700">
            <a:miter lim="400000"/>
          </a:ln>
        </p:spPr>
      </p:pic>
    </p:spTree>
  </p:cSld>
  <p:clrMapOvr>
    <a:masterClrMapping/>
  </p:clrMapOvr>
  <p:transition xmlns:p14="http://schemas.microsoft.com/office/powerpoint/2010/main" spd="med" advClick="1" p14:dur="1000"/>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1" name="Shape 571"/>
          <p:cNvSpPr/>
          <p:nvPr>
            <p:ph type="title"/>
          </p:nvPr>
        </p:nvSpPr>
        <p:spPr>
          <a:prstGeom prst="rect">
            <a:avLst/>
          </a:prstGeom>
        </p:spPr>
        <p:txBody>
          <a:bodyPr/>
          <a:lstStyle>
            <a:lvl1pPr>
              <a:defRPr b="1"/>
            </a:lvl1pPr>
          </a:lstStyle>
          <a:p>
            <a:pPr/>
            <a:r>
              <a:t>EXAMPLE 6.9 (cont’d)</a:t>
            </a:r>
          </a:p>
        </p:txBody>
      </p:sp>
      <p:sp>
        <p:nvSpPr>
          <p:cNvPr id="572" name="Shape 572"/>
          <p:cNvSpPr/>
          <p:nvPr>
            <p:ph type="body" idx="1"/>
          </p:nvPr>
        </p:nvSpPr>
        <p:spPr>
          <a:prstGeom prst="rect">
            <a:avLst/>
          </a:prstGeom>
        </p:spPr>
        <p:txBody>
          <a:bodyPr/>
          <a:lstStyle>
            <a:lvl1pPr>
              <a:lnSpc>
                <a:spcPct val="80000"/>
              </a:lnSpc>
              <a:spcBef>
                <a:spcPts val="600"/>
              </a:spcBef>
              <a:defRPr sz="2900"/>
            </a:lvl1pPr>
          </a:lstStyle>
          <a:p>
            <a:pPr/>
            <a:r>
              <a:t>To estimate the related regression parameters and to provide a base for discussion of other implications, covariances and correlation coefficients for time, EPS, DPS, PPS, 1n PPS are presented in Tables 6.4(a) and 6.4(b). The covariance matrix in Table 6.4(a) presents variances (elements on the diagonal) and covariances (elements off the diagonal). The correlation matrix in Table 6.4(b) presents correlation coefficients.</a:t>
            </a:r>
          </a:p>
        </p:txBody>
      </p:sp>
      <p:sp>
        <p:nvSpPr>
          <p:cNvPr id="573" name="Shape 573"/>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5" name="Shape 575"/>
          <p:cNvSpPr/>
          <p:nvPr>
            <p:ph type="body" idx="1"/>
          </p:nvPr>
        </p:nvSpPr>
        <p:spPr>
          <a:prstGeom prst="rect">
            <a:avLst/>
          </a:prstGeom>
        </p:spPr>
        <p:txBody>
          <a:bodyPr/>
          <a:lstStyle/>
          <a:p>
            <a:pPr/>
          </a:p>
        </p:txBody>
      </p:sp>
      <p:sp>
        <p:nvSpPr>
          <p:cNvPr id="576" name="Shape 576"/>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77" name="image74.png"/>
          <p:cNvPicPr>
            <a:picLocks noChangeAspect="1"/>
          </p:cNvPicPr>
          <p:nvPr/>
        </p:nvPicPr>
        <p:blipFill>
          <a:blip r:embed="rId2">
            <a:extLst/>
          </a:blip>
          <a:stretch>
            <a:fillRect/>
          </a:stretch>
        </p:blipFill>
        <p:spPr>
          <a:xfrm>
            <a:off x="300036" y="366711"/>
            <a:ext cx="8543926" cy="6124576"/>
          </a:xfrm>
          <a:prstGeom prst="rect">
            <a:avLst/>
          </a:prstGeom>
          <a:ln w="12700">
            <a:miter lim="400000"/>
          </a:ln>
        </p:spPr>
      </p:pic>
    </p:spTree>
  </p:cSld>
  <p:clrMapOvr>
    <a:masterClrMapping/>
  </p:clrMapOvr>
  <p:transition xmlns:p14="http://schemas.microsoft.com/office/powerpoint/2010/main" spd="med" advClick="1" p14:dur="1000"/>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9" name="Shape 579"/>
          <p:cNvSpPr/>
          <p:nvPr>
            <p:ph type="title"/>
          </p:nvPr>
        </p:nvSpPr>
        <p:spPr>
          <a:prstGeom prst="rect">
            <a:avLst/>
          </a:prstGeom>
        </p:spPr>
        <p:txBody>
          <a:bodyPr/>
          <a:lstStyle>
            <a:lvl1pPr>
              <a:defRPr b="1"/>
            </a:lvl1pPr>
          </a:lstStyle>
          <a:p>
            <a:pPr/>
            <a:r>
              <a:t>EXAMPLE 6.9 (cont’d)</a:t>
            </a:r>
          </a:p>
        </p:txBody>
      </p:sp>
      <p:sp>
        <p:nvSpPr>
          <p:cNvPr id="580" name="Shape 580"/>
          <p:cNvSpPr/>
          <p:nvPr>
            <p:ph type="body" idx="1"/>
          </p:nvPr>
        </p:nvSpPr>
        <p:spPr>
          <a:prstGeom prst="rect">
            <a:avLst/>
          </a:prstGeom>
        </p:spPr>
        <p:txBody>
          <a:bodyPr/>
          <a:lstStyle>
            <a:lvl1pPr>
              <a:lnSpc>
                <a:spcPct val="90000"/>
              </a:lnSpc>
            </a:lvl1pPr>
          </a:lstStyle>
          <a:p>
            <a:pPr/>
            <a:r>
              <a:t>Conceptually, both the covariance and the correlation coefficient can be used to measure the extent to which two variables move together. The correlation coefficient, which ranges from -1.0 (perfect negative correlation) to +1.0 (perfect positive correlation), is most commonly used because it is a standardized unit-free measure.</a:t>
            </a:r>
          </a:p>
        </p:txBody>
      </p:sp>
      <p:sp>
        <p:nvSpPr>
          <p:cNvPr id="581" name="Shape 581"/>
          <p:cNvSpPr/>
          <p:nvPr>
            <p:ph type="sldNum" sz="quarter" idx="2"/>
          </p:nvPr>
        </p:nvSpPr>
        <p:spPr>
          <a:xfrm>
            <a:off x="8540467" y="6245225"/>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Theme1">
  <a:themeElements>
    <a:clrScheme name="Theme1">
      <a:dk1>
        <a:srgbClr val="007A77"/>
      </a:dk1>
      <a:lt1>
        <a:srgbClr val="7A7A7A"/>
      </a:lt1>
      <a:dk2>
        <a:srgbClr val="A7A7A7"/>
      </a:dk2>
      <a:lt2>
        <a:srgbClr val="535353"/>
      </a:lt2>
      <a:accent1>
        <a:srgbClr val="EBF7FF"/>
      </a:accent1>
      <a:accent2>
        <a:srgbClr val="3366FF"/>
      </a:accent2>
      <a:accent3>
        <a:srgbClr val="8F8F8F"/>
      </a:accent3>
      <a:accent4>
        <a:srgbClr val="006765"/>
      </a:accent4>
      <a:accent5>
        <a:srgbClr val="F3FAFF"/>
      </a:accent5>
      <a:accent6>
        <a:srgbClr val="2D5CE7"/>
      </a:accent6>
      <a:hlink>
        <a:srgbClr val="0000FF"/>
      </a:hlink>
      <a:folHlink>
        <a:srgbClr val="FF00FF"/>
      </a:folHlink>
    </a:clrScheme>
    <a:fontScheme name="Theme1">
      <a:majorFont>
        <a:latin typeface="Calibri"/>
        <a:ea typeface="Calibri"/>
        <a:cs typeface="Calibri"/>
      </a:majorFont>
      <a:minorFont>
        <a:latin typeface="Helvetica"/>
        <a:ea typeface="Helvetica"/>
        <a:cs typeface="Helvetica"/>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eme1">
  <a:themeElements>
    <a:clrScheme name="Theme1">
      <a:dk1>
        <a:srgbClr val="000000"/>
      </a:dk1>
      <a:lt1>
        <a:srgbClr val="FFFFFF"/>
      </a:lt1>
      <a:dk2>
        <a:srgbClr val="A7A7A7"/>
      </a:dk2>
      <a:lt2>
        <a:srgbClr val="535353"/>
      </a:lt2>
      <a:accent1>
        <a:srgbClr val="EBF7FF"/>
      </a:accent1>
      <a:accent2>
        <a:srgbClr val="3366FF"/>
      </a:accent2>
      <a:accent3>
        <a:srgbClr val="8F8F8F"/>
      </a:accent3>
      <a:accent4>
        <a:srgbClr val="006765"/>
      </a:accent4>
      <a:accent5>
        <a:srgbClr val="F3FAFF"/>
      </a:accent5>
      <a:accent6>
        <a:srgbClr val="2D5CE7"/>
      </a:accent6>
      <a:hlink>
        <a:srgbClr val="0000FF"/>
      </a:hlink>
      <a:folHlink>
        <a:srgbClr val="FF00FF"/>
      </a:folHlink>
    </a:clrScheme>
    <a:fontScheme name="Theme1">
      <a:majorFont>
        <a:latin typeface="Calibri"/>
        <a:ea typeface="Calibri"/>
        <a:cs typeface="Calibri"/>
      </a:majorFont>
      <a:minorFont>
        <a:latin typeface="Helvetica"/>
        <a:ea typeface="Helvetica"/>
        <a:cs typeface="Helvetica"/>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7A77"/>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