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30"/>
  </p:notesMasterIdLst>
  <p:sldIdLst>
    <p:sldId id="256" r:id="rId2"/>
    <p:sldId id="258" r:id="rId3"/>
    <p:sldId id="262" r:id="rId4"/>
    <p:sldId id="259" r:id="rId5"/>
    <p:sldId id="278" r:id="rId6"/>
    <p:sldId id="279" r:id="rId7"/>
    <p:sldId id="280" r:id="rId8"/>
    <p:sldId id="264" r:id="rId9"/>
    <p:sldId id="265" r:id="rId10"/>
    <p:sldId id="284" r:id="rId11"/>
    <p:sldId id="281" r:id="rId12"/>
    <p:sldId id="266" r:id="rId13"/>
    <p:sldId id="267" r:id="rId14"/>
    <p:sldId id="269" r:id="rId15"/>
    <p:sldId id="270" r:id="rId16"/>
    <p:sldId id="271" r:id="rId17"/>
    <p:sldId id="272" r:id="rId18"/>
    <p:sldId id="273" r:id="rId19"/>
    <p:sldId id="285" r:id="rId20"/>
    <p:sldId id="274" r:id="rId21"/>
    <p:sldId id="275" r:id="rId22"/>
    <p:sldId id="276" r:id="rId23"/>
    <p:sldId id="286" r:id="rId24"/>
    <p:sldId id="288" r:id="rId25"/>
    <p:sldId id="289" r:id="rId26"/>
    <p:sldId id="290" r:id="rId27"/>
    <p:sldId id="291" r:id="rId28"/>
    <p:sldId id="29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3E5F39-D689-4ACF-9F2C-72746C2E4B1E}">
          <p14:sldIdLst>
            <p14:sldId id="256"/>
            <p14:sldId id="258"/>
            <p14:sldId id="262"/>
          </p14:sldIdLst>
        </p14:section>
        <p14:section name="6.1 Alternative Methods for Compilation of Stock and Price Indexes" id="{A4271EA0-C947-4F8D-9A6C-10854B2B13A3}">
          <p14:sldIdLst>
            <p14:sldId id="259"/>
            <p14:sldId id="278"/>
            <p14:sldId id="279"/>
            <p14:sldId id="280"/>
            <p14:sldId id="264"/>
            <p14:sldId id="265"/>
            <p14:sldId id="284"/>
            <p14:sldId id="281"/>
            <p14:sldId id="266"/>
          </p14:sldIdLst>
        </p14:section>
        <p14:section name="6.2 Alternative Market Indexes" id="{15F5A7D5-5AFA-4E8D-948E-6453BC7CAD63}">
          <p14:sldIdLst>
            <p14:sldId id="267"/>
            <p14:sldId id="269"/>
            <p14:sldId id="270"/>
            <p14:sldId id="271"/>
            <p14:sldId id="272"/>
            <p14:sldId id="273"/>
            <p14:sldId id="285"/>
          </p14:sldIdLst>
        </p14:section>
        <p14:section name="6.3 The User and Uses of Market Indexes" id="{79D7C187-DE5F-4339-B751-D9B512D34DD3}">
          <p14:sldIdLst>
            <p14:sldId id="274"/>
            <p14:sldId id="275"/>
          </p14:sldIdLst>
        </p14:section>
        <p14:section name="6.4 Historical Behavior of Market Indexes and the Implications of their Use for Forecasting" id="{AA5CC755-A061-4472-A644-124BF0C27910}">
          <p14:sldIdLst>
            <p14:sldId id="276"/>
          </p14:sldIdLst>
        </p14:section>
        <p14:section name="6.5 Market-Index Proxy Errors and their Impact on Beta Estimates and Efficient-Market-Hypothesis Tests" id="{277938FD-20F4-41A2-B984-F69F42746E51}">
          <p14:sldIdLst>
            <p14:sldId id="286"/>
          </p14:sldIdLst>
        </p14:section>
        <p14:section name="6.6 Index-Proxy Error, Performance Measure, and the EMH Test" id="{74183207-B8BF-4FEE-981A-76D7DAAAA5B0}">
          <p14:sldIdLst>
            <p14:sldId id="288"/>
            <p14:sldId id="289"/>
            <p14:sldId id="290"/>
            <p14:sldId id="291"/>
          </p14:sldIdLst>
        </p14:section>
        <p14:section name="6.7 Summary" id="{EBE51A79-0A00-46CF-986D-4C430D3369FD}">
          <p14:sldIdLst>
            <p14:sldId id="29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5" autoAdjust="0"/>
    <p:restoredTop sz="94660"/>
  </p:normalViewPr>
  <p:slideViewPr>
    <p:cSldViewPr>
      <p:cViewPr varScale="1">
        <p:scale>
          <a:sx n="103" d="100"/>
          <a:sy n="103" d="100"/>
        </p:scale>
        <p:origin x="-420" y="-96"/>
      </p:cViewPr>
      <p:guideLst>
        <p:guide orient="horz" pos="2160"/>
        <p:guide pos="2880"/>
      </p:guideLst>
    </p:cSldViewPr>
  </p:slideViewPr>
  <p:notesTextViewPr>
    <p:cViewPr>
      <p:scale>
        <a:sx n="1" d="1"/>
        <a:sy n="1" d="1"/>
      </p:scale>
      <p:origin x="0" y="0"/>
    </p:cViewPr>
  </p:notesTextViewPr>
  <p:sorterViewPr>
    <p:cViewPr>
      <p:scale>
        <a:sx n="100" d="100"/>
        <a:sy n="100" d="100"/>
      </p:scale>
      <p:origin x="0" y="50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A1BD6D-E51D-4C0A-A084-27941227CF34}" type="datetimeFigureOut">
              <a:rPr lang="en-US" smtClean="0"/>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C7AF7B-0B3D-47EA-BDEA-9DC22E3BD92E}" type="slidenum">
              <a:rPr lang="en-US" smtClean="0"/>
              <a:t>‹#›</a:t>
            </a:fld>
            <a:endParaRPr lang="en-US"/>
          </a:p>
        </p:txBody>
      </p:sp>
    </p:spTree>
    <p:extLst>
      <p:ext uri="{BB962C8B-B14F-4D97-AF65-F5344CB8AC3E}">
        <p14:creationId xmlns:p14="http://schemas.microsoft.com/office/powerpoint/2010/main" val="102988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5981700"/>
            <a:ext cx="9144000" cy="800100"/>
          </a:xfrm>
        </p:spPr>
        <p:txBody>
          <a:bodyPr>
            <a:normAutofit/>
          </a:bodyPr>
          <a:lstStyle>
            <a:lvl1pPr marL="0" indent="0" algn="ctr">
              <a:buNone/>
              <a:defRPr sz="2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63E98819-4578-415F-810A-1B13636BD7A2}" type="slidenum">
              <a:rPr lang="en-US" smtClean="0"/>
              <a:t>‹#›</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63E98819-4578-415F-810A-1B13636BD7A2}" type="slidenum">
              <a:rPr lang="en-US" smtClean="0"/>
              <a:t>‹#›</a:t>
            </a:fld>
            <a:endParaRPr lang="en-US"/>
          </a:p>
        </p:txBody>
      </p:sp>
      <p:sp>
        <p:nvSpPr>
          <p:cNvPr id="13" name="Footer Placeholder 12"/>
          <p:cNvSpPr>
            <a:spLocks noGrp="1"/>
          </p:cNvSpPr>
          <p:nvPr>
            <p:ph type="ftr" sz="quarter" idx="15"/>
          </p:nvPr>
        </p:nvSpPr>
        <p:spPr/>
        <p:txBody>
          <a:bodyPr/>
          <a:lstStyle/>
          <a:p>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63E98819-4578-415F-810A-1B13636BD7A2}" type="slidenum">
              <a:rPr lang="en-US" smtClean="0"/>
              <a:t>‹#›</a:t>
            </a:fld>
            <a:endParaRPr lang="en-US"/>
          </a:p>
        </p:txBody>
      </p:sp>
      <p:sp>
        <p:nvSpPr>
          <p:cNvPr id="9" name="Footer Placeholder 8"/>
          <p:cNvSpPr>
            <a:spLocks noGrp="1"/>
          </p:cNvSpPr>
          <p:nvPr>
            <p:ph type="ftr" sz="quarter" idx="11"/>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1D884-7B35-49FB-9233-7A8213574B9D}" type="slidenum">
              <a:rPr lang="en-US" smtClean="0"/>
              <a:t>‹#›</a:t>
            </a:fld>
            <a:endParaRPr lang="en-US"/>
          </a:p>
        </p:txBody>
      </p:sp>
    </p:spTree>
    <p:extLst>
      <p:ext uri="{BB962C8B-B14F-4D97-AF65-F5344CB8AC3E}">
        <p14:creationId xmlns:p14="http://schemas.microsoft.com/office/powerpoint/2010/main" val="326648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63E98819-4578-415F-810A-1B13636BD7A2}" type="slidenum">
              <a:rPr lang="en-US" smtClean="0"/>
              <a:t>‹#›</a:t>
            </a:fld>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63E98819-4578-415F-810A-1B13636BD7A2}" type="slidenum">
              <a:rPr lang="en-US" smtClean="0"/>
              <a:t>‹#›</a:t>
            </a:fld>
            <a:endParaRPr lang="en-US"/>
          </a:p>
        </p:txBody>
      </p:sp>
      <p:sp>
        <p:nvSpPr>
          <p:cNvPr id="11" name="Footer Placeholder 10"/>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63E98819-4578-415F-810A-1B13636BD7A2}"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63E98819-4578-415F-810A-1B13636BD7A2}" type="slidenum">
              <a:rPr lang="en-US" smtClean="0"/>
              <a:t>‹#›</a:t>
            </a:fld>
            <a:endParaRPr lang="en-US"/>
          </a:p>
        </p:txBody>
      </p:sp>
      <p:sp>
        <p:nvSpPr>
          <p:cNvPr id="11" name="Footer Placeholder 10"/>
          <p:cNvSpPr>
            <a:spLocks noGrp="1"/>
          </p:cNvSpPr>
          <p:nvPr>
            <p:ph type="ftr" sz="quarter" idx="15"/>
          </p:nvPr>
        </p:nvSpPr>
        <p:spPr/>
        <p:txBody>
          <a:bodyPr/>
          <a:lstStyle/>
          <a:p>
            <a:endParaRPr lang="en-US"/>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63E98819-4578-415F-810A-1B13636BD7A2}"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63E98819-4578-415F-810A-1B13636BD7A2}" type="slidenum">
              <a:rPr lang="en-US" smtClean="0"/>
              <a:t>‹#›</a:t>
            </a:fld>
            <a:endParaRPr lang="en-US"/>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Lst>
  <p:hf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30" y="609600"/>
            <a:ext cx="4698934" cy="974737"/>
          </a:xfrm>
        </p:spPr>
        <p:txBody>
          <a:bodyPr>
            <a:normAutofit/>
          </a:bodyPr>
          <a:lstStyle/>
          <a:p>
            <a:r>
              <a:rPr lang="en-US" dirty="0" smtClean="0">
                <a:solidFill>
                  <a:srgbClr val="FFFFFF"/>
                </a:solidFill>
                <a:latin typeface="Times New Roman" pitchFamily="18" charset="0"/>
                <a:cs typeface="Times New Roman" pitchFamily="18" charset="0"/>
              </a:rPr>
              <a:t>Chapter</a:t>
            </a:r>
            <a:r>
              <a:rPr lang="en-US" dirty="0" smtClean="0">
                <a:solidFill>
                  <a:srgbClr val="FFFFFF"/>
                </a:solidFill>
              </a:rPr>
              <a:t> 6</a:t>
            </a:r>
            <a:endParaRPr lang="en-US" dirty="0">
              <a:solidFill>
                <a:srgbClr val="FFFFFF"/>
              </a:solidFill>
            </a:endParaRPr>
          </a:p>
        </p:txBody>
      </p:sp>
      <p:sp>
        <p:nvSpPr>
          <p:cNvPr id="3" name="Subtitle 2"/>
          <p:cNvSpPr>
            <a:spLocks noGrp="1"/>
          </p:cNvSpPr>
          <p:nvPr>
            <p:ph type="subTitle" idx="1"/>
          </p:nvPr>
        </p:nvSpPr>
        <p:spPr>
          <a:xfrm>
            <a:off x="76200" y="2667000"/>
            <a:ext cx="4648200" cy="2438400"/>
          </a:xfrm>
        </p:spPr>
        <p:txBody>
          <a:bodyPr>
            <a:normAutofit/>
          </a:bodyPr>
          <a:lstStyle/>
          <a:p>
            <a:r>
              <a:rPr lang="en-US" sz="2400" dirty="0" smtClean="0">
                <a:solidFill>
                  <a:srgbClr val="FFFFFF"/>
                </a:solidFill>
                <a:latin typeface="Times New Roman" pitchFamily="18" charset="0"/>
                <a:cs typeface="Times New Roman" pitchFamily="18" charset="0"/>
              </a:rPr>
              <a:t>The Uses and Calculation of Market Indexes</a:t>
            </a:r>
            <a:endParaRPr lang="en-US" sz="2400" dirty="0">
              <a:solidFill>
                <a:srgbClr val="FFFFFF"/>
              </a:solidFill>
              <a:latin typeface="Times New Roman" pitchFamily="18" charset="0"/>
              <a:cs typeface="Times New Roman" pitchFamily="18" charset="0"/>
            </a:endParaRPr>
          </a:p>
        </p:txBody>
      </p:sp>
      <p:sp>
        <p:nvSpPr>
          <p:cNvPr id="4" name="Rectangle 3"/>
          <p:cNvSpPr txBox="1">
            <a:spLocks noRot="1" noChangeArrowheads="1"/>
          </p:cNvSpPr>
          <p:nvPr/>
        </p:nvSpPr>
        <p:spPr>
          <a:xfrm>
            <a:off x="-76200" y="3789362"/>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78872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219200"/>
                <a:ext cx="8839200" cy="5257800"/>
              </a:xfrm>
            </p:spPr>
            <p:txBody>
              <a:bodyPr>
                <a:noAutofit/>
              </a:bodyPr>
              <a:lstStyle/>
              <a:p>
                <a:pPr marL="0" indent="0">
                  <a:lnSpc>
                    <a:spcPct val="100000"/>
                  </a:lnSpc>
                  <a:spcBef>
                    <a:spcPts val="0"/>
                  </a:spcBef>
                  <a:buNone/>
                  <a:tabLst>
                    <a:tab pos="4051300" algn="ctr"/>
                    <a:tab pos="8118475" algn="r"/>
                  </a:tabLst>
                </a:pPr>
                <a:r>
                  <a:rPr lang="en-US" sz="2000" b="1" dirty="0">
                    <a:solidFill>
                      <a:schemeClr val="accent1"/>
                    </a:solidFill>
                    <a:latin typeface="Times New Roman" pitchFamily="18" charset="0"/>
                    <a:cs typeface="Times New Roman" pitchFamily="18" charset="0"/>
                  </a:rPr>
                  <a:t>Solving for </a:t>
                </a:r>
                <a:r>
                  <a:rPr lang="en-US" sz="2000" b="1" dirty="0" err="1">
                    <a:solidFill>
                      <a:schemeClr val="accent1"/>
                    </a:solidFill>
                    <a:latin typeface="Times New Roman" pitchFamily="18" charset="0"/>
                    <a:cs typeface="Times New Roman" pitchFamily="18" charset="0"/>
                  </a:rPr>
                  <a:t>Paasche</a:t>
                </a:r>
                <a:endParaRPr lang="en-US" sz="2000" b="1" dirty="0">
                  <a:solidFill>
                    <a:schemeClr val="accent1"/>
                  </a:solidFill>
                  <a:latin typeface="Times New Roman" pitchFamily="18" charset="0"/>
                  <a:cs typeface="Times New Roman" pitchFamily="18" charset="0"/>
                </a:endParaRPr>
              </a:p>
              <a:p>
                <a:pPr marL="0" indent="0">
                  <a:lnSpc>
                    <a:spcPct val="100000"/>
                  </a:lnSpc>
                  <a:spcBef>
                    <a:spcPts val="0"/>
                  </a:spcBef>
                  <a:buNone/>
                  <a:tabLst>
                    <a:tab pos="4051300" algn="ctr"/>
                    <a:tab pos="8118475" algn="r"/>
                  </a:tabLst>
                </a:pPr>
                <a:r>
                  <a:rPr lang="en-US" sz="1800" dirty="0"/>
                  <a:t>	</a:t>
                </a:r>
                <a14:m>
                  <m:oMath xmlns:m="http://schemas.openxmlformats.org/officeDocument/2006/math">
                    <m:r>
                      <a:rPr lang="en-US" sz="1800" i="1">
                        <a:latin typeface="Cambria Math"/>
                      </a:rPr>
                      <m:t>𝑃𝑎𝑎𝑠𝑐h𝑒</m:t>
                    </m:r>
                    <m:r>
                      <a:rPr lang="en-US" sz="1800">
                        <a:latin typeface="Cambria Math"/>
                      </a:rPr>
                      <m:t> </m:t>
                    </m:r>
                    <m:r>
                      <a:rPr lang="en-US" sz="1800">
                        <a:latin typeface="Cambria Math"/>
                        <a:cs typeface="Times New Roman" pitchFamily="18" charset="0"/>
                      </a:rPr>
                      <m:t>𝑝𝑟𝑖𝑐𝑒</m:t>
                    </m:r>
                    <m:r>
                      <a:rPr lang="en-US" sz="1800">
                        <a:latin typeface="Cambria Math"/>
                        <a:cs typeface="Times New Roman" pitchFamily="18" charset="0"/>
                      </a:rPr>
                      <m:t> </m:t>
                    </m:r>
                    <m:r>
                      <a:rPr lang="en-US" sz="1800">
                        <a:latin typeface="Cambria Math"/>
                        <a:cs typeface="Times New Roman" pitchFamily="18" charset="0"/>
                      </a:rPr>
                      <m:t>𝑖𝑛𝑑𝑒𝑥</m:t>
                    </m:r>
                    <m:r>
                      <a:rPr lang="en-US" sz="1800">
                        <a:latin typeface="Cambria Math"/>
                        <a:cs typeface="Times New Roman" pitchFamily="18" charset="0"/>
                      </a:rPr>
                      <m:t>=</m:t>
                    </m:r>
                    <m:f>
                      <m:fPr>
                        <m:ctrlPr>
                          <a:rPr lang="en-US" sz="1800" i="1">
                            <a:latin typeface="Cambria Math"/>
                          </a:rPr>
                        </m:ctrlPr>
                      </m:fPr>
                      <m:num>
                        <m:nary>
                          <m:naryPr>
                            <m:chr m:val="∑"/>
                            <m:grow m:val="on"/>
                            <m:subHide m:val="on"/>
                            <m:supHide m:val="on"/>
                            <m:ctrlPr>
                              <a:rPr lang="en-US" sz="1800" i="1">
                                <a:latin typeface="Cambria Math"/>
                              </a:rPr>
                            </m:ctrlPr>
                          </m:naryPr>
                          <m:sub/>
                          <m:sup/>
                          <m:e>
                            <m:sSub>
                              <m:sSubPr>
                                <m:ctrlPr>
                                  <a:rPr lang="en-US" sz="1800" i="1">
                                    <a:latin typeface="Cambria Math"/>
                                  </a:rPr>
                                </m:ctrlPr>
                              </m:sSubPr>
                              <m:e>
                                <m:r>
                                  <a:rPr lang="en-US" sz="1800" i="1">
                                    <a:latin typeface="Cambria Math"/>
                                  </a:rPr>
                                  <m:t>𝑄</m:t>
                                </m:r>
                              </m:e>
                              <m:sub>
                                <m:r>
                                  <a:rPr lang="en-US" sz="1800" i="1">
                                    <a:latin typeface="Cambria Math"/>
                                  </a:rPr>
                                  <m:t>𝑗𝑡</m:t>
                                </m:r>
                              </m:sub>
                            </m:sSub>
                            <m:r>
                              <m:rPr>
                                <m:nor/>
                              </m:rPr>
                              <a:rPr lang="en-US" sz="1800" i="1"/>
                              <m:t> </m:t>
                            </m:r>
                            <m:sSub>
                              <m:sSubPr>
                                <m:ctrlPr>
                                  <a:rPr lang="en-US" sz="1800" i="1">
                                    <a:latin typeface="Cambria Math"/>
                                  </a:rPr>
                                </m:ctrlPr>
                              </m:sSubPr>
                              <m:e>
                                <m:r>
                                  <a:rPr lang="en-US" sz="1800" i="1">
                                    <a:latin typeface="Cambria Math"/>
                                  </a:rPr>
                                  <m:t>𝑃</m:t>
                                </m:r>
                              </m:e>
                              <m:sub>
                                <m:r>
                                  <a:rPr lang="en-US" sz="1800" i="1">
                                    <a:latin typeface="Cambria Math"/>
                                  </a:rPr>
                                  <m:t>𝑗𝑡</m:t>
                                </m:r>
                              </m:sub>
                            </m:sSub>
                          </m:e>
                        </m:nary>
                      </m:num>
                      <m:den>
                        <m:nary>
                          <m:naryPr>
                            <m:chr m:val="∑"/>
                            <m:grow m:val="on"/>
                            <m:subHide m:val="on"/>
                            <m:supHide m:val="on"/>
                            <m:ctrlPr>
                              <a:rPr lang="en-US" sz="1800" i="1">
                                <a:latin typeface="Cambria Math"/>
                              </a:rPr>
                            </m:ctrlPr>
                          </m:naryPr>
                          <m:sub/>
                          <m:sup/>
                          <m:e>
                            <m:sSub>
                              <m:sSubPr>
                                <m:ctrlPr>
                                  <a:rPr lang="en-US" sz="1800" i="1">
                                    <a:latin typeface="Cambria Math"/>
                                  </a:rPr>
                                </m:ctrlPr>
                              </m:sSubPr>
                              <m:e>
                                <m:r>
                                  <a:rPr lang="en-US" sz="1800" i="1">
                                    <a:latin typeface="Cambria Math"/>
                                  </a:rPr>
                                  <m:t>𝑄</m:t>
                                </m:r>
                              </m:e>
                              <m:sub>
                                <m:r>
                                  <a:rPr lang="en-US" sz="1800" i="1">
                                    <a:latin typeface="Cambria Math"/>
                                  </a:rPr>
                                  <m:t>𝑗</m:t>
                                </m:r>
                                <m:r>
                                  <a:rPr lang="en-US" sz="1800" i="1">
                                    <a:latin typeface="Cambria Math"/>
                                  </a:rPr>
                                  <m:t>0</m:t>
                                </m:r>
                              </m:sub>
                            </m:sSub>
                            <m:sSub>
                              <m:sSubPr>
                                <m:ctrlPr>
                                  <a:rPr lang="en-US" sz="1800" i="1">
                                    <a:latin typeface="Cambria Math"/>
                                  </a:rPr>
                                </m:ctrlPr>
                              </m:sSubPr>
                              <m:e>
                                <m:r>
                                  <a:rPr lang="en-US" sz="1800" i="1">
                                    <a:latin typeface="Cambria Math"/>
                                  </a:rPr>
                                  <m:t>𝑃</m:t>
                                </m:r>
                              </m:e>
                              <m:sub>
                                <m:r>
                                  <a:rPr lang="en-US" sz="1800" i="1">
                                    <a:latin typeface="Cambria Math"/>
                                  </a:rPr>
                                  <m:t>𝑗𝑡</m:t>
                                </m:r>
                              </m:sub>
                            </m:sSub>
                          </m:e>
                        </m:nary>
                      </m:den>
                    </m:f>
                  </m:oMath>
                </a14:m>
                <a:r>
                  <a:rPr lang="en-US" sz="1800" dirty="0">
                    <a:latin typeface="Times New Roman" pitchFamily="18" charset="0"/>
                    <a:cs typeface="Times New Roman" pitchFamily="18" charset="0"/>
                  </a:rPr>
                  <a:t>	(6.5)</a:t>
                </a:r>
              </a:p>
              <a:p>
                <a:pPr marL="0" indent="0">
                  <a:lnSpc>
                    <a:spcPct val="100000"/>
                  </a:lnSpc>
                  <a:spcBef>
                    <a:spcPts val="0"/>
                  </a:spcBef>
                  <a:buNone/>
                  <a:tabLst>
                    <a:tab pos="4051300" algn="ctr"/>
                    <a:tab pos="8118475" algn="r"/>
                  </a:tabLst>
                </a:pPr>
                <a:r>
                  <a:rPr lang="en-US" sz="1800" dirty="0">
                    <a:latin typeface="Times New Roman" pitchFamily="18" charset="0"/>
                    <a:cs typeface="Times New Roman" pitchFamily="18" charset="0"/>
                  </a:rPr>
                  <a:t>The total cost of purchasing in the second week was:</a:t>
                </a:r>
              </a:p>
              <a:p>
                <a:pPr marL="0" indent="0">
                  <a:lnSpc>
                    <a:spcPct val="100000"/>
                  </a:lnSpc>
                  <a:spcBef>
                    <a:spcPts val="0"/>
                  </a:spcBef>
                  <a:buNone/>
                  <a:tabLst>
                    <a:tab pos="4051300" algn="ctr"/>
                    <a:tab pos="8118475" algn="r"/>
                  </a:tabLst>
                </a:pPr>
                <a14:m>
                  <m:oMathPara xmlns:m="http://schemas.openxmlformats.org/officeDocument/2006/math">
                    <m:oMathParaPr>
                      <m:jc m:val="center"/>
                    </m:oMathParaPr>
                    <m:oMath xmlns:m="http://schemas.openxmlformats.org/officeDocument/2006/math">
                      <m:nary>
                        <m:naryPr>
                          <m:chr m:val="∑"/>
                          <m:grow m:val="on"/>
                          <m:subHide m:val="on"/>
                          <m:supHide m:val="on"/>
                          <m:ctrlPr>
                            <a:rPr lang="en-US" sz="1800" i="1">
                              <a:latin typeface="Cambria Math"/>
                            </a:rPr>
                          </m:ctrlPr>
                        </m:naryPr>
                        <m:sub/>
                        <m:sup/>
                        <m:e>
                          <m:sSub>
                            <m:sSubPr>
                              <m:ctrlPr>
                                <a:rPr lang="en-US" sz="1800" i="1">
                                  <a:latin typeface="Cambria Math"/>
                                </a:rPr>
                              </m:ctrlPr>
                            </m:sSubPr>
                            <m:e>
                              <m:r>
                                <a:rPr lang="en-US" sz="1800" i="1">
                                  <a:latin typeface="Cambria Math"/>
                                </a:rPr>
                                <m:t>𝑄</m:t>
                              </m:r>
                            </m:e>
                            <m:sub>
                              <m:r>
                                <a:rPr lang="en-US" sz="1800" i="1">
                                  <a:latin typeface="Cambria Math"/>
                                </a:rPr>
                                <m:t>𝑗𝑡</m:t>
                              </m:r>
                            </m:sub>
                          </m:sSub>
                          <m:r>
                            <m:rPr>
                              <m:nor/>
                            </m:rPr>
                            <a:rPr lang="en-US" sz="1800" i="1"/>
                            <m:t> </m:t>
                          </m:r>
                          <m:sSub>
                            <m:sSubPr>
                              <m:ctrlPr>
                                <a:rPr lang="en-US" sz="1800" i="1">
                                  <a:latin typeface="Cambria Math"/>
                                </a:rPr>
                              </m:ctrlPr>
                            </m:sSubPr>
                            <m:e>
                              <m:r>
                                <a:rPr lang="en-US" sz="1800" i="1">
                                  <a:latin typeface="Cambria Math"/>
                                </a:rPr>
                                <m:t>𝑃</m:t>
                              </m:r>
                            </m:e>
                            <m:sub>
                              <m:r>
                                <a:rPr lang="en-US" sz="1800" i="1">
                                  <a:latin typeface="Cambria Math"/>
                                </a:rPr>
                                <m:t>𝑗𝑡</m:t>
                              </m:r>
                            </m:sub>
                          </m:sSub>
                        </m:e>
                      </m:nary>
                      <m:r>
                        <a:rPr lang="en-US" sz="1800">
                          <a:latin typeface="Cambria Math"/>
                        </a:rPr>
                        <m:t>=</m:t>
                      </m:r>
                      <m:d>
                        <m:dPr>
                          <m:ctrlPr>
                            <a:rPr lang="en-US" sz="1800" i="1">
                              <a:latin typeface="Cambria Math"/>
                            </a:rPr>
                          </m:ctrlPr>
                        </m:dPr>
                        <m:e>
                          <m:r>
                            <a:rPr lang="en-US" sz="1800">
                              <a:latin typeface="Cambria Math"/>
                            </a:rPr>
                            <m:t>141.8</m:t>
                          </m:r>
                        </m:e>
                      </m:d>
                      <m:d>
                        <m:dPr>
                          <m:ctrlPr>
                            <a:rPr lang="en-US" sz="1800" i="1">
                              <a:latin typeface="Cambria Math"/>
                            </a:rPr>
                          </m:ctrlPr>
                        </m:dPr>
                        <m:e>
                          <m:r>
                            <a:rPr lang="en-US" sz="1800">
                              <a:latin typeface="Cambria Math"/>
                            </a:rPr>
                            <m:t>63.20</m:t>
                          </m:r>
                        </m:e>
                      </m:d>
                      <m:r>
                        <a:rPr lang="en-US" sz="1800">
                          <a:latin typeface="Cambria Math"/>
                        </a:rPr>
                        <m:t>+</m:t>
                      </m:r>
                      <m:d>
                        <m:dPr>
                          <m:ctrlPr>
                            <a:rPr lang="en-US" sz="1800" i="1">
                              <a:latin typeface="Cambria Math"/>
                            </a:rPr>
                          </m:ctrlPr>
                        </m:dPr>
                        <m:e>
                          <m:r>
                            <a:rPr lang="en-US" sz="1800">
                              <a:latin typeface="Cambria Math"/>
                            </a:rPr>
                            <m:t>209.6</m:t>
                          </m:r>
                        </m:e>
                      </m:d>
                      <m:d>
                        <m:dPr>
                          <m:ctrlPr>
                            <a:rPr lang="en-US" sz="1800" i="1">
                              <a:latin typeface="Cambria Math"/>
                            </a:rPr>
                          </m:ctrlPr>
                        </m:dPr>
                        <m:e>
                          <m:r>
                            <a:rPr lang="en-US" sz="1800">
                              <a:latin typeface="Cambria Math"/>
                            </a:rPr>
                            <m:t>38.87</m:t>
                          </m:r>
                        </m:e>
                      </m:d>
                      <m:r>
                        <a:rPr lang="en-US" sz="1800">
                          <a:latin typeface="Cambria Math"/>
                        </a:rPr>
                        <m:t>+</m:t>
                      </m:r>
                      <m:d>
                        <m:dPr>
                          <m:ctrlPr>
                            <a:rPr lang="en-US" sz="1800" i="1">
                              <a:latin typeface="Cambria Math"/>
                            </a:rPr>
                          </m:ctrlPr>
                        </m:dPr>
                        <m:e>
                          <m:r>
                            <a:rPr lang="en-US" sz="1800">
                              <a:latin typeface="Cambria Math"/>
                            </a:rPr>
                            <m:t>741.1</m:t>
                          </m:r>
                        </m:e>
                      </m:d>
                      <m:d>
                        <m:dPr>
                          <m:ctrlPr>
                            <a:rPr lang="en-US" sz="1800" i="1">
                              <a:latin typeface="Cambria Math"/>
                            </a:rPr>
                          </m:ctrlPr>
                        </m:dPr>
                        <m:e>
                          <m:r>
                            <a:rPr lang="en-US" sz="1800">
                              <a:latin typeface="Cambria Math"/>
                            </a:rPr>
                            <m:t>18.96</m:t>
                          </m:r>
                        </m:e>
                      </m:d>
                      <m:r>
                        <a:rPr lang="en-US" sz="1800">
                          <a:latin typeface="Cambria Math"/>
                        </a:rPr>
                        <m:t>+</m:t>
                      </m:r>
                      <m:d>
                        <m:dPr>
                          <m:ctrlPr>
                            <a:rPr lang="en-US" sz="1800" i="1">
                              <a:latin typeface="Cambria Math"/>
                            </a:rPr>
                          </m:ctrlPr>
                        </m:dPr>
                        <m:e>
                          <m:r>
                            <a:rPr lang="en-US" sz="1800">
                              <a:latin typeface="Cambria Math"/>
                            </a:rPr>
                            <m:t>27.0</m:t>
                          </m:r>
                        </m:e>
                      </m:d>
                      <m:d>
                        <m:dPr>
                          <m:ctrlPr>
                            <a:rPr lang="en-US" sz="1800" i="1">
                              <a:latin typeface="Cambria Math"/>
                            </a:rPr>
                          </m:ctrlPr>
                        </m:dPr>
                        <m:e>
                          <m:r>
                            <a:rPr lang="en-US" sz="1800">
                              <a:latin typeface="Cambria Math"/>
                            </a:rPr>
                            <m:t>44.53</m:t>
                          </m:r>
                        </m:e>
                      </m:d>
                      <m:r>
                        <a:rPr lang="en-US" sz="1800">
                          <a:latin typeface="Cambria Math"/>
                        </a:rPr>
                        <m:t>=$</m:t>
                      </m:r>
                      <m:r>
                        <a:rPr lang="en-US" sz="1800" i="1">
                          <a:latin typeface="Cambria Math"/>
                        </a:rPr>
                        <m:t>32,362.478</m:t>
                      </m:r>
                    </m:oMath>
                  </m:oMathPara>
                </a14:m>
                <a:endParaRPr lang="en-US" sz="1800" dirty="0">
                  <a:latin typeface="Times New Roman" pitchFamily="18" charset="0"/>
                </a:endParaRPr>
              </a:p>
              <a:p>
                <a:pPr marL="0" indent="0">
                  <a:lnSpc>
                    <a:spcPct val="100000"/>
                  </a:lnSpc>
                  <a:spcBef>
                    <a:spcPts val="0"/>
                  </a:spcBef>
                  <a:buNone/>
                  <a:tabLst>
                    <a:tab pos="4051300" algn="ctr"/>
                    <a:tab pos="8118475" algn="r"/>
                  </a:tabLst>
                </a:pPr>
                <a:r>
                  <a:rPr lang="en-US" sz="1800" dirty="0">
                    <a:latin typeface="Times New Roman" pitchFamily="18" charset="0"/>
                  </a:rPr>
                  <a:t>The cost of purchasing had the demand stayed the same as the first week would be:</a:t>
                </a:r>
                <a:endParaRPr lang="en-US" sz="1800" i="1" dirty="0">
                  <a:latin typeface="Cambria Math"/>
                </a:endParaRPr>
              </a:p>
              <a:p>
                <a:pPr marL="0" indent="0">
                  <a:lnSpc>
                    <a:spcPct val="100000"/>
                  </a:lnSpc>
                  <a:spcBef>
                    <a:spcPts val="0"/>
                  </a:spcBef>
                  <a:buNone/>
                  <a:tabLst>
                    <a:tab pos="4051300" algn="ctr"/>
                    <a:tab pos="8118475" algn="r"/>
                  </a:tabLst>
                </a:pPr>
                <a14:m>
                  <m:oMathPara xmlns:m="http://schemas.openxmlformats.org/officeDocument/2006/math">
                    <m:oMathParaPr>
                      <m:jc m:val="center"/>
                    </m:oMathParaPr>
                    <m:oMath xmlns:m="http://schemas.openxmlformats.org/officeDocument/2006/math">
                      <m:nary>
                        <m:naryPr>
                          <m:chr m:val="∑"/>
                          <m:grow m:val="on"/>
                          <m:subHide m:val="on"/>
                          <m:supHide m:val="on"/>
                          <m:ctrlPr>
                            <a:rPr lang="en-US" sz="1800" i="1">
                              <a:latin typeface="Cambria Math"/>
                            </a:rPr>
                          </m:ctrlPr>
                        </m:naryPr>
                        <m:sub/>
                        <m:sup/>
                        <m:e>
                          <m:sSub>
                            <m:sSubPr>
                              <m:ctrlPr>
                                <a:rPr lang="en-US" sz="1800" i="1">
                                  <a:latin typeface="Cambria Math"/>
                                </a:rPr>
                              </m:ctrlPr>
                            </m:sSubPr>
                            <m:e>
                              <m:r>
                                <a:rPr lang="en-US" sz="1800" i="1">
                                  <a:latin typeface="Cambria Math"/>
                                </a:rPr>
                                <m:t>𝑄</m:t>
                              </m:r>
                            </m:e>
                            <m:sub>
                              <m:r>
                                <a:rPr lang="en-US" sz="1800" i="1">
                                  <a:latin typeface="Cambria Math"/>
                                </a:rPr>
                                <m:t>𝑗</m:t>
                              </m:r>
                              <m:r>
                                <a:rPr lang="en-US" sz="1800" i="1">
                                  <a:latin typeface="Cambria Math"/>
                                </a:rPr>
                                <m:t>0</m:t>
                              </m:r>
                            </m:sub>
                          </m:sSub>
                          <m:sSub>
                            <m:sSubPr>
                              <m:ctrlPr>
                                <a:rPr lang="en-US" sz="1800" i="1">
                                  <a:latin typeface="Cambria Math"/>
                                </a:rPr>
                              </m:ctrlPr>
                            </m:sSubPr>
                            <m:e>
                              <m:r>
                                <a:rPr lang="en-US" sz="1800" i="1">
                                  <a:latin typeface="Cambria Math"/>
                                </a:rPr>
                                <m:t>𝑃</m:t>
                              </m:r>
                            </m:e>
                            <m:sub>
                              <m:r>
                                <a:rPr lang="en-US" sz="1800" i="1">
                                  <a:latin typeface="Cambria Math"/>
                                </a:rPr>
                                <m:t>𝑗𝑡</m:t>
                              </m:r>
                            </m:sub>
                          </m:sSub>
                        </m:e>
                      </m:nary>
                      <m:r>
                        <a:rPr lang="en-US" sz="1800" i="1">
                          <a:latin typeface="Cambria Math"/>
                        </a:rPr>
                        <m:t>=</m:t>
                      </m:r>
                      <m:d>
                        <m:dPr>
                          <m:ctrlPr>
                            <a:rPr lang="en-US" sz="1800" i="1">
                              <a:latin typeface="Cambria Math"/>
                            </a:rPr>
                          </m:ctrlPr>
                        </m:dPr>
                        <m:e>
                          <m:r>
                            <a:rPr lang="en-US" sz="1800">
                              <a:latin typeface="Cambria Math"/>
                            </a:rPr>
                            <m:t>121.4</m:t>
                          </m:r>
                        </m:e>
                      </m:d>
                      <m:d>
                        <m:dPr>
                          <m:ctrlPr>
                            <a:rPr lang="en-US" sz="1800" i="1">
                              <a:latin typeface="Cambria Math"/>
                            </a:rPr>
                          </m:ctrlPr>
                        </m:dPr>
                        <m:e>
                          <m:r>
                            <a:rPr lang="en-US" sz="1800">
                              <a:latin typeface="Cambria Math"/>
                            </a:rPr>
                            <m:t>63.20</m:t>
                          </m:r>
                        </m:e>
                      </m:d>
                      <m:r>
                        <a:rPr lang="en-US" sz="1800">
                          <a:latin typeface="Cambria Math"/>
                        </a:rPr>
                        <m:t>+</m:t>
                      </m:r>
                      <m:d>
                        <m:dPr>
                          <m:ctrlPr>
                            <a:rPr lang="en-US" sz="1800" i="1">
                              <a:latin typeface="Cambria Math"/>
                            </a:rPr>
                          </m:ctrlPr>
                        </m:dPr>
                        <m:e>
                          <m:r>
                            <a:rPr lang="en-US" sz="1800">
                              <a:latin typeface="Cambria Math"/>
                            </a:rPr>
                            <m:t>177.6</m:t>
                          </m:r>
                        </m:e>
                      </m:d>
                      <m:d>
                        <m:dPr>
                          <m:ctrlPr>
                            <a:rPr lang="en-US" sz="1800" i="1">
                              <a:latin typeface="Cambria Math"/>
                            </a:rPr>
                          </m:ctrlPr>
                        </m:dPr>
                        <m:e>
                          <m:r>
                            <a:rPr lang="en-US" sz="1800">
                              <a:latin typeface="Cambria Math"/>
                            </a:rPr>
                            <m:t>38.87</m:t>
                          </m:r>
                        </m:e>
                      </m:d>
                      <m:r>
                        <a:rPr lang="en-US" sz="1800">
                          <a:latin typeface="Cambria Math"/>
                        </a:rPr>
                        <m:t>+</m:t>
                      </m:r>
                      <m:d>
                        <m:dPr>
                          <m:ctrlPr>
                            <a:rPr lang="en-US" sz="1800" i="1">
                              <a:latin typeface="Cambria Math"/>
                            </a:rPr>
                          </m:ctrlPr>
                        </m:dPr>
                        <m:e>
                          <m:r>
                            <a:rPr lang="en-US" sz="1800">
                              <a:latin typeface="Cambria Math"/>
                            </a:rPr>
                            <m:t>514.3</m:t>
                          </m:r>
                        </m:e>
                      </m:d>
                      <m:d>
                        <m:dPr>
                          <m:ctrlPr>
                            <a:rPr lang="en-US" sz="1800" i="1">
                              <a:latin typeface="Cambria Math"/>
                            </a:rPr>
                          </m:ctrlPr>
                        </m:dPr>
                        <m:e>
                          <m:r>
                            <a:rPr lang="en-US" sz="1800">
                              <a:latin typeface="Cambria Math"/>
                            </a:rPr>
                            <m:t>18.96</m:t>
                          </m:r>
                        </m:e>
                      </m:d>
                      <m:r>
                        <a:rPr lang="en-US" sz="1800">
                          <a:latin typeface="Cambria Math"/>
                        </a:rPr>
                        <m:t>+</m:t>
                      </m:r>
                      <m:d>
                        <m:dPr>
                          <m:ctrlPr>
                            <a:rPr lang="en-US" sz="1800" i="1">
                              <a:latin typeface="Cambria Math"/>
                            </a:rPr>
                          </m:ctrlPr>
                        </m:dPr>
                        <m:e>
                          <m:r>
                            <a:rPr lang="en-US" sz="1800">
                              <a:latin typeface="Cambria Math"/>
                            </a:rPr>
                            <m:t>22.2</m:t>
                          </m:r>
                        </m:e>
                      </m:d>
                      <m:d>
                        <m:dPr>
                          <m:ctrlPr>
                            <a:rPr lang="en-US" sz="1800" i="1">
                              <a:latin typeface="Cambria Math"/>
                            </a:rPr>
                          </m:ctrlPr>
                        </m:dPr>
                        <m:e>
                          <m:r>
                            <a:rPr lang="en-US" sz="1800">
                              <a:latin typeface="Cambria Math"/>
                            </a:rPr>
                            <m:t>44.53</m:t>
                          </m:r>
                        </m:e>
                      </m:d>
                      <m:r>
                        <a:rPr lang="en-US" sz="1800">
                          <a:latin typeface="Cambria Math"/>
                        </a:rPr>
                        <m:t>=$</m:t>
                      </m:r>
                      <m:r>
                        <a:rPr lang="en-US" sz="1800" i="1">
                          <a:latin typeface="Cambria Math"/>
                        </a:rPr>
                        <m:t>25,315.486</m:t>
                      </m:r>
                    </m:oMath>
                  </m:oMathPara>
                </a14:m>
                <a:endParaRPr lang="en-US" sz="1800" dirty="0">
                  <a:latin typeface="Times New Roman" pitchFamily="18" charset="0"/>
                </a:endParaRPr>
              </a:p>
              <a:p>
                <a:pPr marL="0" indent="0">
                  <a:lnSpc>
                    <a:spcPct val="100000"/>
                  </a:lnSpc>
                  <a:spcBef>
                    <a:spcPts val="0"/>
                  </a:spcBef>
                  <a:buNone/>
                  <a:tabLst>
                    <a:tab pos="4051300" algn="ctr"/>
                    <a:tab pos="8118475" algn="r"/>
                  </a:tabLst>
                </a:pPr>
                <a:r>
                  <a:rPr lang="en-US" sz="1800" dirty="0">
                    <a:latin typeface="Times New Roman" pitchFamily="18" charset="0"/>
                    <a:cs typeface="Times New Roman" pitchFamily="18" charset="0"/>
                  </a:rPr>
                  <a:t>Substituting these numbers into Equation (6.4), the </a:t>
                </a:r>
                <a:r>
                  <a:rPr lang="en-US" sz="1800" dirty="0" err="1">
                    <a:latin typeface="Times New Roman" pitchFamily="18" charset="0"/>
                    <a:cs typeface="Times New Roman" pitchFamily="18" charset="0"/>
                  </a:rPr>
                  <a:t>Paasche</a:t>
                </a:r>
                <a:r>
                  <a:rPr lang="en-US" sz="1800" dirty="0">
                    <a:latin typeface="Times New Roman" pitchFamily="18" charset="0"/>
                    <a:cs typeface="Times New Roman" pitchFamily="18" charset="0"/>
                  </a:rPr>
                  <a:t> price index for the second week is:</a:t>
                </a:r>
              </a:p>
              <a:p>
                <a:pPr marL="0" indent="0">
                  <a:lnSpc>
                    <a:spcPct val="100000"/>
                  </a:lnSpc>
                  <a:spcBef>
                    <a:spcPts val="0"/>
                  </a:spcBef>
                  <a:buNone/>
                  <a:tabLst>
                    <a:tab pos="4051300" algn="ctr"/>
                    <a:tab pos="8118475" algn="r"/>
                  </a:tabLst>
                </a:pPr>
                <a14:m>
                  <m:oMathPara xmlns:m="http://schemas.openxmlformats.org/officeDocument/2006/math">
                    <m:oMathParaPr>
                      <m:jc m:val="center"/>
                    </m:oMathParaPr>
                    <m:oMath xmlns:m="http://schemas.openxmlformats.org/officeDocument/2006/math">
                      <m:r>
                        <a:rPr lang="en-US" sz="1800">
                          <a:latin typeface="Cambria Math"/>
                        </a:rPr>
                        <m:t>100</m:t>
                      </m:r>
                      <m:r>
                        <m:rPr>
                          <m:nor/>
                        </m:rPr>
                        <a:rPr lang="en-US" sz="1800" i="1"/>
                        <m:t> </m:t>
                      </m:r>
                      <m:d>
                        <m:dPr>
                          <m:ctrlPr>
                            <a:rPr lang="en-US" sz="1800" i="1">
                              <a:latin typeface="Cambria Math"/>
                            </a:rPr>
                          </m:ctrlPr>
                        </m:dPr>
                        <m:e>
                          <m:f>
                            <m:fPr>
                              <m:ctrlPr>
                                <a:rPr lang="en-US" sz="1800" i="1">
                                  <a:latin typeface="Cambria Math"/>
                                </a:rPr>
                              </m:ctrlPr>
                            </m:fPr>
                            <m:num>
                              <m:r>
                                <a:rPr lang="en-US" sz="1800" i="1">
                                  <a:latin typeface="Cambria Math"/>
                                </a:rPr>
                                <m:t>32,362.478</m:t>
                              </m:r>
                            </m:num>
                            <m:den>
                              <m:r>
                                <a:rPr lang="en-US" sz="1800" i="1">
                                  <a:latin typeface="Cambria Math"/>
                                </a:rPr>
                                <m:t>25,315.486</m:t>
                              </m:r>
                            </m:den>
                          </m:f>
                        </m:e>
                      </m:d>
                      <m:r>
                        <a:rPr lang="en-US" sz="1800">
                          <a:latin typeface="Cambria Math"/>
                        </a:rPr>
                        <m:t>=</m:t>
                      </m:r>
                      <m:r>
                        <a:rPr lang="en-US" sz="1800" i="1">
                          <a:latin typeface="Cambria Math"/>
                        </a:rPr>
                        <m:t>127.837</m:t>
                      </m:r>
                    </m:oMath>
                  </m:oMathPara>
                </a14:m>
                <a:endParaRPr lang="en-US" sz="18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219200"/>
                <a:ext cx="8839200" cy="5257800"/>
              </a:xfrm>
              <a:blipFill rotWithShape="1">
                <a:blip r:embed="rId2"/>
                <a:stretch>
                  <a:fillRect l="-690" t="-579"/>
                </a:stretch>
              </a:blipFill>
            </p:spPr>
            <p:txBody>
              <a:bodyPr/>
              <a:lstStyle/>
              <a:p>
                <a:r>
                  <a:rPr lang="en-US">
                    <a:noFill/>
                  </a:rPr>
                  <a:t> </a:t>
                </a:r>
              </a:p>
            </p:txBody>
          </p:sp>
        </mc:Fallback>
      </mc:AlternateContent>
      <p:sp>
        <p:nvSpPr>
          <p:cNvPr id="5" name="Text Placeholder 4"/>
          <p:cNvSpPr>
            <a:spLocks noGrp="1"/>
          </p:cNvSpPr>
          <p:nvPr>
            <p:ph type="body" sz="quarter" idx="13"/>
          </p:nvPr>
        </p:nvSpPr>
        <p:spPr>
          <a:xfrm>
            <a:off x="152400" y="838200"/>
            <a:ext cx="8632200" cy="381000"/>
          </a:xfrm>
        </p:spPr>
        <p:txBody>
          <a:bodyPr>
            <a:noAutofit/>
          </a:bodyPr>
          <a:lstStyle/>
          <a:p>
            <a:r>
              <a:rPr lang="en-US" sz="2000" dirty="0">
                <a:latin typeface="Times New Roman" pitchFamily="18" charset="0"/>
                <a:cs typeface="Times New Roman" pitchFamily="18" charset="0"/>
              </a:rPr>
              <a:t>6.1.1 Price-Weighted, Value-Weighted, and Quantity-Weighted Indexes</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10</a:t>
            </a:fld>
            <a:endParaRPr lang="en-US">
              <a:solidFill>
                <a:schemeClr val="accent6">
                  <a:lumMod val="20000"/>
                  <a:lumOff val="80000"/>
                </a:schemeClr>
              </a:solidFill>
            </a:endParaRPr>
          </a:p>
        </p:txBody>
      </p:sp>
      <p:sp>
        <p:nvSpPr>
          <p:cNvPr id="2" name="Title 1"/>
          <p:cNvSpPr>
            <a:spLocks noGrp="1"/>
          </p:cNvSpPr>
          <p:nvPr>
            <p:ph type="title"/>
          </p:nvPr>
        </p:nvSpPr>
        <p:spPr>
          <a:xfrm>
            <a:off x="152400" y="381000"/>
            <a:ext cx="8839200" cy="381000"/>
          </a:xfrm>
        </p:spPr>
        <p:txBody>
          <a:bodyPr>
            <a:noAutofit/>
          </a:bodyPr>
          <a:lstStyle/>
          <a:p>
            <a:r>
              <a:rPr lang="en-US" sz="2200" dirty="0">
                <a:latin typeface="Times New Roman" pitchFamily="18" charset="0"/>
                <a:cs typeface="Times New Roman" pitchFamily="18" charset="0"/>
              </a:rPr>
              <a:t>6.1 Alternative Methods for Compilation of Stock and Price Indexes</a:t>
            </a:r>
          </a:p>
        </p:txBody>
      </p:sp>
    </p:spTree>
    <p:extLst>
      <p:ext uri="{BB962C8B-B14F-4D97-AF65-F5344CB8AC3E}">
        <p14:creationId xmlns:p14="http://schemas.microsoft.com/office/powerpoint/2010/main" val="3528201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nSpc>
                    <a:spcPct val="100000"/>
                  </a:lnSpc>
                  <a:spcBef>
                    <a:spcPts val="0"/>
                  </a:spcBef>
                  <a:buNone/>
                  <a:tabLst>
                    <a:tab pos="4051300" algn="ctr"/>
                    <a:tab pos="8118475" algn="r"/>
                  </a:tabLst>
                </a:pPr>
                <a:r>
                  <a:rPr lang="en-US" sz="2000" dirty="0" smtClean="0">
                    <a:solidFill>
                      <a:schemeClr val="accent1"/>
                    </a:solidFill>
                    <a:latin typeface="Times New Roman" pitchFamily="18" charset="0"/>
                    <a:cs typeface="Times New Roman" pitchFamily="18" charset="0"/>
                  </a:rPr>
                  <a:t>Using the results we received in calculating </a:t>
                </a:r>
                <a:r>
                  <a:rPr lang="en-US" sz="2000" dirty="0" err="1" smtClean="0">
                    <a:solidFill>
                      <a:schemeClr val="accent1"/>
                    </a:solidFill>
                    <a:latin typeface="Times New Roman" pitchFamily="18" charset="0"/>
                    <a:cs typeface="Times New Roman" pitchFamily="18" charset="0"/>
                  </a:rPr>
                  <a:t>Paasche</a:t>
                </a:r>
                <a:r>
                  <a:rPr lang="en-US" sz="2000" dirty="0" smtClean="0">
                    <a:solidFill>
                      <a:schemeClr val="accent1"/>
                    </a:solidFill>
                    <a:latin typeface="Times New Roman" pitchFamily="18" charset="0"/>
                    <a:cs typeface="Times New Roman" pitchFamily="18" charset="0"/>
                  </a:rPr>
                  <a:t> and </a:t>
                </a:r>
                <a:r>
                  <a:rPr lang="en-US" sz="2000" dirty="0" err="1" smtClean="0">
                    <a:solidFill>
                      <a:schemeClr val="accent1"/>
                    </a:solidFill>
                    <a:latin typeface="Times New Roman" pitchFamily="18" charset="0"/>
                    <a:cs typeface="Times New Roman" pitchFamily="18" charset="0"/>
                  </a:rPr>
                  <a:t>Laspeyres’s</a:t>
                </a:r>
                <a:r>
                  <a:rPr lang="en-US" sz="2000" dirty="0" smtClean="0">
                    <a:solidFill>
                      <a:schemeClr val="accent1"/>
                    </a:solidFill>
                    <a:latin typeface="Times New Roman" pitchFamily="18" charset="0"/>
                    <a:cs typeface="Times New Roman" pitchFamily="18" charset="0"/>
                  </a:rPr>
                  <a:t> Index, we can solve for the Fisher’s Ideal Price Index:</a:t>
                </a:r>
              </a:p>
              <a:p>
                <a:pPr marL="0" indent="0">
                  <a:lnSpc>
                    <a:spcPct val="100000"/>
                  </a:lnSpc>
                  <a:spcBef>
                    <a:spcPts val="0"/>
                  </a:spcBef>
                  <a:buNone/>
                  <a:tabLst>
                    <a:tab pos="4051300" algn="ctr"/>
                    <a:tab pos="8118475" algn="r"/>
                  </a:tabLst>
                </a:pPr>
                <a:endParaRPr lang="en-US" sz="2000" i="1" dirty="0" smtClean="0">
                  <a:latin typeface="Cambria Math"/>
                  <a:cs typeface="Times New Roman" pitchFamily="18" charset="0"/>
                </a:endParaRPr>
              </a:p>
              <a:p>
                <a:pPr marL="0" indent="0">
                  <a:lnSpc>
                    <a:spcPct val="100000"/>
                  </a:lnSpc>
                  <a:spcBef>
                    <a:spcPts val="0"/>
                  </a:spcBef>
                  <a:buNone/>
                  <a:tabLst>
                    <a:tab pos="4051300" algn="ctr"/>
                    <a:tab pos="8118475" algn="r"/>
                  </a:tabLst>
                </a:pPr>
                <a14:m>
                  <m:oMath xmlns:m="http://schemas.openxmlformats.org/officeDocument/2006/math">
                    <m:r>
                      <a:rPr lang="en-US" sz="2000" i="1">
                        <a:latin typeface="Cambria Math"/>
                        <a:cs typeface="Times New Roman" pitchFamily="18" charset="0"/>
                      </a:rPr>
                      <m:t>𝐹𝑖𝑠h𝑒𝑟</m:t>
                    </m:r>
                    <m:r>
                      <a:rPr lang="en-US" sz="2000" i="1">
                        <a:latin typeface="Cambria Math"/>
                        <a:cs typeface="Times New Roman" pitchFamily="18" charset="0"/>
                      </a:rPr>
                      <m:t>’</m:t>
                    </m:r>
                    <m:r>
                      <a:rPr lang="en-US" sz="2000" i="1">
                        <a:latin typeface="Cambria Math"/>
                        <a:cs typeface="Times New Roman" pitchFamily="18" charset="0"/>
                      </a:rPr>
                      <m:t>𝑠</m:t>
                    </m:r>
                    <m:r>
                      <a:rPr lang="en-US" sz="2000" i="1">
                        <a:latin typeface="Cambria Math"/>
                        <a:cs typeface="Times New Roman" pitchFamily="18" charset="0"/>
                      </a:rPr>
                      <m:t> </m:t>
                    </m:r>
                    <m:r>
                      <a:rPr lang="en-US" sz="2000" i="1">
                        <a:latin typeface="Cambria Math"/>
                        <a:cs typeface="Times New Roman" pitchFamily="18" charset="0"/>
                      </a:rPr>
                      <m:t>𝐼𝑑𝑒𝑎𝑙</m:t>
                    </m:r>
                    <m:r>
                      <a:rPr lang="en-US" sz="2000" i="1">
                        <a:latin typeface="Cambria Math"/>
                        <a:cs typeface="Times New Roman" pitchFamily="18" charset="0"/>
                      </a:rPr>
                      <m:t> </m:t>
                    </m:r>
                    <m:r>
                      <a:rPr lang="en-US" sz="2000" i="1">
                        <a:latin typeface="Cambria Math"/>
                        <a:cs typeface="Times New Roman" pitchFamily="18" charset="0"/>
                      </a:rPr>
                      <m:t>𝑃𝑟𝑖𝑐𝑒</m:t>
                    </m:r>
                    <m:r>
                      <a:rPr lang="en-US" sz="2000" i="1">
                        <a:latin typeface="Cambria Math"/>
                        <a:cs typeface="Times New Roman" pitchFamily="18" charset="0"/>
                      </a:rPr>
                      <m:t> </m:t>
                    </m:r>
                    <m:r>
                      <a:rPr lang="en-US" sz="2000" i="1">
                        <a:latin typeface="Cambria Math"/>
                        <a:cs typeface="Times New Roman" pitchFamily="18" charset="0"/>
                      </a:rPr>
                      <m:t>𝐼𝑛𝑑𝑒𝑥</m:t>
                    </m:r>
                    <m:r>
                      <a:rPr lang="en-US" sz="2000" i="1">
                        <a:latin typeface="Cambria Math"/>
                        <a:cs typeface="Times New Roman" pitchFamily="18" charset="0"/>
                      </a:rPr>
                      <m:t>=</m:t>
                    </m:r>
                    <m:rad>
                      <m:radPr>
                        <m:degHide m:val="on"/>
                        <m:ctrlPr>
                          <a:rPr lang="en-US" sz="2000" i="1">
                            <a:latin typeface="Cambria Math"/>
                            <a:cs typeface="Times New Roman" pitchFamily="18" charset="0"/>
                          </a:rPr>
                        </m:ctrlPr>
                      </m:radPr>
                      <m:deg/>
                      <m:e>
                        <m:d>
                          <m:dPr>
                            <m:ctrlPr>
                              <a:rPr lang="en-US" sz="2000" i="1">
                                <a:latin typeface="Cambria Math"/>
                                <a:cs typeface="Times New Roman" pitchFamily="18" charset="0"/>
                              </a:rPr>
                            </m:ctrlPr>
                          </m:dPr>
                          <m:e>
                            <m:f>
                              <m:fPr>
                                <m:ctrlPr>
                                  <a:rPr lang="en-US" sz="2000" i="1">
                                    <a:latin typeface="Cambria Math"/>
                                    <a:cs typeface="Times New Roman" pitchFamily="18" charset="0"/>
                                  </a:rPr>
                                </m:ctrlPr>
                              </m:fPr>
                              <m:num>
                                <m:nary>
                                  <m:naryPr>
                                    <m:chr m:val="∑"/>
                                    <m:grow m:val="on"/>
                                    <m:subHide m:val="on"/>
                                    <m:supHide m:val="on"/>
                                    <m:ctrlPr>
                                      <a:rPr lang="en-US" sz="2000" i="1">
                                        <a:latin typeface="Cambria Math"/>
                                      </a:rPr>
                                    </m:ctrlPr>
                                  </m:naryPr>
                                  <m:sub/>
                                  <m:sup/>
                                  <m:e>
                                    <m:sSub>
                                      <m:sSubPr>
                                        <m:ctrlPr>
                                          <a:rPr lang="en-US" sz="2000" i="1">
                                            <a:latin typeface="Cambria Math"/>
                                          </a:rPr>
                                        </m:ctrlPr>
                                      </m:sSubPr>
                                      <m:e>
                                        <m:r>
                                          <a:rPr lang="en-US" sz="2000" i="1">
                                            <a:latin typeface="Cambria Math"/>
                                          </a:rPr>
                                          <m:t>𝑄</m:t>
                                        </m:r>
                                      </m:e>
                                      <m:sub>
                                        <m:r>
                                          <a:rPr lang="en-US" sz="2000" i="1">
                                            <a:latin typeface="Cambria Math"/>
                                          </a:rPr>
                                          <m:t>𝑗𝑡</m:t>
                                        </m:r>
                                      </m:sub>
                                    </m:sSub>
                                    <m:r>
                                      <m:rPr>
                                        <m:nor/>
                                      </m:rPr>
                                      <a:rPr lang="en-US" sz="2000" i="1"/>
                                      <m:t> </m:t>
                                    </m:r>
                                    <m:sSub>
                                      <m:sSubPr>
                                        <m:ctrlPr>
                                          <a:rPr lang="en-US" sz="2000" i="1">
                                            <a:latin typeface="Cambria Math"/>
                                          </a:rPr>
                                        </m:ctrlPr>
                                      </m:sSubPr>
                                      <m:e>
                                        <m:r>
                                          <a:rPr lang="en-US" sz="2000" i="1">
                                            <a:latin typeface="Cambria Math"/>
                                          </a:rPr>
                                          <m:t>𝑃</m:t>
                                        </m:r>
                                      </m:e>
                                      <m:sub>
                                        <m:r>
                                          <a:rPr lang="en-US" sz="2000" i="1">
                                            <a:latin typeface="Cambria Math"/>
                                          </a:rPr>
                                          <m:t>𝑗</m:t>
                                        </m:r>
                                        <m:r>
                                          <a:rPr lang="en-US" sz="2000" i="1">
                                            <a:latin typeface="Cambria Math"/>
                                          </a:rPr>
                                          <m:t>0</m:t>
                                        </m:r>
                                      </m:sub>
                                    </m:sSub>
                                  </m:e>
                                </m:nary>
                              </m:num>
                              <m:den>
                                <m:nary>
                                  <m:naryPr>
                                    <m:chr m:val="∑"/>
                                    <m:grow m:val="on"/>
                                    <m:subHide m:val="on"/>
                                    <m:supHide m:val="on"/>
                                    <m:ctrlPr>
                                      <a:rPr lang="en-US" sz="2000" i="1">
                                        <a:latin typeface="Cambria Math"/>
                                      </a:rPr>
                                    </m:ctrlPr>
                                  </m:naryPr>
                                  <m:sub/>
                                  <m:sup/>
                                  <m:e>
                                    <m:sSub>
                                      <m:sSubPr>
                                        <m:ctrlPr>
                                          <a:rPr lang="en-US" sz="2000" i="1">
                                            <a:latin typeface="Cambria Math"/>
                                          </a:rPr>
                                        </m:ctrlPr>
                                      </m:sSubPr>
                                      <m:e>
                                        <m:r>
                                          <a:rPr lang="en-US" sz="2000" i="1">
                                            <a:latin typeface="Cambria Math"/>
                                          </a:rPr>
                                          <m:t>𝑄</m:t>
                                        </m:r>
                                      </m:e>
                                      <m:sub>
                                        <m:r>
                                          <a:rPr lang="en-US" sz="2000" i="1">
                                            <a:latin typeface="Cambria Math"/>
                                          </a:rPr>
                                          <m:t>𝑗</m:t>
                                        </m:r>
                                        <m:r>
                                          <a:rPr lang="en-US" sz="2000" i="1">
                                            <a:latin typeface="Cambria Math"/>
                                          </a:rPr>
                                          <m:t>0</m:t>
                                        </m:r>
                                      </m:sub>
                                    </m:sSub>
                                    <m:sSub>
                                      <m:sSubPr>
                                        <m:ctrlPr>
                                          <a:rPr lang="en-US" sz="2000" i="1">
                                            <a:latin typeface="Cambria Math"/>
                                          </a:rPr>
                                        </m:ctrlPr>
                                      </m:sSubPr>
                                      <m:e>
                                        <m:r>
                                          <a:rPr lang="en-US" sz="2000" i="1">
                                            <a:latin typeface="Cambria Math"/>
                                          </a:rPr>
                                          <m:t>𝑃</m:t>
                                        </m:r>
                                      </m:e>
                                      <m:sub>
                                        <m:r>
                                          <a:rPr lang="en-US" sz="2000" i="1">
                                            <a:latin typeface="Cambria Math"/>
                                          </a:rPr>
                                          <m:t>𝑗</m:t>
                                        </m:r>
                                        <m:r>
                                          <a:rPr lang="en-US" sz="2000" i="1">
                                            <a:latin typeface="Cambria Math"/>
                                          </a:rPr>
                                          <m:t>0</m:t>
                                        </m:r>
                                      </m:sub>
                                    </m:sSub>
                                  </m:e>
                                </m:nary>
                              </m:den>
                            </m:f>
                          </m:e>
                        </m:d>
                        <m:d>
                          <m:dPr>
                            <m:ctrlPr>
                              <a:rPr lang="en-US" sz="2000" i="1">
                                <a:latin typeface="Cambria Math"/>
                                <a:cs typeface="Times New Roman" pitchFamily="18" charset="0"/>
                              </a:rPr>
                            </m:ctrlPr>
                          </m:dPr>
                          <m:e>
                            <m:f>
                              <m:fPr>
                                <m:ctrlPr>
                                  <a:rPr lang="en-US" sz="2000" i="1">
                                    <a:latin typeface="Cambria Math"/>
                                    <a:cs typeface="Times New Roman" pitchFamily="18" charset="0"/>
                                  </a:rPr>
                                </m:ctrlPr>
                              </m:fPr>
                              <m:num>
                                <m:nary>
                                  <m:naryPr>
                                    <m:chr m:val="∑"/>
                                    <m:grow m:val="on"/>
                                    <m:subHide m:val="on"/>
                                    <m:supHide m:val="on"/>
                                    <m:ctrlPr>
                                      <a:rPr lang="en-US" sz="2000" i="1">
                                        <a:latin typeface="Cambria Math"/>
                                      </a:rPr>
                                    </m:ctrlPr>
                                  </m:naryPr>
                                  <m:sub/>
                                  <m:sup/>
                                  <m:e>
                                    <m:sSub>
                                      <m:sSubPr>
                                        <m:ctrlPr>
                                          <a:rPr lang="en-US" sz="2000" i="1">
                                            <a:latin typeface="Cambria Math"/>
                                          </a:rPr>
                                        </m:ctrlPr>
                                      </m:sSubPr>
                                      <m:e>
                                        <m:r>
                                          <a:rPr lang="en-US" sz="2000" i="1">
                                            <a:latin typeface="Cambria Math"/>
                                          </a:rPr>
                                          <m:t>𝑄</m:t>
                                        </m:r>
                                      </m:e>
                                      <m:sub>
                                        <m:r>
                                          <a:rPr lang="en-US" sz="2000" i="1">
                                            <a:latin typeface="Cambria Math"/>
                                          </a:rPr>
                                          <m:t>𝑗𝑡</m:t>
                                        </m:r>
                                      </m:sub>
                                    </m:sSub>
                                    <m:r>
                                      <m:rPr>
                                        <m:nor/>
                                      </m:rPr>
                                      <a:rPr lang="en-US" sz="2000" i="1"/>
                                      <m:t> </m:t>
                                    </m:r>
                                    <m:sSub>
                                      <m:sSubPr>
                                        <m:ctrlPr>
                                          <a:rPr lang="en-US" sz="2000" i="1">
                                            <a:latin typeface="Cambria Math"/>
                                          </a:rPr>
                                        </m:ctrlPr>
                                      </m:sSubPr>
                                      <m:e>
                                        <m:r>
                                          <a:rPr lang="en-US" sz="2000" i="1">
                                            <a:latin typeface="Cambria Math"/>
                                          </a:rPr>
                                          <m:t>𝑃</m:t>
                                        </m:r>
                                      </m:e>
                                      <m:sub>
                                        <m:r>
                                          <a:rPr lang="en-US" sz="2000" i="1">
                                            <a:latin typeface="Cambria Math"/>
                                          </a:rPr>
                                          <m:t>𝑗𝑡</m:t>
                                        </m:r>
                                      </m:sub>
                                    </m:sSub>
                                  </m:e>
                                </m:nary>
                              </m:num>
                              <m:den>
                                <m:nary>
                                  <m:naryPr>
                                    <m:chr m:val="∑"/>
                                    <m:grow m:val="on"/>
                                    <m:subHide m:val="on"/>
                                    <m:supHide m:val="on"/>
                                    <m:ctrlPr>
                                      <a:rPr lang="en-US" sz="2000" i="1">
                                        <a:latin typeface="Cambria Math"/>
                                      </a:rPr>
                                    </m:ctrlPr>
                                  </m:naryPr>
                                  <m:sub/>
                                  <m:sup/>
                                  <m:e>
                                    <m:sSub>
                                      <m:sSubPr>
                                        <m:ctrlPr>
                                          <a:rPr lang="en-US" sz="2000" i="1">
                                            <a:latin typeface="Cambria Math"/>
                                          </a:rPr>
                                        </m:ctrlPr>
                                      </m:sSubPr>
                                      <m:e>
                                        <m:r>
                                          <a:rPr lang="en-US" sz="2000" i="1">
                                            <a:latin typeface="Cambria Math"/>
                                          </a:rPr>
                                          <m:t>𝑄</m:t>
                                        </m:r>
                                      </m:e>
                                      <m:sub>
                                        <m:r>
                                          <a:rPr lang="en-US" sz="2000" i="1">
                                            <a:latin typeface="Cambria Math"/>
                                          </a:rPr>
                                          <m:t>𝑗</m:t>
                                        </m:r>
                                        <m:r>
                                          <a:rPr lang="en-US" sz="2000" i="1">
                                            <a:latin typeface="Cambria Math"/>
                                          </a:rPr>
                                          <m:t>0</m:t>
                                        </m:r>
                                      </m:sub>
                                    </m:sSub>
                                    <m:sSub>
                                      <m:sSubPr>
                                        <m:ctrlPr>
                                          <a:rPr lang="en-US" sz="2000" i="1">
                                            <a:latin typeface="Cambria Math"/>
                                          </a:rPr>
                                        </m:ctrlPr>
                                      </m:sSubPr>
                                      <m:e>
                                        <m:r>
                                          <a:rPr lang="en-US" sz="2000" i="1">
                                            <a:latin typeface="Cambria Math"/>
                                          </a:rPr>
                                          <m:t>𝑃</m:t>
                                        </m:r>
                                      </m:e>
                                      <m:sub>
                                        <m:r>
                                          <a:rPr lang="en-US" sz="2000" i="1">
                                            <a:latin typeface="Cambria Math"/>
                                          </a:rPr>
                                          <m:t>𝑗𝑡</m:t>
                                        </m:r>
                                      </m:sub>
                                    </m:sSub>
                                  </m:e>
                                </m:nary>
                              </m:den>
                            </m:f>
                          </m:e>
                        </m:d>
                      </m:e>
                    </m:rad>
                  </m:oMath>
                </a14:m>
                <a:r>
                  <a:rPr lang="en-US" sz="2000" dirty="0">
                    <a:latin typeface="Times New Roman" pitchFamily="18" charset="0"/>
                    <a:cs typeface="Times New Roman" pitchFamily="18" charset="0"/>
                  </a:rPr>
                  <a:t>	(6.6</a:t>
                </a:r>
                <a:r>
                  <a:rPr lang="en-US" sz="2000" dirty="0" smtClean="0">
                    <a:latin typeface="Times New Roman" pitchFamily="18" charset="0"/>
                    <a:cs typeface="Times New Roman" pitchFamily="18" charset="0"/>
                  </a:rPr>
                  <a:t>)</a:t>
                </a:r>
              </a:p>
              <a:p>
                <a:pPr marL="0" indent="0">
                  <a:lnSpc>
                    <a:spcPct val="100000"/>
                  </a:lnSpc>
                  <a:spcBef>
                    <a:spcPts val="0"/>
                  </a:spcBef>
                  <a:buNone/>
                  <a:tabLst>
                    <a:tab pos="4051300" algn="ctr"/>
                    <a:tab pos="8118475" algn="r"/>
                  </a:tabLst>
                </a:pPr>
                <a:endParaRPr lang="en-US" sz="2000" i="1" dirty="0" smtClean="0">
                  <a:latin typeface="Cambria Math"/>
                  <a:cs typeface="Times New Roman" pitchFamily="18" charset="0"/>
                </a:endParaRPr>
              </a:p>
              <a:p>
                <a:pPr marL="0" indent="0">
                  <a:lnSpc>
                    <a:spcPct val="100000"/>
                  </a:lnSpc>
                  <a:spcBef>
                    <a:spcPts val="0"/>
                  </a:spcBef>
                  <a:buNone/>
                  <a:tabLst>
                    <a:tab pos="4051300" algn="ctr"/>
                    <a:tab pos="8118475" algn="r"/>
                  </a:tabLst>
                </a:pPr>
                <a:r>
                  <a:rPr lang="en-US" sz="2000" i="1" dirty="0" smtClean="0">
                    <a:latin typeface="Cambria Math"/>
                    <a:cs typeface="Times New Roman" pitchFamily="18" charset="0"/>
                  </a:rPr>
                  <a:t>Finding the square-root of the product of the two indexes, we get</a:t>
                </a:r>
              </a:p>
              <a:p>
                <a:pPr marL="0" indent="0" algn="ctr">
                  <a:lnSpc>
                    <a:spcPct val="100000"/>
                  </a:lnSpc>
                  <a:spcBef>
                    <a:spcPts val="0"/>
                  </a:spcBef>
                  <a:buNone/>
                  <a:tabLst>
                    <a:tab pos="4051300" algn="ctr"/>
                    <a:tab pos="8118475" algn="r"/>
                  </a:tabLst>
                </a:pPr>
                <a14:m>
                  <m:oMathPara xmlns:m="http://schemas.openxmlformats.org/officeDocument/2006/math">
                    <m:oMathParaPr>
                      <m:jc m:val="center"/>
                    </m:oMathParaPr>
                    <m:oMath xmlns:m="http://schemas.openxmlformats.org/officeDocument/2006/math">
                      <m:r>
                        <a:rPr lang="en-US" sz="2000" i="1">
                          <a:latin typeface="Cambria Math"/>
                          <a:cs typeface="Times New Roman" pitchFamily="18" charset="0"/>
                        </a:rPr>
                        <m:t>=</m:t>
                      </m:r>
                      <m:rad>
                        <m:radPr>
                          <m:degHide m:val="on"/>
                          <m:ctrlPr>
                            <a:rPr lang="en-US" sz="2000" i="1">
                              <a:latin typeface="Cambria Math"/>
                              <a:cs typeface="Times New Roman" pitchFamily="18" charset="0"/>
                            </a:rPr>
                          </m:ctrlPr>
                        </m:radPr>
                        <m:deg/>
                        <m:e>
                          <m:r>
                            <a:rPr lang="en-US" sz="2000">
                              <a:latin typeface="Cambria Math"/>
                            </a:rPr>
                            <m:t>127.885</m:t>
                          </m:r>
                          <m:r>
                            <a:rPr lang="en-US" sz="2000" b="0" i="1" smtClean="0">
                              <a:latin typeface="Cambria Math"/>
                            </a:rPr>
                            <m:t>∗</m:t>
                          </m:r>
                          <m:r>
                            <a:rPr lang="en-US" sz="2000" i="1">
                              <a:latin typeface="Cambria Math"/>
                            </a:rPr>
                            <m:t>127.837</m:t>
                          </m:r>
                        </m:e>
                      </m:rad>
                    </m:oMath>
                  </m:oMathPara>
                </a14:m>
                <a:endParaRPr lang="en-US" sz="2000" dirty="0" smtClean="0">
                  <a:latin typeface="Times New Roman" pitchFamily="18" charset="0"/>
                  <a:cs typeface="Times New Roman" pitchFamily="18" charset="0"/>
                </a:endParaRPr>
              </a:p>
              <a:p>
                <a:pPr marL="0" indent="0">
                  <a:lnSpc>
                    <a:spcPct val="100000"/>
                  </a:lnSpc>
                  <a:spcBef>
                    <a:spcPts val="0"/>
                  </a:spcBef>
                  <a:buNone/>
                  <a:tabLst>
                    <a:tab pos="4051300" algn="ctr"/>
                    <a:tab pos="8118475" algn="r"/>
                  </a:tabLst>
                </a:pPr>
                <a14:m>
                  <m:oMathPara xmlns:m="http://schemas.openxmlformats.org/officeDocument/2006/math">
                    <m:oMathParaPr>
                      <m:jc m:val="centerGroup"/>
                    </m:oMathParaPr>
                    <m:oMath xmlns:m="http://schemas.openxmlformats.org/officeDocument/2006/math">
                      <m:r>
                        <m:rPr>
                          <m:nor/>
                        </m:rPr>
                        <a:rPr lang="en-US" sz="2000" b="0" i="0" dirty="0" smtClean="0">
                          <a:latin typeface="Cambria Math"/>
                          <a:cs typeface="Times New Roman" pitchFamily="18" charset="0"/>
                        </a:rPr>
                        <m:t>=</m:t>
                      </m:r>
                      <m:r>
                        <m:rPr>
                          <m:nor/>
                        </m:rPr>
                        <a:rPr lang="en-US" sz="2000" i="0" dirty="0" smtClean="0">
                          <a:latin typeface="Cambria Math"/>
                          <a:cs typeface="Times New Roman" pitchFamily="18" charset="0"/>
                        </a:rPr>
                        <m:t>127.86</m:t>
                      </m:r>
                      <m:r>
                        <m:rPr>
                          <m:nor/>
                        </m:rPr>
                        <a:rPr lang="en-US" sz="2000" b="0" i="0" dirty="0" smtClean="0">
                          <a:latin typeface="Cambria Math"/>
                          <a:cs typeface="Times New Roman" pitchFamily="18" charset="0"/>
                        </a:rPr>
                        <m:t>1</m:t>
                      </m:r>
                      <m:r>
                        <m:rPr>
                          <m:nor/>
                        </m:rPr>
                        <a:rPr lang="en-US" sz="2000" i="0" dirty="0" smtClean="0">
                          <a:latin typeface="Cambria Math"/>
                          <a:cs typeface="Times New Roman" pitchFamily="18" charset="0"/>
                        </a:rPr>
                        <m:t> </m:t>
                      </m:r>
                    </m:oMath>
                  </m:oMathPara>
                </a14:m>
                <a:endParaRPr lang="en-US" sz="2000" b="1" dirty="0" smtClean="0">
                  <a:solidFill>
                    <a:schemeClr val="accent1"/>
                  </a:solidFill>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08" t="-538" r="-734"/>
                </a:stretch>
              </a:blipFill>
            </p:spPr>
            <p:txBody>
              <a:bodyPr/>
              <a:lstStyle/>
              <a:p>
                <a:r>
                  <a:rPr lang="en-US">
                    <a:noFill/>
                  </a:rPr>
                  <a:t> </a:t>
                </a:r>
              </a:p>
            </p:txBody>
          </p:sp>
        </mc:Fallback>
      </mc:AlternateContent>
      <p:sp>
        <p:nvSpPr>
          <p:cNvPr id="5" name="Text Placeholder 4"/>
          <p:cNvSpPr>
            <a:spLocks noGrp="1"/>
          </p:cNvSpPr>
          <p:nvPr>
            <p:ph type="body" sz="quarter" idx="13"/>
          </p:nvPr>
        </p:nvSpPr>
        <p:spPr>
          <a:xfrm>
            <a:off x="152400" y="1143000"/>
            <a:ext cx="8632200" cy="457200"/>
          </a:xfrm>
        </p:spPr>
        <p:txBody>
          <a:bodyPr>
            <a:normAutofit fontScale="92500"/>
          </a:bodyPr>
          <a:lstStyle/>
          <a:p>
            <a:r>
              <a:rPr lang="en-US" dirty="0">
                <a:latin typeface="Times New Roman" pitchFamily="18" charset="0"/>
                <a:cs typeface="Times New Roman" pitchFamily="18" charset="0"/>
              </a:rPr>
              <a:t>6.1.1 Price-Weighted, Value-Weighted, and Quantity-Weighted Indexes</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11</a:t>
            </a:fld>
            <a:endParaRPr lang="en-US">
              <a:solidFill>
                <a:schemeClr val="accent6">
                  <a:lumMod val="20000"/>
                  <a:lumOff val="80000"/>
                </a:schemeClr>
              </a:solidFill>
            </a:endParaRPr>
          </a:p>
        </p:txBody>
      </p:sp>
      <p:sp>
        <p:nvSpPr>
          <p:cNvPr id="2" name="Title 1"/>
          <p:cNvSpPr>
            <a:spLocks noGrp="1"/>
          </p:cNvSpPr>
          <p:nvPr>
            <p:ph type="title"/>
          </p:nvPr>
        </p:nvSpPr>
        <p:spPr>
          <a:xfrm>
            <a:off x="152400" y="410837"/>
            <a:ext cx="8839200" cy="639763"/>
          </a:xfrm>
        </p:spPr>
        <p:txBody>
          <a:bodyPr>
            <a:noAutofit/>
          </a:bodyPr>
          <a:lstStyle/>
          <a:p>
            <a:r>
              <a:rPr lang="en-US" sz="2800" dirty="0">
                <a:latin typeface="Times New Roman" pitchFamily="18" charset="0"/>
                <a:cs typeface="Times New Roman" pitchFamily="18" charset="0"/>
              </a:rPr>
              <a:t>6.1 Alternative Methods for Compilation of Stock and Price Indexes</a:t>
            </a:r>
          </a:p>
        </p:txBody>
      </p:sp>
    </p:spTree>
    <p:extLst>
      <p:ext uri="{BB962C8B-B14F-4D97-AF65-F5344CB8AC3E}">
        <p14:creationId xmlns:p14="http://schemas.microsoft.com/office/powerpoint/2010/main" val="4226678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lnSpc>
                    <a:spcPct val="100000"/>
                  </a:lnSpc>
                  <a:spcBef>
                    <a:spcPts val="0"/>
                  </a:spcBef>
                  <a:buNone/>
                  <a:tabLst>
                    <a:tab pos="4051300" algn="ctr"/>
                    <a:tab pos="8118475" algn="r"/>
                  </a:tabLst>
                </a:pPr>
                <a:r>
                  <a:rPr lang="en-US" sz="2000" dirty="0" smtClean="0">
                    <a:latin typeface="Times New Roman" pitchFamily="18" charset="0"/>
                    <a:cs typeface="Times New Roman" pitchFamily="18" charset="0"/>
                  </a:rPr>
                  <a:t>So far, indexes of quantity as well as price have been defined. It would seem appropriate to measure total cost of the consumer’s purchases in terms of cost index as:</a:t>
                </a:r>
              </a:p>
              <a:p>
                <a:pPr marL="0" indent="0">
                  <a:lnSpc>
                    <a:spcPct val="110000"/>
                  </a:lnSpc>
                  <a:spcBef>
                    <a:spcPts val="0"/>
                  </a:spcBef>
                  <a:buNone/>
                  <a:tabLst>
                    <a:tab pos="4051300" algn="ctr"/>
                    <a:tab pos="8118475" algn="r"/>
                  </a:tabLst>
                </a:pPr>
                <a:r>
                  <a:rPr lang="en-US" sz="2000" dirty="0">
                    <a:latin typeface="Times New Roman" pitchFamily="18" charset="0"/>
                    <a:cs typeface="Times New Roman" pitchFamily="18" charset="0"/>
                  </a:rPr>
                  <a:t>	</a:t>
                </a:r>
                <a14:m>
                  <m:oMath xmlns:m="http://schemas.openxmlformats.org/officeDocument/2006/math">
                    <m:r>
                      <m:rPr>
                        <m:sty m:val="p"/>
                      </m:rPr>
                      <a:rPr lang="en-US" sz="2000" b="0" i="0" smtClean="0">
                        <a:latin typeface="Cambria Math"/>
                      </a:rPr>
                      <m:t>Cost</m:t>
                    </m:r>
                    <m:r>
                      <a:rPr lang="en-US" sz="2000" b="0" i="0" smtClean="0">
                        <a:latin typeface="Cambria Math"/>
                      </a:rPr>
                      <m:t> </m:t>
                    </m:r>
                    <m:r>
                      <m:rPr>
                        <m:sty m:val="p"/>
                      </m:rPr>
                      <a:rPr lang="en-US" sz="2000" b="0" i="0" smtClean="0">
                        <a:latin typeface="Cambria Math"/>
                      </a:rPr>
                      <m:t>index</m:t>
                    </m:r>
                    <m:r>
                      <a:rPr lang="en-US" sz="2000">
                        <a:latin typeface="Cambria Math"/>
                      </a:rPr>
                      <m:t>=</m:t>
                    </m:r>
                    <m:f>
                      <m:fPr>
                        <m:ctrlPr>
                          <a:rPr lang="en-US" sz="2000" i="1">
                            <a:latin typeface="Cambria Math"/>
                          </a:rPr>
                        </m:ctrlPr>
                      </m:fPr>
                      <m:num>
                        <m:nary>
                          <m:naryPr>
                            <m:chr m:val="∑"/>
                            <m:grow m:val="on"/>
                            <m:subHide m:val="on"/>
                            <m:supHide m:val="on"/>
                            <m:ctrlPr>
                              <a:rPr lang="en-US" sz="2000" i="1">
                                <a:latin typeface="Cambria Math"/>
                              </a:rPr>
                            </m:ctrlPr>
                          </m:naryPr>
                          <m:sub/>
                          <m:sup/>
                          <m:e>
                            <m:sSub>
                              <m:sSubPr>
                                <m:ctrlPr>
                                  <a:rPr lang="en-US" sz="2000" i="1">
                                    <a:latin typeface="Cambria Math"/>
                                  </a:rPr>
                                </m:ctrlPr>
                              </m:sSubPr>
                              <m:e>
                                <m:r>
                                  <a:rPr lang="en-US" sz="2000" i="1">
                                    <a:latin typeface="Cambria Math"/>
                                  </a:rPr>
                                  <m:t>𝑃</m:t>
                                </m:r>
                              </m:e>
                              <m:sub>
                                <m:r>
                                  <a:rPr lang="en-US" sz="2000" i="1">
                                    <a:latin typeface="Cambria Math"/>
                                  </a:rPr>
                                  <m:t>𝑗𝑡</m:t>
                                </m:r>
                              </m:sub>
                            </m:sSub>
                            <m:r>
                              <m:rPr>
                                <m:nor/>
                              </m:rPr>
                              <a:rPr lang="en-US" sz="2000" i="1">
                                <a:latin typeface="Times New Roman" pitchFamily="18" charset="0"/>
                                <a:cs typeface="Times New Roman" pitchFamily="18" charset="0"/>
                              </a:rPr>
                              <m:t> </m:t>
                            </m:r>
                            <m:sSub>
                              <m:sSubPr>
                                <m:ctrlPr>
                                  <a:rPr lang="en-US" sz="2000" i="1">
                                    <a:latin typeface="Cambria Math"/>
                                  </a:rPr>
                                </m:ctrlPr>
                              </m:sSubPr>
                              <m:e>
                                <m:r>
                                  <a:rPr lang="en-US" sz="2000" i="1">
                                    <a:latin typeface="Cambria Math"/>
                                  </a:rPr>
                                  <m:t>𝑄</m:t>
                                </m:r>
                              </m:e>
                              <m:sub>
                                <m:r>
                                  <a:rPr lang="en-US" sz="2000" i="1">
                                    <a:latin typeface="Cambria Math"/>
                                  </a:rPr>
                                  <m:t>𝑗𝑡</m:t>
                                </m:r>
                              </m:sub>
                            </m:sSub>
                          </m:e>
                        </m:nary>
                      </m:num>
                      <m:den>
                        <m:nary>
                          <m:naryPr>
                            <m:chr m:val="∑"/>
                            <m:grow m:val="on"/>
                            <m:subHide m:val="on"/>
                            <m:supHide m:val="on"/>
                            <m:ctrlPr>
                              <a:rPr lang="en-US" sz="2000" i="1">
                                <a:latin typeface="Cambria Math"/>
                              </a:rPr>
                            </m:ctrlPr>
                          </m:naryPr>
                          <m:sub/>
                          <m:sup/>
                          <m:e>
                            <m:sSub>
                              <m:sSubPr>
                                <m:ctrlPr>
                                  <a:rPr lang="en-US" sz="2000" i="1">
                                    <a:latin typeface="Cambria Math"/>
                                  </a:rPr>
                                </m:ctrlPr>
                              </m:sSubPr>
                              <m:e>
                                <m:r>
                                  <a:rPr lang="en-US" sz="2000" i="1">
                                    <a:latin typeface="Cambria Math"/>
                                  </a:rPr>
                                  <m:t>𝑃</m:t>
                                </m:r>
                              </m:e>
                              <m:sub>
                                <m:r>
                                  <a:rPr lang="en-US" sz="2000" i="1">
                                    <a:latin typeface="Cambria Math"/>
                                  </a:rPr>
                                  <m:t>𝑗</m:t>
                                </m:r>
                                <m:r>
                                  <a:rPr lang="en-US" sz="2000" b="0" i="1" smtClean="0">
                                    <a:latin typeface="Cambria Math"/>
                                  </a:rPr>
                                  <m:t>0</m:t>
                                </m:r>
                              </m:sub>
                            </m:sSub>
                            <m:r>
                              <m:rPr>
                                <m:nor/>
                              </m:rPr>
                              <a:rPr lang="en-US" sz="2000" i="1">
                                <a:latin typeface="Times New Roman" pitchFamily="18" charset="0"/>
                                <a:cs typeface="Times New Roman" pitchFamily="18" charset="0"/>
                              </a:rPr>
                              <m:t> </m:t>
                            </m:r>
                            <m:sSub>
                              <m:sSubPr>
                                <m:ctrlPr>
                                  <a:rPr lang="en-US" sz="2000" i="1">
                                    <a:latin typeface="Cambria Math"/>
                                  </a:rPr>
                                </m:ctrlPr>
                              </m:sSubPr>
                              <m:e>
                                <m:r>
                                  <a:rPr lang="en-US" sz="2000" i="1">
                                    <a:latin typeface="Cambria Math"/>
                                  </a:rPr>
                                  <m:t>𝑄</m:t>
                                </m:r>
                              </m:e>
                              <m:sub>
                                <m:r>
                                  <a:rPr lang="en-US" sz="2000" i="1">
                                    <a:latin typeface="Cambria Math"/>
                                  </a:rPr>
                                  <m:t>𝑗</m:t>
                                </m:r>
                                <m:r>
                                  <a:rPr lang="en-US" sz="2000" b="0" i="1" smtClean="0">
                                    <a:latin typeface="Cambria Math"/>
                                  </a:rPr>
                                  <m:t>0</m:t>
                                </m:r>
                              </m:sub>
                            </m:sSub>
                          </m:e>
                        </m:nary>
                      </m:den>
                    </m:f>
                  </m:oMath>
                </a14:m>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(6.7)</a:t>
                </a:r>
              </a:p>
              <a:p>
                <a:pPr marL="0" marR="0" indent="0" algn="just">
                  <a:lnSpc>
                    <a:spcPct val="150000"/>
                  </a:lnSpc>
                  <a:spcBef>
                    <a:spcPts val="0"/>
                  </a:spcBef>
                  <a:spcAft>
                    <a:spcPts val="0"/>
                  </a:spcAft>
                  <a:buNone/>
                </a:pPr>
                <a:r>
                  <a:rPr lang="en-US" sz="2000" dirty="0">
                    <a:latin typeface="Times New Roman" pitchFamily="18" charset="0"/>
                    <a:ea typeface="PMingLiU"/>
                    <a:cs typeface="Times New Roman" pitchFamily="18" charset="0"/>
                  </a:rPr>
                  <a:t>The cost index is the </a:t>
                </a:r>
                <a:r>
                  <a:rPr lang="en-US" sz="2000" i="1" dirty="0">
                    <a:latin typeface="Times New Roman" pitchFamily="18" charset="0"/>
                    <a:ea typeface="PMingLiU"/>
                    <a:cs typeface="Times New Roman" pitchFamily="18" charset="0"/>
                  </a:rPr>
                  <a:t>basic</a:t>
                </a:r>
                <a:r>
                  <a:rPr lang="en-US" sz="2000" dirty="0">
                    <a:latin typeface="Times New Roman" pitchFamily="18" charset="0"/>
                    <a:ea typeface="PMingLiU"/>
                    <a:cs typeface="Times New Roman" pitchFamily="18" charset="0"/>
                  </a:rPr>
                  <a:t> form used for compiling </a:t>
                </a:r>
                <a:r>
                  <a:rPr lang="en-US" sz="2000" b="1" dirty="0" smtClean="0">
                    <a:latin typeface="Times New Roman" pitchFamily="18" charset="0"/>
                    <a:ea typeface="PMingLiU"/>
                    <a:cs typeface="Times New Roman" pitchFamily="18" charset="0"/>
                  </a:rPr>
                  <a:t>value-weighted </a:t>
                </a:r>
                <a:r>
                  <a:rPr lang="en-US" sz="2000" b="1" dirty="0">
                    <a:latin typeface="Times New Roman" pitchFamily="18" charset="0"/>
                    <a:ea typeface="PMingLiU"/>
                    <a:cs typeface="Times New Roman" pitchFamily="18" charset="0"/>
                  </a:rPr>
                  <a:t>stock index</a:t>
                </a:r>
                <a:r>
                  <a:rPr lang="en-US" sz="2000" b="1" dirty="0" smtClean="0">
                    <a:latin typeface="Times New Roman" pitchFamily="18" charset="0"/>
                    <a:ea typeface="PMingLiU"/>
                    <a:cs typeface="Times New Roman" pitchFamily="18" charset="0"/>
                  </a:rPr>
                  <a:t>.</a:t>
                </a:r>
              </a:p>
              <a:p>
                <a:pPr marL="0" marR="0" indent="0" algn="just">
                  <a:lnSpc>
                    <a:spcPct val="150000"/>
                  </a:lnSpc>
                  <a:spcBef>
                    <a:spcPts val="0"/>
                  </a:spcBef>
                  <a:spcAft>
                    <a:spcPts val="0"/>
                  </a:spcAft>
                  <a:buNone/>
                </a:pPr>
                <a:endParaRPr lang="en-US" sz="2000" dirty="0" smtClean="0">
                  <a:latin typeface="Times New Roman" pitchFamily="18" charset="0"/>
                  <a:ea typeface="PMingLiU"/>
                  <a:cs typeface="Times New Roman" pitchFamily="18" charset="0"/>
                </a:endParaRPr>
              </a:p>
              <a:p>
                <a:pPr marL="0" marR="0" indent="0" algn="just">
                  <a:lnSpc>
                    <a:spcPct val="150000"/>
                  </a:lnSpc>
                  <a:spcBef>
                    <a:spcPts val="0"/>
                  </a:spcBef>
                  <a:spcAft>
                    <a:spcPts val="0"/>
                  </a:spcAft>
                  <a:buNone/>
                </a:pPr>
                <a:r>
                  <a:rPr lang="en-US" sz="2000" dirty="0" smtClean="0">
                    <a:latin typeface="Times New Roman" pitchFamily="18" charset="0"/>
                    <a:ea typeface="PMingLiU"/>
                    <a:cs typeface="Times New Roman" pitchFamily="18" charset="0"/>
                  </a:rPr>
                  <a:t>On the other hand, the </a:t>
                </a:r>
                <a:r>
                  <a:rPr lang="en-US" sz="2000" i="1" dirty="0">
                    <a:latin typeface="Times New Roman" pitchFamily="18" charset="0"/>
                    <a:ea typeface="PMingLiU"/>
                    <a:cs typeface="Times New Roman" pitchFamily="18" charset="0"/>
                  </a:rPr>
                  <a:t>standard</a:t>
                </a:r>
                <a:r>
                  <a:rPr lang="en-US" sz="2000" dirty="0">
                    <a:latin typeface="Times New Roman" pitchFamily="18" charset="0"/>
                    <a:ea typeface="PMingLiU"/>
                    <a:cs typeface="Times New Roman" pitchFamily="18" charset="0"/>
                  </a:rPr>
                  <a:t> form of value-weighted stock indexes is expressed </a:t>
                </a:r>
                <a:r>
                  <a:rPr lang="en-US" sz="2000" dirty="0" smtClean="0">
                    <a:latin typeface="Times New Roman" pitchFamily="18" charset="0"/>
                    <a:ea typeface="PMingLiU"/>
                    <a:cs typeface="Times New Roman" pitchFamily="18" charset="0"/>
                  </a:rPr>
                  <a:t>as</a:t>
                </a:r>
              </a:p>
              <a:p>
                <a:pPr marL="0" marR="0" indent="0" algn="just">
                  <a:lnSpc>
                    <a:spcPct val="150000"/>
                  </a:lnSpc>
                  <a:spcBef>
                    <a:spcPts val="0"/>
                  </a:spcBef>
                  <a:spcAft>
                    <a:spcPts val="0"/>
                  </a:spcAft>
                  <a:buNone/>
                  <a:tabLst>
                    <a:tab pos="4051300" algn="ctr"/>
                    <a:tab pos="8118475" algn="r"/>
                  </a:tabLst>
                </a:pPr>
                <a:r>
                  <a:rPr lang="en-US" sz="1800" dirty="0">
                    <a:latin typeface="Times New Roman" pitchFamily="18" charset="0"/>
                    <a:cs typeface="Times New Roman" pitchFamily="18" charset="0"/>
                  </a:rPr>
                  <a:t>	</a:t>
                </a:r>
                <a14:m>
                  <m:oMath xmlns:m="http://schemas.openxmlformats.org/officeDocument/2006/math">
                    <m:r>
                      <m:rPr>
                        <m:sty m:val="p"/>
                      </m:rPr>
                      <a:rPr lang="en-US" sz="2000" b="0" i="0" smtClean="0">
                        <a:latin typeface="Cambria Math"/>
                      </a:rPr>
                      <m:t>Stock</m:t>
                    </m:r>
                    <m:r>
                      <a:rPr lang="en-US" sz="2000" b="0" i="0" smtClean="0">
                        <a:latin typeface="Cambria Math"/>
                      </a:rPr>
                      <m:t> </m:t>
                    </m:r>
                    <m:r>
                      <m:rPr>
                        <m:sty m:val="p"/>
                      </m:rPr>
                      <a:rPr lang="en-US" sz="2000" b="0" i="0" smtClean="0">
                        <a:latin typeface="Cambria Math"/>
                      </a:rPr>
                      <m:t>index</m:t>
                    </m:r>
                    <m:r>
                      <a:rPr lang="en-US" sz="2000">
                        <a:latin typeface="Cambria Math"/>
                      </a:rPr>
                      <m:t>=</m:t>
                    </m:r>
                    <m:f>
                      <m:fPr>
                        <m:ctrlPr>
                          <a:rPr lang="en-US" sz="2000" i="1">
                            <a:latin typeface="Cambria Math"/>
                          </a:rPr>
                        </m:ctrlPr>
                      </m:fPr>
                      <m:num>
                        <m:nary>
                          <m:naryPr>
                            <m:chr m:val="∑"/>
                            <m:grow m:val="on"/>
                            <m:subHide m:val="on"/>
                            <m:supHide m:val="on"/>
                            <m:ctrlPr>
                              <a:rPr lang="en-US" sz="2000" i="1">
                                <a:latin typeface="Cambria Math"/>
                              </a:rPr>
                            </m:ctrlPr>
                          </m:naryPr>
                          <m:sub/>
                          <m:sup/>
                          <m:e>
                            <m:sSub>
                              <m:sSubPr>
                                <m:ctrlPr>
                                  <a:rPr lang="en-US" sz="2000" i="1">
                                    <a:latin typeface="Cambria Math"/>
                                  </a:rPr>
                                </m:ctrlPr>
                              </m:sSubPr>
                              <m:e>
                                <m:r>
                                  <a:rPr lang="en-US" sz="2000" i="1">
                                    <a:latin typeface="Cambria Math"/>
                                  </a:rPr>
                                  <m:t>𝑃</m:t>
                                </m:r>
                              </m:e>
                              <m:sub>
                                <m:r>
                                  <a:rPr lang="en-US" sz="2000" i="1">
                                    <a:latin typeface="Cambria Math"/>
                                  </a:rPr>
                                  <m:t>𝑗𝑡</m:t>
                                </m:r>
                              </m:sub>
                            </m:sSub>
                            <m:r>
                              <m:rPr>
                                <m:nor/>
                              </m:rPr>
                              <a:rPr lang="en-US" sz="2000" i="1">
                                <a:latin typeface="Times New Roman" pitchFamily="18" charset="0"/>
                                <a:cs typeface="Times New Roman" pitchFamily="18" charset="0"/>
                              </a:rPr>
                              <m:t> </m:t>
                            </m:r>
                          </m:e>
                        </m:nary>
                        <m:sSub>
                          <m:sSubPr>
                            <m:ctrlPr>
                              <a:rPr lang="en-US" sz="2000" i="1">
                                <a:latin typeface="Cambria Math"/>
                              </a:rPr>
                            </m:ctrlPr>
                          </m:sSubPr>
                          <m:e>
                            <m:r>
                              <a:rPr lang="en-US" sz="2000" i="1">
                                <a:latin typeface="Cambria Math"/>
                              </a:rPr>
                              <m:t>𝑄</m:t>
                            </m:r>
                          </m:e>
                          <m:sub>
                            <m:r>
                              <a:rPr lang="en-US" sz="2000" i="1">
                                <a:latin typeface="Cambria Math"/>
                              </a:rPr>
                              <m:t>𝑗𝑡</m:t>
                            </m:r>
                          </m:sub>
                        </m:sSub>
                      </m:num>
                      <m:den>
                        <m:nary>
                          <m:naryPr>
                            <m:chr m:val="∑"/>
                            <m:grow m:val="on"/>
                            <m:subHide m:val="on"/>
                            <m:supHide m:val="on"/>
                            <m:ctrlPr>
                              <a:rPr lang="en-US" sz="2000" i="1">
                                <a:latin typeface="Cambria Math"/>
                              </a:rPr>
                            </m:ctrlPr>
                          </m:naryPr>
                          <m:sub/>
                          <m:sup/>
                          <m:e>
                            <m:sSub>
                              <m:sSubPr>
                                <m:ctrlPr>
                                  <a:rPr lang="en-US" sz="2000" i="1">
                                    <a:latin typeface="Cambria Math"/>
                                  </a:rPr>
                                </m:ctrlPr>
                              </m:sSubPr>
                              <m:e>
                                <m:r>
                                  <a:rPr lang="en-US" sz="2000" i="1">
                                    <a:latin typeface="Cambria Math"/>
                                  </a:rPr>
                                  <m:t>𝑃</m:t>
                                </m:r>
                              </m:e>
                              <m:sub>
                                <m:r>
                                  <a:rPr lang="en-US" sz="2000" i="1">
                                    <a:latin typeface="Cambria Math"/>
                                  </a:rPr>
                                  <m:t>𝑗</m:t>
                                </m:r>
                                <m:r>
                                  <a:rPr lang="en-US" sz="2000" b="0" i="1" smtClean="0">
                                    <a:latin typeface="Cambria Math"/>
                                  </a:rPr>
                                  <m:t>0</m:t>
                                </m:r>
                              </m:sub>
                            </m:sSub>
                          </m:e>
                        </m:nary>
                        <m:sSub>
                          <m:sSubPr>
                            <m:ctrlPr>
                              <a:rPr lang="en-US" sz="2000" i="1">
                                <a:latin typeface="Cambria Math"/>
                              </a:rPr>
                            </m:ctrlPr>
                          </m:sSubPr>
                          <m:e>
                            <m:r>
                              <a:rPr lang="en-US" sz="2000" i="1">
                                <a:latin typeface="Cambria Math"/>
                              </a:rPr>
                              <m:t>𝑄</m:t>
                            </m:r>
                          </m:e>
                          <m:sub>
                            <m:r>
                              <a:rPr lang="en-US" sz="2000" i="1">
                                <a:latin typeface="Cambria Math"/>
                              </a:rPr>
                              <m:t>𝑗</m:t>
                            </m:r>
                            <m:r>
                              <a:rPr lang="en-US" sz="2000" i="1">
                                <a:latin typeface="Cambria Math"/>
                              </a:rPr>
                              <m:t>0</m:t>
                            </m:r>
                          </m:sub>
                        </m:sSub>
                      </m:den>
                    </m:f>
                  </m:oMath>
                </a14:m>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(6.8)</a:t>
                </a:r>
                <a:endParaRPr lang="en-US" sz="2000" dirty="0">
                  <a:latin typeface="Times New Roman" pitchFamily="18" charset="0"/>
                  <a:ea typeface="PMingLiU"/>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34" t="-1211" r="-954"/>
                </a:stretch>
              </a:blipFill>
            </p:spPr>
            <p:txBody>
              <a:bodyPr/>
              <a:lstStyle/>
              <a:p>
                <a:r>
                  <a:rPr lang="en-US">
                    <a:noFill/>
                  </a:rPr>
                  <a:t> </a:t>
                </a:r>
              </a:p>
            </p:txBody>
          </p:sp>
        </mc:Fallback>
      </mc:AlternateContent>
      <p:sp>
        <p:nvSpPr>
          <p:cNvPr id="5" name="Text Placeholder 4"/>
          <p:cNvSpPr>
            <a:spLocks noGrp="1"/>
          </p:cNvSpPr>
          <p:nvPr>
            <p:ph type="body" sz="quarter" idx="13"/>
          </p:nvPr>
        </p:nvSpPr>
        <p:spPr>
          <a:xfrm>
            <a:off x="152400" y="1143000"/>
            <a:ext cx="8632200" cy="457200"/>
          </a:xfrm>
        </p:spPr>
        <p:txBody>
          <a:bodyPr>
            <a:normAutofit fontScale="92500"/>
          </a:bodyPr>
          <a:lstStyle/>
          <a:p>
            <a:r>
              <a:rPr lang="en-US" dirty="0">
                <a:latin typeface="Times New Roman" pitchFamily="18" charset="0"/>
                <a:cs typeface="Times New Roman" pitchFamily="18" charset="0"/>
              </a:rPr>
              <a:t>6.1.1 Price-Weighted, Value-Weighted, and Quantity-Weighted Indexes</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12</a:t>
            </a:fld>
            <a:endParaRPr lang="en-US">
              <a:solidFill>
                <a:schemeClr val="accent6">
                  <a:lumMod val="20000"/>
                  <a:lumOff val="80000"/>
                </a:schemeClr>
              </a:solidFill>
            </a:endParaRPr>
          </a:p>
        </p:txBody>
      </p:sp>
      <p:sp>
        <p:nvSpPr>
          <p:cNvPr id="2" name="Title 1"/>
          <p:cNvSpPr>
            <a:spLocks noGrp="1"/>
          </p:cNvSpPr>
          <p:nvPr>
            <p:ph type="title"/>
          </p:nvPr>
        </p:nvSpPr>
        <p:spPr>
          <a:xfrm>
            <a:off x="152400" y="410837"/>
            <a:ext cx="8839200" cy="639763"/>
          </a:xfrm>
        </p:spPr>
        <p:txBody>
          <a:bodyPr>
            <a:noAutofit/>
          </a:bodyPr>
          <a:lstStyle/>
          <a:p>
            <a:r>
              <a:rPr lang="en-US" sz="2800" dirty="0">
                <a:latin typeface="Times New Roman" pitchFamily="18" charset="0"/>
                <a:cs typeface="Times New Roman" pitchFamily="18" charset="0"/>
              </a:rPr>
              <a:t>6.1 Alternative Methods for Compilation of Stock and Price Indexes</a:t>
            </a:r>
          </a:p>
        </p:txBody>
      </p:sp>
    </p:spTree>
    <p:extLst>
      <p:ext uri="{BB962C8B-B14F-4D97-AF65-F5344CB8AC3E}">
        <p14:creationId xmlns:p14="http://schemas.microsoft.com/office/powerpoint/2010/main" val="124931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nSpc>
                    <a:spcPct val="100000"/>
                  </a:lnSpc>
                  <a:spcBef>
                    <a:spcPts val="0"/>
                  </a:spcBef>
                  <a:buNone/>
                  <a:tabLst>
                    <a:tab pos="4051300" algn="ctr"/>
                    <a:tab pos="8118475" algn="r"/>
                  </a:tabLst>
                </a:pPr>
                <a:r>
                  <a:rPr lang="en-US" sz="2000" dirty="0" smtClean="0">
                    <a:latin typeface="Times New Roman" pitchFamily="18" charset="0"/>
                    <a:ea typeface="PMingLiU"/>
                    <a:cs typeface="Times New Roman" pitchFamily="18" charset="0"/>
                  </a:rPr>
                  <a:t>The DJIA is a price-weighted arithmetic average of 30 large, well-known industrial stocks, all of which are listed on the New York Stock Exchange (NYSE). The computation involves summing the current prices of the 30 stocks and then dividing by a divisor that is adjusted to allow for any stock splits or large stock dividends:</a:t>
                </a:r>
              </a:p>
              <a:p>
                <a:pPr marL="0" indent="0">
                  <a:lnSpc>
                    <a:spcPct val="100000"/>
                  </a:lnSpc>
                  <a:spcBef>
                    <a:spcPts val="0"/>
                  </a:spcBef>
                  <a:buNone/>
                  <a:tabLst>
                    <a:tab pos="4051300" algn="ctr"/>
                    <a:tab pos="8118475" algn="r"/>
                  </a:tabLst>
                </a:pPr>
                <a:r>
                  <a:rPr lang="en-US" sz="2000" dirty="0"/>
                  <a:t>	</a:t>
                </a:r>
                <a14:m>
                  <m:oMath xmlns:m="http://schemas.openxmlformats.org/officeDocument/2006/math">
                    <m:r>
                      <m:rPr>
                        <m:nor/>
                      </m:rPr>
                      <a:rPr lang="en-US" sz="2000" dirty="0">
                        <a:latin typeface="Times New Roman" pitchFamily="18" charset="0"/>
                        <a:cs typeface="Times New Roman" pitchFamily="18" charset="0"/>
                      </a:rPr>
                      <m:t>DJIA</m:t>
                    </m:r>
                    <m:r>
                      <m:rPr>
                        <m:nor/>
                      </m:rPr>
                      <a:rPr lang="en-US" sz="2000" dirty="0">
                        <a:latin typeface="Times New Roman" pitchFamily="18" charset="0"/>
                        <a:cs typeface="Times New Roman" pitchFamily="18" charset="0"/>
                      </a:rPr>
                      <m:t>=</m:t>
                    </m:r>
                    <m:nary>
                      <m:naryPr>
                        <m:chr m:val="∑"/>
                        <m:limLoc m:val="undOvr"/>
                        <m:grow m:val="on"/>
                        <m:ctrlPr>
                          <a:rPr lang="en-US" sz="2000" i="1">
                            <a:latin typeface="Cambria Math"/>
                          </a:rPr>
                        </m:ctrlPr>
                      </m:naryPr>
                      <m:sub>
                        <m:r>
                          <a:rPr lang="en-US" sz="2000" i="1">
                            <a:latin typeface="Cambria Math"/>
                          </a:rPr>
                          <m:t>𝑖</m:t>
                        </m:r>
                        <m:r>
                          <a:rPr lang="en-US" sz="2000">
                            <a:latin typeface="Cambria Math"/>
                          </a:rPr>
                          <m:t>=</m:t>
                        </m:r>
                        <m:r>
                          <a:rPr lang="en-US" sz="2000" i="1">
                            <a:latin typeface="Cambria Math"/>
                          </a:rPr>
                          <m:t>𝑡</m:t>
                        </m:r>
                      </m:sub>
                      <m:sup>
                        <m:r>
                          <a:rPr lang="en-US" sz="2000">
                            <a:latin typeface="Cambria Math"/>
                          </a:rPr>
                          <m:t>3</m:t>
                        </m:r>
                        <m:r>
                          <a:rPr lang="en-US" sz="2000" b="0" i="1" smtClean="0">
                            <a:latin typeface="Cambria Math"/>
                          </a:rPr>
                          <m:t>0</m:t>
                        </m:r>
                      </m:sup>
                      <m:e>
                        <m:f>
                          <m:fPr>
                            <m:ctrlPr>
                              <a:rPr lang="en-US" sz="2000" i="1">
                                <a:latin typeface="Cambria Math"/>
                              </a:rPr>
                            </m:ctrlPr>
                          </m:fPr>
                          <m:num>
                            <m:sSub>
                              <m:sSubPr>
                                <m:ctrlPr>
                                  <a:rPr lang="en-US" sz="2000" i="1">
                                    <a:latin typeface="Cambria Math"/>
                                  </a:rPr>
                                </m:ctrlPr>
                              </m:sSubPr>
                              <m:e>
                                <m:r>
                                  <a:rPr lang="en-US" sz="2000" i="1">
                                    <a:latin typeface="Cambria Math"/>
                                  </a:rPr>
                                  <m:t>𝑃</m:t>
                                </m:r>
                              </m:e>
                              <m:sub>
                                <m:r>
                                  <a:rPr lang="en-US" sz="2000" i="1">
                                    <a:latin typeface="Cambria Math"/>
                                  </a:rPr>
                                  <m:t>𝑖𝑡</m:t>
                                </m:r>
                              </m:sub>
                            </m:sSub>
                          </m:num>
                          <m:den>
                            <m:r>
                              <a:rPr lang="en-US" sz="2000" i="1">
                                <a:latin typeface="Cambria Math"/>
                              </a:rPr>
                              <m:t>𝐷</m:t>
                            </m:r>
                            <m:sSub>
                              <m:sSubPr>
                                <m:ctrlPr>
                                  <a:rPr lang="en-US" sz="2000" i="1">
                                    <a:latin typeface="Cambria Math"/>
                                  </a:rPr>
                                </m:ctrlPr>
                              </m:sSubPr>
                              <m:e>
                                <m:r>
                                  <a:rPr lang="en-US" sz="2000" i="1">
                                    <a:latin typeface="Cambria Math"/>
                                  </a:rPr>
                                  <m:t>𝑉</m:t>
                                </m:r>
                              </m:e>
                              <m:sub>
                                <m:r>
                                  <a:rPr lang="en-US" sz="2000" i="1">
                                    <a:latin typeface="Cambria Math"/>
                                  </a:rPr>
                                  <m:t>𝑡</m:t>
                                </m:r>
                              </m:sub>
                            </m:sSub>
                          </m:den>
                        </m:f>
                      </m:e>
                    </m:nary>
                  </m:oMath>
                </a14:m>
                <a:r>
                  <a:rPr lang="en-US" sz="2000" dirty="0"/>
                  <a:t>	</a:t>
                </a:r>
                <a:r>
                  <a:rPr lang="en-US" sz="2000" dirty="0" smtClean="0">
                    <a:latin typeface="Times New Roman" pitchFamily="18" charset="0"/>
                    <a:cs typeface="Times New Roman" pitchFamily="18" charset="0"/>
                  </a:rPr>
                  <a:t>(6.9)</a:t>
                </a:r>
              </a:p>
              <a:p>
                <a:pPr marL="0" indent="0">
                  <a:lnSpc>
                    <a:spcPct val="100000"/>
                  </a:lnSpc>
                  <a:spcBef>
                    <a:spcPts val="0"/>
                  </a:spcBef>
                  <a:buNone/>
                  <a:tabLst>
                    <a:tab pos="4051300" algn="ctr"/>
                    <a:tab pos="8118475" algn="r"/>
                  </a:tabLst>
                </a:pPr>
                <a:r>
                  <a:rPr lang="en-US" sz="2000" dirty="0" smtClean="0">
                    <a:latin typeface="Times New Roman" pitchFamily="18" charset="0"/>
                    <a:ea typeface="PMingLiU"/>
                    <a:cs typeface="Times New Roman" pitchFamily="18" charset="0"/>
                  </a:rPr>
                  <a:t>Where</a:t>
                </a:r>
              </a:p>
              <a:p>
                <a:pPr marL="511175" lvl="1" indent="0">
                  <a:lnSpc>
                    <a:spcPct val="100000"/>
                  </a:lnSpc>
                  <a:spcBef>
                    <a:spcPts val="0"/>
                  </a:spcBef>
                  <a:buNone/>
                  <a:tabLst>
                    <a:tab pos="4051300" algn="ctr"/>
                    <a:tab pos="8118475" algn="r"/>
                  </a:tabLst>
                </a:pPr>
                <a14:m>
                  <m:oMath xmlns:m="http://schemas.openxmlformats.org/officeDocument/2006/math">
                    <m:sSub>
                      <m:sSubPr>
                        <m:ctrlPr>
                          <a:rPr lang="en-US" i="1">
                            <a:latin typeface="Cambria Math"/>
                          </a:rPr>
                        </m:ctrlPr>
                      </m:sSubPr>
                      <m:e>
                        <m:r>
                          <a:rPr lang="en-US" i="1">
                            <a:latin typeface="Cambria Math"/>
                          </a:rPr>
                          <m:t>𝑃</m:t>
                        </m:r>
                      </m:e>
                      <m:sub>
                        <m:r>
                          <a:rPr lang="en-US" i="1">
                            <a:latin typeface="Cambria Math"/>
                          </a:rPr>
                          <m:t>𝑖𝑡</m:t>
                        </m:r>
                      </m:sub>
                    </m:sSub>
                  </m:oMath>
                </a14:m>
                <a:r>
                  <a:rPr lang="en-US" dirty="0" smtClean="0">
                    <a:latin typeface="Times New Roman" pitchFamily="18" charset="0"/>
                    <a:ea typeface="PMingLiU"/>
                    <a:cs typeface="Times New Roman" pitchFamily="18" charset="0"/>
                  </a:rPr>
                  <a:t>=the closing price of stock </a:t>
                </a:r>
                <a:r>
                  <a:rPr lang="en-US" i="1" dirty="0" err="1" smtClean="0">
                    <a:latin typeface="Times New Roman" pitchFamily="18" charset="0"/>
                    <a:ea typeface="PMingLiU"/>
                    <a:cs typeface="Times New Roman" pitchFamily="18" charset="0"/>
                  </a:rPr>
                  <a:t>i</a:t>
                </a:r>
                <a:r>
                  <a:rPr lang="en-US" dirty="0" smtClean="0">
                    <a:latin typeface="Times New Roman" pitchFamily="18" charset="0"/>
                    <a:ea typeface="PMingLiU"/>
                    <a:cs typeface="Times New Roman" pitchFamily="18" charset="0"/>
                  </a:rPr>
                  <a:t> on day </a:t>
                </a:r>
                <a:r>
                  <a:rPr lang="en-US" i="1" dirty="0" smtClean="0">
                    <a:latin typeface="Times New Roman" pitchFamily="18" charset="0"/>
                    <a:ea typeface="PMingLiU"/>
                    <a:cs typeface="Times New Roman" pitchFamily="18" charset="0"/>
                  </a:rPr>
                  <a:t>t</a:t>
                </a:r>
                <a:r>
                  <a:rPr lang="en-US" dirty="0" smtClean="0">
                    <a:latin typeface="Times New Roman" pitchFamily="18" charset="0"/>
                    <a:ea typeface="PMingLiU"/>
                    <a:cs typeface="Times New Roman" pitchFamily="18" charset="0"/>
                  </a:rPr>
                  <a:t>; and</a:t>
                </a:r>
              </a:p>
              <a:p>
                <a:pPr marL="511175" lvl="1" indent="0">
                  <a:lnSpc>
                    <a:spcPct val="100000"/>
                  </a:lnSpc>
                  <a:spcBef>
                    <a:spcPts val="0"/>
                  </a:spcBef>
                  <a:buNone/>
                  <a:tabLst>
                    <a:tab pos="4051300" algn="ctr"/>
                    <a:tab pos="8118475" algn="r"/>
                  </a:tabLst>
                </a:pPr>
                <a14:m>
                  <m:oMath xmlns:m="http://schemas.openxmlformats.org/officeDocument/2006/math">
                    <m:r>
                      <a:rPr lang="en-US" i="1">
                        <a:latin typeface="Cambria Math"/>
                      </a:rPr>
                      <m:t>𝐷</m:t>
                    </m:r>
                    <m:sSub>
                      <m:sSubPr>
                        <m:ctrlPr>
                          <a:rPr lang="en-US" i="1">
                            <a:latin typeface="Cambria Math"/>
                          </a:rPr>
                        </m:ctrlPr>
                      </m:sSubPr>
                      <m:e>
                        <m:r>
                          <a:rPr lang="en-US" i="1">
                            <a:latin typeface="Cambria Math"/>
                          </a:rPr>
                          <m:t>𝑉</m:t>
                        </m:r>
                      </m:e>
                      <m:sub>
                        <m:r>
                          <a:rPr lang="en-US" i="1">
                            <a:latin typeface="Cambria Math"/>
                          </a:rPr>
                          <m:t>𝑡</m:t>
                        </m:r>
                      </m:sub>
                    </m:sSub>
                  </m:oMath>
                </a14:m>
                <a:r>
                  <a:rPr lang="en-US" dirty="0" smtClean="0">
                    <a:latin typeface="Times New Roman" pitchFamily="18" charset="0"/>
                    <a:ea typeface="PMingLiU"/>
                    <a:cs typeface="Times New Roman" pitchFamily="18" charset="0"/>
                  </a:rPr>
                  <a:t>=the adjusted divisor on day </a:t>
                </a:r>
                <a:r>
                  <a:rPr lang="en-US" i="1" dirty="0" smtClean="0">
                    <a:latin typeface="Times New Roman" pitchFamily="18" charset="0"/>
                    <a:ea typeface="PMingLiU"/>
                    <a:cs typeface="Times New Roman" pitchFamily="18" charset="0"/>
                  </a:rPr>
                  <a:t>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08" t="-538" r="-1175"/>
                </a:stretch>
              </a:blipFill>
            </p:spPr>
            <p:txBody>
              <a:bodyPr/>
              <a:lstStyle/>
              <a:p>
                <a:r>
                  <a:rPr lang="en-US">
                    <a:noFill/>
                  </a:rPr>
                  <a:t> </a:t>
                </a:r>
              </a:p>
            </p:txBody>
          </p:sp>
        </mc:Fallback>
      </mc:AlternateContent>
      <p:sp>
        <p:nvSpPr>
          <p:cNvPr id="5" name="Text Placeholder 4"/>
          <p:cNvSpPr>
            <a:spLocks noGrp="1"/>
          </p:cNvSpPr>
          <p:nvPr>
            <p:ph type="body" sz="quarter" idx="13"/>
          </p:nvPr>
        </p:nvSpPr>
        <p:spPr>
          <a:xfrm>
            <a:off x="533400" y="1143000"/>
            <a:ext cx="8251200" cy="457200"/>
          </a:xfrm>
        </p:spPr>
        <p:txBody>
          <a:bodyPr/>
          <a:lstStyle/>
          <a:p>
            <a:r>
              <a:rPr lang="en-US" dirty="0">
                <a:latin typeface="Times New Roman" pitchFamily="18" charset="0"/>
                <a:cs typeface="Times New Roman" pitchFamily="18" charset="0"/>
              </a:rPr>
              <a:t>6.2.1 Dow Jones Industrial Average</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13</a:t>
            </a:fld>
            <a:endParaRPr lang="en-US">
              <a:solidFill>
                <a:schemeClr val="accent6">
                  <a:lumMod val="20000"/>
                  <a:lumOff val="80000"/>
                </a:schemeClr>
              </a:solidFill>
            </a:endParaRPr>
          </a:p>
        </p:txBody>
      </p:sp>
      <p:sp>
        <p:nvSpPr>
          <p:cNvPr id="2" name="Title 1"/>
          <p:cNvSpPr>
            <a:spLocks noGrp="1"/>
          </p:cNvSpPr>
          <p:nvPr>
            <p:ph type="title"/>
          </p:nvPr>
        </p:nvSpPr>
        <p:spPr>
          <a:xfrm>
            <a:off x="152400" y="410837"/>
            <a:ext cx="8839200" cy="639763"/>
          </a:xfrm>
        </p:spPr>
        <p:txBody>
          <a:bodyPr>
            <a:noAutofit/>
          </a:bodyPr>
          <a:lstStyle/>
          <a:p>
            <a:r>
              <a:rPr lang="en-US" sz="2800" dirty="0" smtClean="0">
                <a:latin typeface="Times New Roman" pitchFamily="18" charset="0"/>
                <a:cs typeface="Times New Roman" pitchFamily="18" charset="0"/>
              </a:rPr>
              <a:t>6.2 </a:t>
            </a:r>
            <a:r>
              <a:rPr lang="en-US" sz="2800" dirty="0">
                <a:latin typeface="Times New Roman" pitchFamily="18" charset="0"/>
                <a:cs typeface="Times New Roman" pitchFamily="18" charset="0"/>
              </a:rPr>
              <a:t>Alternative </a:t>
            </a:r>
            <a:r>
              <a:rPr lang="en-US" sz="2800" dirty="0" smtClean="0">
                <a:latin typeface="Times New Roman" pitchFamily="18" charset="0"/>
                <a:cs typeface="Times New Roman" pitchFamily="18" charset="0"/>
              </a:rPr>
              <a:t>Market Indexes</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67427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447800"/>
            <a:ext cx="8839200" cy="2209800"/>
          </a:xfrm>
        </p:spPr>
        <p:txBody>
          <a:bodyPr>
            <a:normAutofit fontScale="92500"/>
          </a:bodyPr>
          <a:lstStyle/>
          <a:p>
            <a:pPr marL="0" lvl="0" indent="0">
              <a:lnSpc>
                <a:spcPct val="100000"/>
              </a:lnSpc>
              <a:spcBef>
                <a:spcPts val="0"/>
              </a:spcBef>
              <a:buClr>
                <a:srgbClr val="0C0C0C">
                  <a:lumMod val="20000"/>
                  <a:lumOff val="80000"/>
                </a:srgbClr>
              </a:buClr>
              <a:buNone/>
              <a:tabLst>
                <a:tab pos="4051300" algn="ctr"/>
                <a:tab pos="8118475" algn="r"/>
              </a:tabLst>
            </a:pPr>
            <a:r>
              <a:rPr lang="en-US" sz="1800" dirty="0" smtClean="0">
                <a:latin typeface="Times New Roman"/>
                <a:ea typeface="PMingLiU"/>
              </a:rPr>
              <a:t>As can be seen in Table 6-1, the adjustment process is designed to keep the index value the same as it would have been if the split had not occurred. </a:t>
            </a:r>
            <a:r>
              <a:rPr lang="en-US" sz="1800" dirty="0">
                <a:solidFill>
                  <a:srgbClr val="002060">
                    <a:lumMod val="75000"/>
                  </a:srgbClr>
                </a:solidFill>
                <a:latin typeface="Times New Roman"/>
                <a:ea typeface="PMingLiU"/>
              </a:rPr>
              <a:t>For example, a 20% increase in the price of Stock A from Table 6-1 would in itself have caused a 10% increase in the value of the sample index before the split, while a 20% increase in Stock B would have cause only a 5% increase in the index value. After the two-for-one split of Stock A, a 20% increase in either Stock A or Stock B would produce the same effect on the index value (a 6.7% increase), illustrating a downward shift in the importance of Stock A relative to the other stocks in the sample. This type of an effect could lead to the fastest-growing stocks having the least importance in determining the index values</a:t>
            </a:r>
            <a:r>
              <a:rPr lang="en-US" sz="1800" dirty="0" smtClean="0">
                <a:solidFill>
                  <a:srgbClr val="002060">
                    <a:lumMod val="75000"/>
                  </a:srgbClr>
                </a:solidFill>
                <a:latin typeface="Times New Roman"/>
                <a:ea typeface="PMingLiU"/>
              </a:rPr>
              <a:t>.</a:t>
            </a:r>
            <a:endParaRPr lang="en-US" sz="1800" i="1" dirty="0">
              <a:latin typeface="Times New Roman" pitchFamily="18" charset="0"/>
              <a:ea typeface="PMingLiU"/>
              <a:cs typeface="Times New Roman" pitchFamily="18" charset="0"/>
            </a:endParaRPr>
          </a:p>
        </p:txBody>
      </p:sp>
      <p:sp>
        <p:nvSpPr>
          <p:cNvPr id="4" name="Slide Number Placeholder 3"/>
          <p:cNvSpPr>
            <a:spLocks noGrp="1"/>
          </p:cNvSpPr>
          <p:nvPr>
            <p:ph type="sldNum" sz="quarter" idx="14"/>
          </p:nvPr>
        </p:nvSpPr>
        <p:spPr/>
        <p:txBody>
          <a:bodyPr/>
          <a:lstStyle/>
          <a:p>
            <a:fld id="{2361D884-7B35-49FB-9233-7A8213574B9D}" type="slidenum">
              <a:rPr lang="en-US">
                <a:solidFill>
                  <a:schemeClr val="accent6">
                    <a:lumMod val="20000"/>
                    <a:lumOff val="80000"/>
                  </a:schemeClr>
                </a:solidFill>
              </a:rPr>
              <a:pPr/>
              <a:t>14</a:t>
            </a:fld>
            <a:endParaRPr lang="en-US">
              <a:solidFill>
                <a:schemeClr val="accent6">
                  <a:lumMod val="20000"/>
                  <a:lumOff val="80000"/>
                </a:schemeClr>
              </a:solidFill>
            </a:endParaRPr>
          </a:p>
        </p:txBody>
      </p:sp>
      <p:sp>
        <p:nvSpPr>
          <p:cNvPr id="2" name="Title 1"/>
          <p:cNvSpPr>
            <a:spLocks noGrp="1"/>
          </p:cNvSpPr>
          <p:nvPr>
            <p:ph type="title"/>
          </p:nvPr>
        </p:nvSpPr>
        <p:spPr/>
        <p:txBody>
          <a:bodyPr>
            <a:noAutofit/>
          </a:bodyPr>
          <a:lstStyle/>
          <a:p>
            <a:r>
              <a:rPr lang="en-US" sz="2800" dirty="0" smtClean="0">
                <a:latin typeface="Times New Roman" pitchFamily="18" charset="0"/>
                <a:cs typeface="Times New Roman" pitchFamily="18" charset="0"/>
              </a:rPr>
              <a:t>6.2 </a:t>
            </a:r>
            <a:r>
              <a:rPr lang="en-US" sz="2800" dirty="0">
                <a:latin typeface="Times New Roman" pitchFamily="18" charset="0"/>
                <a:cs typeface="Times New Roman" pitchFamily="18" charset="0"/>
              </a:rPr>
              <a:t>Alternative </a:t>
            </a:r>
            <a:r>
              <a:rPr lang="en-US" sz="2800" dirty="0" smtClean="0">
                <a:latin typeface="Times New Roman" pitchFamily="18" charset="0"/>
                <a:cs typeface="Times New Roman" pitchFamily="18" charset="0"/>
              </a:rPr>
              <a:t>Market Indexes</a:t>
            </a:r>
            <a:endParaRPr lang="en-US" sz="2800" dirty="0">
              <a:latin typeface="Times New Roman" pitchFamily="18" charset="0"/>
              <a:cs typeface="Times New Roman" pitchFamily="18" charset="0"/>
            </a:endParaRPr>
          </a:p>
        </p:txBody>
      </p:sp>
      <p:sp>
        <p:nvSpPr>
          <p:cNvPr id="5" name="Text Placeholder 4"/>
          <p:cNvSpPr>
            <a:spLocks noGrp="1"/>
          </p:cNvSpPr>
          <p:nvPr>
            <p:ph type="body" sz="quarter" idx="13"/>
          </p:nvPr>
        </p:nvSpPr>
        <p:spPr/>
        <p:txBody>
          <a:bodyPr/>
          <a:lstStyle/>
          <a:p>
            <a:r>
              <a:rPr lang="en-US" dirty="0">
                <a:latin typeface="Times New Roman" pitchFamily="18" charset="0"/>
                <a:cs typeface="Times New Roman" pitchFamily="18" charset="0"/>
              </a:rPr>
              <a:t>6.2.1 Dow Jones Industrial Average</a:t>
            </a:r>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4252228080"/>
              </p:ext>
            </p:extLst>
          </p:nvPr>
        </p:nvGraphicFramePr>
        <p:xfrm>
          <a:off x="609600" y="3733800"/>
          <a:ext cx="7924799" cy="2590802"/>
        </p:xfrm>
        <a:graphic>
          <a:graphicData uri="http://schemas.openxmlformats.org/drawingml/2006/table">
            <a:tbl>
              <a:tblPr firstRow="1" firstCol="1" bandRow="1" bandCol="1"/>
              <a:tblGrid>
                <a:gridCol w="2133600"/>
                <a:gridCol w="2362200"/>
                <a:gridCol w="3428999"/>
              </a:tblGrid>
              <a:tr h="256515">
                <a:tc gridSpan="3">
                  <a:txBody>
                    <a:bodyPr/>
                    <a:lstStyle/>
                    <a:p>
                      <a:pPr algn="l" fontAlgn="b"/>
                      <a:r>
                        <a:rPr lang="en-US" sz="1600" b="1" i="0" u="none" strike="noStrike" dirty="0">
                          <a:solidFill>
                            <a:srgbClr val="000000"/>
                          </a:solidFill>
                          <a:effectLst/>
                          <a:latin typeface="Times New Roman"/>
                        </a:rPr>
                        <a:t>Table 6-1 Adjustment of DJIA Divisor to Allow for a Stock Split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256515">
                <a:tc>
                  <a:txBody>
                    <a:bodyPr/>
                    <a:lstStyle/>
                    <a:p>
                      <a:pPr algn="ctr" fontAlgn="b"/>
                      <a:r>
                        <a:rPr lang="en-US" sz="1600" b="0" i="0" u="none" strike="noStrike" dirty="0">
                          <a:solidFill>
                            <a:srgbClr val="000000"/>
                          </a:solidFill>
                          <a:effectLst/>
                          <a:latin typeface="Times New Roman"/>
                        </a:rPr>
                        <a:t>Stock</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dirty="0">
                          <a:solidFill>
                            <a:srgbClr val="000000"/>
                          </a:solidFill>
                          <a:effectLst/>
                          <a:latin typeface="Times New Roman"/>
                        </a:rPr>
                        <a:t>Price before Split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solidFill>
                            <a:srgbClr val="000000"/>
                          </a:solidFill>
                          <a:effectLst/>
                          <a:latin typeface="Times New Roman"/>
                        </a:rPr>
                        <a:t>Price after 2-for-1 Stock Split by Stock A</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6515">
                <a:tc>
                  <a:txBody>
                    <a:bodyPr/>
                    <a:lstStyle/>
                    <a:p>
                      <a:pPr algn="ctr" fontAlgn="b"/>
                      <a:r>
                        <a:rPr lang="en-US" sz="1600" b="0" i="0" u="none" strike="noStrike">
                          <a:solidFill>
                            <a:srgbClr val="000000"/>
                          </a:solidFill>
                          <a:effectLst/>
                          <a:latin typeface="Times New Roman"/>
                        </a:rPr>
                        <a:t>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600" b="0" i="0" u="none" strike="noStrike" dirty="0">
                          <a:solidFill>
                            <a:srgbClr val="000000"/>
                          </a:solidFill>
                          <a:effectLst/>
                          <a:latin typeface="Times New Roman"/>
                        </a:rPr>
                        <a:t>60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600" b="0" i="0" u="none" strike="noStrike" dirty="0">
                          <a:solidFill>
                            <a:srgbClr val="000000"/>
                          </a:solidFill>
                          <a:effectLst/>
                          <a:latin typeface="Times New Roman"/>
                        </a:rPr>
                        <a:t>30</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56515">
                <a:tc>
                  <a:txBody>
                    <a:bodyPr/>
                    <a:lstStyle/>
                    <a:p>
                      <a:pPr algn="ctr" fontAlgn="b"/>
                      <a:r>
                        <a:rPr lang="en-US" sz="1600" b="0" i="0" u="none" strike="noStrike">
                          <a:solidFill>
                            <a:srgbClr val="000000"/>
                          </a:solidFill>
                          <a:effectLst/>
                          <a:latin typeface="Times New Roman"/>
                        </a:rPr>
                        <a:t>B</a:t>
                      </a:r>
                    </a:p>
                  </a:txBody>
                  <a:tcPr marL="9525" marR="9525" marT="9525" marB="0" anchor="b">
                    <a:lnL>
                      <a:noFill/>
                    </a:lnL>
                    <a:lnR>
                      <a:noFill/>
                    </a:lnR>
                    <a:lnT>
                      <a:noFill/>
                    </a:lnT>
                    <a:lnB>
                      <a:noFill/>
                    </a:lnB>
                    <a:solidFill>
                      <a:srgbClr val="FFFFFF"/>
                    </a:solidFill>
                  </a:tcPr>
                </a:tc>
                <a:tc>
                  <a:txBody>
                    <a:bodyPr/>
                    <a:lstStyle/>
                    <a:p>
                      <a:pPr algn="r" fontAlgn="b"/>
                      <a:r>
                        <a:rPr lang="en-US" sz="1600" b="0" i="0" u="none" strike="noStrike">
                          <a:solidFill>
                            <a:srgbClr val="000000"/>
                          </a:solidFill>
                          <a:effectLst/>
                          <a:latin typeface="Times New Roman"/>
                        </a:rPr>
                        <a:t>30</a:t>
                      </a:r>
                    </a:p>
                  </a:txBody>
                  <a:tcPr marL="9525" marR="9525" marT="9525" marB="0" anchor="b">
                    <a:lnL>
                      <a:noFill/>
                    </a:lnL>
                    <a:lnR>
                      <a:noFill/>
                    </a:lnR>
                    <a:lnT>
                      <a:noFill/>
                    </a:lnT>
                    <a:lnB>
                      <a:noFill/>
                    </a:lnB>
                    <a:solidFill>
                      <a:srgbClr val="FFFFFF"/>
                    </a:solidFill>
                  </a:tcPr>
                </a:tc>
                <a:tc>
                  <a:txBody>
                    <a:bodyPr/>
                    <a:lstStyle/>
                    <a:p>
                      <a:pPr algn="r" fontAlgn="b"/>
                      <a:r>
                        <a:rPr lang="en-US" sz="1600" b="0" i="0" u="none" strike="noStrike" dirty="0">
                          <a:solidFill>
                            <a:srgbClr val="000000"/>
                          </a:solidFill>
                          <a:effectLst/>
                          <a:latin typeface="Times New Roman"/>
                        </a:rPr>
                        <a:t>30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256515">
                <a:tc>
                  <a:txBody>
                    <a:bodyPr/>
                    <a:lstStyle/>
                    <a:p>
                      <a:pPr algn="ctr" fontAlgn="b"/>
                      <a:r>
                        <a:rPr lang="en-US" sz="1600" b="0" i="0" u="none" strike="noStrike" dirty="0">
                          <a:solidFill>
                            <a:srgbClr val="000000"/>
                          </a:solidFill>
                          <a:effectLst/>
                          <a:latin typeface="Times New Roman"/>
                        </a:rPr>
                        <a:t>C</a:t>
                      </a:r>
                    </a:p>
                  </a:txBody>
                  <a:tcPr marL="9525" marR="9525" marT="9525" marB="0" anchor="b">
                    <a:lnL>
                      <a:noFill/>
                    </a:lnL>
                    <a:lnR>
                      <a:noFill/>
                    </a:lnR>
                    <a:lnT>
                      <a:noFill/>
                    </a:lnT>
                    <a:lnB>
                      <a:noFill/>
                    </a:lnB>
                    <a:solidFill>
                      <a:srgbClr val="FFFFFF"/>
                    </a:solidFill>
                  </a:tcPr>
                </a:tc>
                <a:tc>
                  <a:txBody>
                    <a:bodyPr/>
                    <a:lstStyle/>
                    <a:p>
                      <a:pPr algn="r" fontAlgn="b"/>
                      <a:r>
                        <a:rPr lang="en-US" sz="1600" b="0" i="0" u="none" strike="noStrike">
                          <a:solidFill>
                            <a:srgbClr val="000000"/>
                          </a:solidFill>
                          <a:effectLst/>
                          <a:latin typeface="Times New Roman"/>
                        </a:rPr>
                        <a:t>20</a:t>
                      </a:r>
                    </a:p>
                  </a:txBody>
                  <a:tcPr marL="9525" marR="9525" marT="9525" marB="0" anchor="b">
                    <a:lnL>
                      <a:noFill/>
                    </a:lnL>
                    <a:lnR>
                      <a:noFill/>
                    </a:lnR>
                    <a:lnT>
                      <a:noFill/>
                    </a:lnT>
                    <a:lnB>
                      <a:noFill/>
                    </a:lnB>
                    <a:solidFill>
                      <a:srgbClr val="FFFFFF"/>
                    </a:solidFill>
                  </a:tcPr>
                </a:tc>
                <a:tc>
                  <a:txBody>
                    <a:bodyPr/>
                    <a:lstStyle/>
                    <a:p>
                      <a:pPr algn="r" fontAlgn="b"/>
                      <a:r>
                        <a:rPr lang="en-US" sz="1600" b="0" i="0" u="none" strike="noStrike" dirty="0">
                          <a:solidFill>
                            <a:srgbClr val="000000"/>
                          </a:solidFill>
                          <a:effectLst/>
                          <a:latin typeface="Times New Roman"/>
                        </a:rPr>
                        <a:t>20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256515">
                <a:tc>
                  <a:txBody>
                    <a:bodyPr/>
                    <a:lstStyle/>
                    <a:p>
                      <a:pPr algn="ctr" fontAlgn="b"/>
                      <a:r>
                        <a:rPr lang="en-US" sz="1600" b="0" i="0" u="none" strike="noStrike" dirty="0">
                          <a:solidFill>
                            <a:srgbClr val="000000"/>
                          </a:solidFill>
                          <a:effectLst/>
                          <a:latin typeface="Times New Roman"/>
                        </a:rPr>
                        <a:t>D</a:t>
                      </a:r>
                    </a:p>
                  </a:txBody>
                  <a:tcPr marL="9525" marR="9525" marT="9525" marB="0" anchor="b">
                    <a:lnL>
                      <a:noFill/>
                    </a:lnL>
                    <a:lnR>
                      <a:noFill/>
                    </a:lnR>
                    <a:lnT>
                      <a:noFill/>
                    </a:lnT>
                    <a:lnB>
                      <a:noFill/>
                    </a:lnB>
                    <a:solidFill>
                      <a:srgbClr val="FFFFFF"/>
                    </a:solidFill>
                  </a:tcPr>
                </a:tc>
                <a:tc>
                  <a:txBody>
                    <a:bodyPr/>
                    <a:lstStyle/>
                    <a:p>
                      <a:pPr algn="r" fontAlgn="b"/>
                      <a:r>
                        <a:rPr lang="en-US" sz="1600" b="0" i="0" u="none" strike="noStrike" dirty="0">
                          <a:solidFill>
                            <a:srgbClr val="000000"/>
                          </a:solidFill>
                          <a:effectLst/>
                          <a:latin typeface="Times New Roman"/>
                        </a:rPr>
                        <a:t>10</a:t>
                      </a:r>
                    </a:p>
                  </a:txBody>
                  <a:tcPr marL="9525" marR="9525" marT="9525" marB="0" anchor="b">
                    <a:lnL>
                      <a:noFill/>
                    </a:lnL>
                    <a:lnR>
                      <a:noFill/>
                    </a:lnR>
                    <a:lnT>
                      <a:noFill/>
                    </a:lnT>
                    <a:lnB w="6350" cap="flat" cmpd="sng" algn="ctr">
                      <a:solidFill>
                        <a:srgbClr val="4F81BD"/>
                      </a:solidFill>
                      <a:prstDash val="solid"/>
                      <a:round/>
                      <a:headEnd type="none" w="med" len="med"/>
                      <a:tailEnd type="none" w="med" len="med"/>
                    </a:lnB>
                    <a:solidFill>
                      <a:srgbClr val="FFFFFF"/>
                    </a:solidFill>
                  </a:tcPr>
                </a:tc>
                <a:tc>
                  <a:txBody>
                    <a:bodyPr/>
                    <a:lstStyle/>
                    <a:p>
                      <a:pPr algn="r" fontAlgn="b"/>
                      <a:r>
                        <a:rPr lang="en-US" sz="1600" b="0" i="0" u="none" strike="noStrike" dirty="0">
                          <a:solidFill>
                            <a:srgbClr val="000000"/>
                          </a:solidFill>
                          <a:effectLst/>
                          <a:latin typeface="Times New Roman"/>
                        </a:rPr>
                        <a:t>10</a:t>
                      </a:r>
                    </a:p>
                  </a:txBody>
                  <a:tcPr marL="9525" marR="9525" marT="9525" marB="0" anchor="b">
                    <a:lnL>
                      <a:noFill/>
                    </a:lnL>
                    <a:lnR w="12700" cap="flat" cmpd="sng" algn="ctr">
                      <a:solidFill>
                        <a:schemeClr val="tx1"/>
                      </a:solidFill>
                      <a:prstDash val="solid"/>
                      <a:round/>
                      <a:headEnd type="none" w="med" len="med"/>
                      <a:tailEnd type="none" w="med" len="med"/>
                    </a:lnR>
                    <a:lnT>
                      <a:noFill/>
                    </a:lnT>
                    <a:lnB w="6350" cap="flat" cmpd="sng" algn="ctr">
                      <a:solidFill>
                        <a:srgbClr val="4F81BD"/>
                      </a:solidFill>
                      <a:prstDash val="solid"/>
                      <a:round/>
                      <a:headEnd type="none" w="med" len="med"/>
                      <a:tailEnd type="none" w="med" len="med"/>
                    </a:lnB>
                    <a:solidFill>
                      <a:srgbClr val="FFFFFF"/>
                    </a:solidFill>
                  </a:tcPr>
                </a:tc>
              </a:tr>
              <a:tr h="269341">
                <a:tc>
                  <a:txBody>
                    <a:bodyPr/>
                    <a:lstStyle/>
                    <a:p>
                      <a:pPr algn="ctr" fontAlgn="b"/>
                      <a:r>
                        <a:rPr lang="en-US" sz="1600" b="0" i="0" u="none" strike="noStrike" dirty="0">
                          <a:solidFill>
                            <a:srgbClr val="000000"/>
                          </a:solidFill>
                          <a:effectLst/>
                          <a:latin typeface="Times New Roman"/>
                        </a:rPr>
                        <a:t>Total</a:t>
                      </a:r>
                    </a:p>
                  </a:txBody>
                  <a:tcPr marL="9525" marR="9525" marT="9525" marB="0" anchor="b">
                    <a:lnL>
                      <a:noFill/>
                    </a:lnL>
                    <a:lnR>
                      <a:noFill/>
                    </a:lnR>
                    <a:lnT>
                      <a:noFill/>
                    </a:lnT>
                    <a:lnB>
                      <a:noFill/>
                    </a:lnB>
                    <a:solidFill>
                      <a:srgbClr val="FFFFFF"/>
                    </a:solidFill>
                  </a:tcPr>
                </a:tc>
                <a:tc>
                  <a:txBody>
                    <a:bodyPr/>
                    <a:lstStyle/>
                    <a:p>
                      <a:pPr algn="r" fontAlgn="b"/>
                      <a:r>
                        <a:rPr lang="en-US" sz="1600" b="1" i="0" u="none" strike="noStrike" dirty="0">
                          <a:solidFill>
                            <a:srgbClr val="000000"/>
                          </a:solidFill>
                          <a:effectLst/>
                          <a:latin typeface="Times New Roman"/>
                        </a:rPr>
                        <a:t>120</a:t>
                      </a:r>
                    </a:p>
                  </a:txBody>
                  <a:tcPr marL="9525" marR="9525" marT="9525" marB="0" anchor="b">
                    <a:lnL>
                      <a:noFill/>
                    </a:lnL>
                    <a:lnR>
                      <a:noFill/>
                    </a:lnR>
                    <a:lnT w="6350" cap="flat" cmpd="sng"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FFFFF"/>
                    </a:solidFill>
                  </a:tcPr>
                </a:tc>
                <a:tc>
                  <a:txBody>
                    <a:bodyPr/>
                    <a:lstStyle/>
                    <a:p>
                      <a:pPr algn="r" fontAlgn="b"/>
                      <a:r>
                        <a:rPr lang="en-US" sz="1600" b="1" i="0" u="none" strike="noStrike" dirty="0">
                          <a:solidFill>
                            <a:srgbClr val="000000"/>
                          </a:solidFill>
                          <a:effectLst/>
                          <a:latin typeface="Times New Roman"/>
                        </a:rPr>
                        <a:t>90</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FFFFF"/>
                    </a:solidFill>
                  </a:tcPr>
                </a:tc>
              </a:tr>
              <a:tr h="269341">
                <a:tc>
                  <a:txBody>
                    <a:bodyPr/>
                    <a:lstStyle/>
                    <a:p>
                      <a:pPr algn="l" fontAlgn="b"/>
                      <a:endParaRPr lang="en-US" sz="1600" b="0" i="0" u="none" strike="noStrike">
                        <a:solidFill>
                          <a:srgbClr val="000000"/>
                        </a:solidFill>
                        <a:effectLst/>
                        <a:latin typeface="Times New Roman"/>
                      </a:endParaRPr>
                    </a:p>
                  </a:txBody>
                  <a:tcPr marL="9525" marR="9525" marT="9525" marB="0" anchor="b">
                    <a:lnL>
                      <a:noFill/>
                    </a:lnL>
                    <a:lnR>
                      <a:noFill/>
                    </a:lnR>
                    <a:lnT>
                      <a:noFill/>
                    </a:lnT>
                    <a:lnB>
                      <a:noFill/>
                    </a:lnB>
                    <a:solidFill>
                      <a:srgbClr val="FFFFFF"/>
                    </a:solidFill>
                  </a:tcPr>
                </a:tc>
                <a:tc gridSpan="2">
                  <a:txBody>
                    <a:bodyPr/>
                    <a:lstStyle/>
                    <a:p>
                      <a:pPr algn="l" fontAlgn="b"/>
                      <a:r>
                        <a:rPr lang="en-US" sz="1600" b="0" i="0" u="none" strike="noStrike" dirty="0">
                          <a:solidFill>
                            <a:srgbClr val="000000"/>
                          </a:solidFill>
                          <a:effectLst/>
                          <a:latin typeface="Times New Roman"/>
                        </a:rPr>
                        <a:t>Average = 120/4 = 30   Adjustment of Divisor = 90/30 = 3</a:t>
                      </a:r>
                    </a:p>
                  </a:txBody>
                  <a:tcPr marL="9525" marR="9525" marT="9525" marB="0" anchor="b">
                    <a:lnL>
                      <a:noFill/>
                    </a:lnL>
                    <a:lnR>
                      <a:noFill/>
                    </a:lnR>
                    <a:lnT w="25400" cap="flat" cmpd="dbl" algn="ctr">
                      <a:solidFill>
                        <a:srgbClr val="4F81BD"/>
                      </a:solidFill>
                      <a:prstDash val="solid"/>
                      <a:round/>
                      <a:headEnd type="none" w="med" len="med"/>
                      <a:tailEnd type="none" w="med" len="med"/>
                    </a:lnT>
                    <a:lnB>
                      <a:noFill/>
                    </a:lnB>
                    <a:solidFill>
                      <a:srgbClr val="FFFFFF"/>
                    </a:solidFill>
                  </a:tcPr>
                </a:tc>
                <a:tc hMerge="1">
                  <a:txBody>
                    <a:bodyPr/>
                    <a:lstStyle/>
                    <a:p>
                      <a:endParaRPr lang="en-US"/>
                    </a:p>
                  </a:txBody>
                  <a:tcPr/>
                </a:tc>
              </a:tr>
              <a:tr h="256515">
                <a:tc>
                  <a:txBody>
                    <a:bodyPr/>
                    <a:lstStyle/>
                    <a:p>
                      <a:pPr algn="l" fontAlgn="b"/>
                      <a:endParaRPr lang="en-US" sz="1600" b="0" i="0" u="none" strike="noStrike">
                        <a:solidFill>
                          <a:srgbClr val="000000"/>
                        </a:solidFill>
                        <a:effectLst/>
                        <a:latin typeface="Times New Roman"/>
                      </a:endParaRPr>
                    </a:p>
                  </a:txBody>
                  <a:tcPr marL="9525" marR="9525" marT="9525" marB="0" anchor="b">
                    <a:lnL>
                      <a:noFill/>
                    </a:lnL>
                    <a:lnR>
                      <a:noFill/>
                    </a:lnR>
                    <a:lnT>
                      <a:noFill/>
                    </a:lnT>
                    <a:lnB>
                      <a:noFill/>
                    </a:lnB>
                    <a:solidFill>
                      <a:srgbClr val="FFFFFF"/>
                    </a:solidFill>
                  </a:tcPr>
                </a:tc>
                <a:tc gridSpan="2">
                  <a:txBody>
                    <a:bodyPr/>
                    <a:lstStyle/>
                    <a:p>
                      <a:pPr algn="l" fontAlgn="b"/>
                      <a:r>
                        <a:rPr lang="en-US" sz="1600" b="0" i="0" u="none" strike="noStrike" dirty="0">
                          <a:solidFill>
                            <a:srgbClr val="000000"/>
                          </a:solidFill>
                          <a:effectLst/>
                          <a:latin typeface="Times New Roman"/>
                        </a:rPr>
                        <a:t>Average = 90/30 = 30</a:t>
                      </a:r>
                    </a:p>
                  </a:txBody>
                  <a:tcPr marL="9525" marR="9525" marT="9525" marB="0" anchor="b">
                    <a:lnL>
                      <a:noFill/>
                    </a:lnL>
                    <a:lnR>
                      <a:noFill/>
                    </a:lnR>
                    <a:lnT>
                      <a:noFill/>
                    </a:lnT>
                    <a:lnB>
                      <a:noFill/>
                    </a:lnB>
                    <a:solidFill>
                      <a:srgbClr val="FFFFFF"/>
                    </a:solidFill>
                  </a:tcPr>
                </a:tc>
                <a:tc hMerge="1">
                  <a:txBody>
                    <a:bodyPr/>
                    <a:lstStyle/>
                    <a:p>
                      <a:endParaRPr lang="en-US"/>
                    </a:p>
                  </a:txBody>
                  <a:tcPr/>
                </a:tc>
              </a:tr>
              <a:tr h="256515">
                <a:tc>
                  <a:txBody>
                    <a:bodyPr/>
                    <a:lstStyle/>
                    <a:p>
                      <a:pPr algn="l" fontAlgn="b"/>
                      <a:endParaRPr lang="en-US" sz="1600" b="0" i="0" u="none" strike="noStrike">
                        <a:solidFill>
                          <a:srgbClr val="000000"/>
                        </a:solidFill>
                        <a:effectLst/>
                        <a:latin typeface="Times New Roman"/>
                      </a:endParaRPr>
                    </a:p>
                  </a:txBody>
                  <a:tcPr marL="9525" marR="9525" marT="9525" marB="0" anchor="b">
                    <a:lnL>
                      <a:noFill/>
                    </a:lnL>
                    <a:lnR>
                      <a:noFill/>
                    </a:lnR>
                    <a:lnT>
                      <a:noFill/>
                    </a:lnT>
                    <a:lnB>
                      <a:noFill/>
                    </a:lnB>
                    <a:solidFill>
                      <a:srgbClr val="FFFFFF"/>
                    </a:solidFill>
                  </a:tcPr>
                </a:tc>
                <a:tc gridSpan="2">
                  <a:txBody>
                    <a:bodyPr/>
                    <a:lstStyle/>
                    <a:p>
                      <a:pPr algn="l" fontAlgn="b"/>
                      <a:r>
                        <a:rPr lang="en-US" sz="1600" b="0" i="0" u="none" strike="noStrike" dirty="0">
                          <a:solidFill>
                            <a:srgbClr val="000000"/>
                          </a:solidFill>
                          <a:effectLst/>
                          <a:latin typeface="Times New Roman"/>
                        </a:rPr>
                        <a:t>Divisor before Split = 4   Divisor before Split = 3</a:t>
                      </a:r>
                    </a:p>
                  </a:txBody>
                  <a:tcPr marL="9525" marR="9525" marT="9525" marB="0" anchor="b">
                    <a:lnL>
                      <a:noFill/>
                    </a:lnL>
                    <a:lnR>
                      <a:noFill/>
                    </a:lnR>
                    <a:lnT>
                      <a:noFill/>
                    </a:lnT>
                    <a:lnB>
                      <a:noFill/>
                    </a:lnB>
                    <a:solidFill>
                      <a:srgbClr val="FFFFFF"/>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1292726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371600"/>
                <a:ext cx="8839200" cy="5105399"/>
              </a:xfrm>
            </p:spPr>
            <p:txBody>
              <a:bodyPr>
                <a:normAutofit/>
              </a:bodyPr>
              <a:lstStyle/>
              <a:p>
                <a:pPr marL="0" indent="0">
                  <a:lnSpc>
                    <a:spcPct val="100000"/>
                  </a:lnSpc>
                  <a:spcBef>
                    <a:spcPts val="0"/>
                  </a:spcBef>
                  <a:buNone/>
                  <a:tabLst>
                    <a:tab pos="4051300" algn="ctr"/>
                    <a:tab pos="8118475" algn="r"/>
                  </a:tabLst>
                </a:pPr>
                <a:r>
                  <a:rPr lang="en-US" sz="2000" dirty="0" smtClean="0">
                    <a:latin typeface="Times New Roman"/>
                    <a:ea typeface="PMingLiU"/>
                  </a:rPr>
                  <a:t>The second most popular market index, </a:t>
                </a:r>
                <a:r>
                  <a:rPr lang="en-US" sz="2000" b="1" dirty="0">
                    <a:latin typeface="Times New Roman"/>
                    <a:ea typeface="PMingLiU"/>
                  </a:rPr>
                  <a:t>Standard &amp; Poor’s Composite 500 Index (S&amp;P 500)</a:t>
                </a:r>
                <a:r>
                  <a:rPr lang="en-US" sz="2000" dirty="0">
                    <a:latin typeface="Times New Roman"/>
                    <a:ea typeface="PMingLiU"/>
                  </a:rPr>
                  <a:t>. is a value-weighted index of 400 industrial stocks, 40 utility stocks, 20 transportation stocks, and 40 financial stocks. It is computed as follows</a:t>
                </a:r>
                <a:r>
                  <a:rPr lang="en-US" sz="2000" dirty="0" smtClean="0">
                    <a:latin typeface="Times New Roman"/>
                    <a:ea typeface="PMingLiU"/>
                  </a:rPr>
                  <a:t>:</a:t>
                </a:r>
                <a:endParaRPr lang="en-US" sz="2000" i="1" dirty="0">
                  <a:latin typeface="Times New Roman"/>
                  <a:ea typeface="PMingLiU"/>
                  <a:cs typeface="Times New Roman" pitchFamily="18" charset="0"/>
                </a:endParaRPr>
              </a:p>
              <a:p>
                <a:pPr marL="0" indent="0">
                  <a:lnSpc>
                    <a:spcPct val="100000"/>
                  </a:lnSpc>
                  <a:spcBef>
                    <a:spcPts val="0"/>
                  </a:spcBef>
                  <a:buNone/>
                  <a:tabLst>
                    <a:tab pos="4051300" algn="ctr"/>
                    <a:tab pos="8118475" algn="r"/>
                  </a:tabLst>
                </a:pPr>
                <a:r>
                  <a:rPr lang="en-US" sz="1800" dirty="0"/>
                  <a:t>	</a:t>
                </a:r>
                <a14:m>
                  <m:oMath xmlns:m="http://schemas.openxmlformats.org/officeDocument/2006/math">
                    <m:sSub>
                      <m:sSubPr>
                        <m:ctrlPr>
                          <a:rPr lang="en-US" sz="1800" i="1">
                            <a:latin typeface="Cambria Math"/>
                          </a:rPr>
                        </m:ctrlPr>
                      </m:sSubPr>
                      <m:e>
                        <m:r>
                          <m:rPr>
                            <m:nor/>
                          </m:rPr>
                          <a:rPr lang="en-US" sz="1800">
                            <a:latin typeface="Times New Roman" pitchFamily="18" charset="0"/>
                            <a:cs typeface="Times New Roman" pitchFamily="18" charset="0"/>
                          </a:rPr>
                          <m:t>S</m:t>
                        </m:r>
                        <m:r>
                          <m:rPr>
                            <m:lit/>
                            <m:nor/>
                          </m:rPr>
                          <a:rPr lang="en-US" sz="1800">
                            <a:latin typeface="Times New Roman" pitchFamily="18" charset="0"/>
                            <a:cs typeface="Times New Roman" pitchFamily="18" charset="0"/>
                          </a:rPr>
                          <m:t>&amp;</m:t>
                        </m:r>
                        <m:r>
                          <m:rPr>
                            <m:nor/>
                          </m:rPr>
                          <a:rPr lang="en-US" sz="1800">
                            <a:latin typeface="Times New Roman" pitchFamily="18" charset="0"/>
                            <a:cs typeface="Times New Roman" pitchFamily="18" charset="0"/>
                          </a:rPr>
                          <m:t>P</m:t>
                        </m:r>
                      </m:e>
                      <m:sub>
                        <m:r>
                          <a:rPr lang="en-US" sz="1800" i="1">
                            <a:latin typeface="Cambria Math"/>
                          </a:rPr>
                          <m:t>𝑡</m:t>
                        </m:r>
                      </m:sub>
                    </m:sSub>
                    <m:r>
                      <a:rPr lang="en-US" sz="1800">
                        <a:latin typeface="Cambria Math"/>
                      </a:rPr>
                      <m:t>=</m:t>
                    </m:r>
                    <m:f>
                      <m:fPr>
                        <m:ctrlPr>
                          <a:rPr lang="en-US" sz="1800" i="1">
                            <a:latin typeface="Cambria Math"/>
                          </a:rPr>
                        </m:ctrlPr>
                      </m:fPr>
                      <m:num>
                        <m:nary>
                          <m:naryPr>
                            <m:chr m:val="∑"/>
                            <m:grow m:val="on"/>
                            <m:subHide m:val="on"/>
                            <m:supHide m:val="on"/>
                            <m:ctrlPr>
                              <a:rPr lang="en-US" sz="1800" i="1">
                                <a:latin typeface="Cambria Math"/>
                              </a:rPr>
                            </m:ctrlPr>
                          </m:naryPr>
                          <m:sub/>
                          <m:sup/>
                          <m:e>
                            <m:sSub>
                              <m:sSubPr>
                                <m:ctrlPr>
                                  <a:rPr lang="en-US" sz="1800" i="1">
                                    <a:latin typeface="Cambria Math"/>
                                  </a:rPr>
                                </m:ctrlPr>
                              </m:sSubPr>
                              <m:e>
                                <m:r>
                                  <a:rPr lang="en-US" sz="1800" i="1">
                                    <a:latin typeface="Cambria Math"/>
                                  </a:rPr>
                                  <m:t>𝑃</m:t>
                                </m:r>
                              </m:e>
                              <m:sub>
                                <m:r>
                                  <a:rPr lang="en-US" sz="1800" i="1">
                                    <a:latin typeface="Cambria Math"/>
                                  </a:rPr>
                                  <m:t>𝑖𝑡</m:t>
                                </m:r>
                                <m:r>
                                  <m:rPr>
                                    <m:nor/>
                                  </m:rPr>
                                  <a:rPr lang="en-US" sz="1800" i="1">
                                    <a:latin typeface="Times New Roman" pitchFamily="18" charset="0"/>
                                    <a:cs typeface="Times New Roman" pitchFamily="18" charset="0"/>
                                  </a:rPr>
                                  <m:t> </m:t>
                                </m:r>
                              </m:sub>
                            </m:sSub>
                            <m:sSub>
                              <m:sSubPr>
                                <m:ctrlPr>
                                  <a:rPr lang="en-US" sz="1800" i="1">
                                    <a:latin typeface="Cambria Math"/>
                                  </a:rPr>
                                </m:ctrlPr>
                              </m:sSubPr>
                              <m:e>
                                <m:r>
                                  <a:rPr lang="en-US" sz="1800" i="1">
                                    <a:latin typeface="Cambria Math"/>
                                  </a:rPr>
                                  <m:t>𝑄</m:t>
                                </m:r>
                              </m:e>
                              <m:sub>
                                <m:r>
                                  <a:rPr lang="en-US" sz="1800" i="1">
                                    <a:latin typeface="Cambria Math"/>
                                  </a:rPr>
                                  <m:t>𝑖𝑡</m:t>
                                </m:r>
                              </m:sub>
                            </m:sSub>
                          </m:e>
                        </m:nary>
                      </m:num>
                      <m:den>
                        <m:nary>
                          <m:naryPr>
                            <m:chr m:val="∑"/>
                            <m:grow m:val="on"/>
                            <m:subHide m:val="on"/>
                            <m:supHide m:val="on"/>
                            <m:ctrlPr>
                              <a:rPr lang="en-US" sz="1800" i="1">
                                <a:latin typeface="Cambria Math"/>
                              </a:rPr>
                            </m:ctrlPr>
                          </m:naryPr>
                          <m:sub/>
                          <m:sup/>
                          <m:e>
                            <m:sSub>
                              <m:sSubPr>
                                <m:ctrlPr>
                                  <a:rPr lang="en-US" sz="1800" i="1">
                                    <a:latin typeface="Cambria Math"/>
                                  </a:rPr>
                                </m:ctrlPr>
                              </m:sSubPr>
                              <m:e>
                                <m:r>
                                  <a:rPr lang="en-US" sz="1800" i="1">
                                    <a:latin typeface="Cambria Math"/>
                                  </a:rPr>
                                  <m:t>𝑃</m:t>
                                </m:r>
                              </m:e>
                              <m:sub>
                                <m:r>
                                  <a:rPr lang="en-US" sz="1800" i="1">
                                    <a:latin typeface="Cambria Math"/>
                                  </a:rPr>
                                  <m:t>𝑖</m:t>
                                </m:r>
                                <m:r>
                                  <a:rPr lang="en-US" sz="1800" b="0" i="1" smtClean="0">
                                    <a:latin typeface="Cambria Math"/>
                                  </a:rPr>
                                  <m:t>0</m:t>
                                </m:r>
                              </m:sub>
                            </m:sSub>
                            <m:r>
                              <m:rPr>
                                <m:nor/>
                              </m:rPr>
                              <a:rPr lang="en-US" sz="1800" i="1">
                                <a:latin typeface="Times New Roman" pitchFamily="18" charset="0"/>
                                <a:cs typeface="Times New Roman" pitchFamily="18" charset="0"/>
                              </a:rPr>
                              <m:t> </m:t>
                            </m:r>
                            <m:sSub>
                              <m:sSubPr>
                                <m:ctrlPr>
                                  <a:rPr lang="en-US" sz="1800" i="1">
                                    <a:latin typeface="Cambria Math"/>
                                  </a:rPr>
                                </m:ctrlPr>
                              </m:sSubPr>
                              <m:e>
                                <m:r>
                                  <a:rPr lang="en-US" sz="1800" i="1">
                                    <a:latin typeface="Cambria Math"/>
                                  </a:rPr>
                                  <m:t>𝑄</m:t>
                                </m:r>
                              </m:e>
                              <m:sub>
                                <m:r>
                                  <a:rPr lang="en-US" sz="1800" i="1">
                                    <a:latin typeface="Cambria Math"/>
                                  </a:rPr>
                                  <m:t>𝑖</m:t>
                                </m:r>
                                <m:r>
                                  <a:rPr lang="en-US" sz="1800" b="0" i="1" smtClean="0">
                                    <a:latin typeface="Cambria Math"/>
                                  </a:rPr>
                                  <m:t>0</m:t>
                                </m:r>
                              </m:sub>
                            </m:sSub>
                          </m:e>
                        </m:nary>
                      </m:den>
                    </m:f>
                    <m:r>
                      <a:rPr lang="en-US" sz="1800">
                        <a:latin typeface="Cambria Math"/>
                      </a:rPr>
                      <m:t>×10</m:t>
                    </m:r>
                    <m:r>
                      <m:rPr>
                        <m:nor/>
                      </m:rPr>
                      <a:rPr lang="en-US" sz="1800"/>
                      <m:t>	</m:t>
                    </m:r>
                  </m:oMath>
                </a14:m>
                <a:r>
                  <a:rPr lang="en-US" sz="1800" i="1" dirty="0" smtClean="0">
                    <a:latin typeface="Times New Roman" pitchFamily="18" charset="0"/>
                    <a:ea typeface="PMingLiU"/>
                    <a:cs typeface="Times New Roman" pitchFamily="18" charset="0"/>
                  </a:rPr>
                  <a:t>	</a:t>
                </a:r>
                <a:r>
                  <a:rPr lang="en-US" sz="1800" dirty="0" smtClean="0">
                    <a:latin typeface="Times New Roman" pitchFamily="18" charset="0"/>
                    <a:ea typeface="PMingLiU"/>
                    <a:cs typeface="Times New Roman" pitchFamily="18" charset="0"/>
                  </a:rPr>
                  <a:t>(6.10)</a:t>
                </a:r>
              </a:p>
              <a:p>
                <a:pPr marL="0" indent="0">
                  <a:lnSpc>
                    <a:spcPct val="100000"/>
                  </a:lnSpc>
                  <a:spcBef>
                    <a:spcPts val="0"/>
                  </a:spcBef>
                  <a:buNone/>
                  <a:tabLst>
                    <a:tab pos="4051300" algn="ctr"/>
                    <a:tab pos="8118475" algn="r"/>
                  </a:tabLst>
                </a:pPr>
                <a:r>
                  <a:rPr lang="en-US" sz="1800" dirty="0" smtClean="0">
                    <a:latin typeface="Times New Roman" pitchFamily="18" charset="0"/>
                    <a:ea typeface="PMingLiU"/>
                    <a:cs typeface="Times New Roman" pitchFamily="18" charset="0"/>
                  </a:rPr>
                  <a:t>Where</a:t>
                </a:r>
                <a:endParaRPr lang="en-US" sz="1600" dirty="0" smtClean="0">
                  <a:latin typeface="Times New Roman" pitchFamily="18" charset="0"/>
                  <a:ea typeface="PMingLiU"/>
                  <a:cs typeface="Times New Roman" pitchFamily="18" charset="0"/>
                </a:endParaRPr>
              </a:p>
              <a:p>
                <a:pPr marL="511175" lvl="1" indent="0">
                  <a:lnSpc>
                    <a:spcPct val="100000"/>
                  </a:lnSpc>
                  <a:spcBef>
                    <a:spcPts val="0"/>
                  </a:spcBef>
                  <a:buNone/>
                  <a:tabLst>
                    <a:tab pos="4051300" algn="ctr"/>
                    <a:tab pos="8118475" algn="r"/>
                  </a:tabLst>
                </a:pPr>
                <a14:m>
                  <m:oMath xmlns:m="http://schemas.openxmlformats.org/officeDocument/2006/math">
                    <m:sSub>
                      <m:sSubPr>
                        <m:ctrlPr>
                          <a:rPr lang="en-US" sz="1600" i="1">
                            <a:latin typeface="Cambria Math"/>
                          </a:rPr>
                        </m:ctrlPr>
                      </m:sSubPr>
                      <m:e>
                        <m:r>
                          <a:rPr lang="en-US" sz="1600" i="1">
                            <a:latin typeface="Cambria Math"/>
                          </a:rPr>
                          <m:t>𝑃</m:t>
                        </m:r>
                      </m:e>
                      <m:sub>
                        <m:r>
                          <a:rPr lang="en-US" sz="1600" i="1">
                            <a:latin typeface="Cambria Math"/>
                          </a:rPr>
                          <m:t>𝑖𝑡</m:t>
                        </m:r>
                        <m:r>
                          <m:rPr>
                            <m:nor/>
                          </m:rPr>
                          <a:rPr lang="en-US" sz="1600" i="1">
                            <a:latin typeface="Times New Roman" pitchFamily="18" charset="0"/>
                            <a:cs typeface="Times New Roman" pitchFamily="18" charset="0"/>
                          </a:rPr>
                          <m:t> </m:t>
                        </m:r>
                      </m:sub>
                    </m:sSub>
                  </m:oMath>
                </a14:m>
                <a:r>
                  <a:rPr lang="en-US" sz="1600" dirty="0" smtClean="0">
                    <a:latin typeface="Times New Roman" pitchFamily="18" charset="0"/>
                    <a:ea typeface="PMingLiU"/>
                    <a:cs typeface="Times New Roman" pitchFamily="18" charset="0"/>
                  </a:rPr>
                  <a:t>=price of stock </a:t>
                </a:r>
                <a:r>
                  <a:rPr lang="en-US" sz="1600" dirty="0" err="1" smtClean="0">
                    <a:latin typeface="Times New Roman" pitchFamily="18" charset="0"/>
                    <a:ea typeface="PMingLiU"/>
                    <a:cs typeface="Times New Roman" pitchFamily="18" charset="0"/>
                  </a:rPr>
                  <a:t>i</a:t>
                </a:r>
                <a:r>
                  <a:rPr lang="en-US" sz="1600" dirty="0" smtClean="0">
                    <a:latin typeface="Times New Roman" pitchFamily="18" charset="0"/>
                    <a:ea typeface="PMingLiU"/>
                    <a:cs typeface="Times New Roman" pitchFamily="18" charset="0"/>
                  </a:rPr>
                  <a:t> in period t;</a:t>
                </a:r>
              </a:p>
              <a:p>
                <a:pPr marL="511175" lvl="1" indent="0">
                  <a:lnSpc>
                    <a:spcPct val="100000"/>
                  </a:lnSpc>
                  <a:spcBef>
                    <a:spcPts val="0"/>
                  </a:spcBef>
                  <a:buNone/>
                  <a:tabLst>
                    <a:tab pos="4051300" algn="ctr"/>
                    <a:tab pos="8118475" algn="r"/>
                  </a:tabLst>
                </a:pPr>
                <a14:m>
                  <m:oMath xmlns:m="http://schemas.openxmlformats.org/officeDocument/2006/math">
                    <m:sSub>
                      <m:sSubPr>
                        <m:ctrlPr>
                          <a:rPr lang="en-US" sz="1600" i="1">
                            <a:latin typeface="Cambria Math"/>
                          </a:rPr>
                        </m:ctrlPr>
                      </m:sSubPr>
                      <m:e>
                        <m:r>
                          <a:rPr lang="en-US" sz="1600" i="1">
                            <a:latin typeface="Cambria Math"/>
                          </a:rPr>
                          <m:t>𝑄</m:t>
                        </m:r>
                      </m:e>
                      <m:sub>
                        <m:r>
                          <a:rPr lang="en-US" sz="1600" i="1">
                            <a:latin typeface="Cambria Math"/>
                          </a:rPr>
                          <m:t>𝑖𝑡</m:t>
                        </m:r>
                      </m:sub>
                    </m:sSub>
                  </m:oMath>
                </a14:m>
                <a:r>
                  <a:rPr lang="en-US" sz="1600" dirty="0" smtClean="0">
                    <a:latin typeface="Times New Roman" pitchFamily="18" charset="0"/>
                    <a:ea typeface="PMingLiU"/>
                    <a:cs typeface="Times New Roman" pitchFamily="18" charset="0"/>
                  </a:rPr>
                  <a:t>=number of shares outstanding for stock </a:t>
                </a:r>
                <a:r>
                  <a:rPr lang="en-US" sz="1600" dirty="0" err="1" smtClean="0">
                    <a:latin typeface="Times New Roman" pitchFamily="18" charset="0"/>
                    <a:ea typeface="PMingLiU"/>
                    <a:cs typeface="Times New Roman" pitchFamily="18" charset="0"/>
                  </a:rPr>
                  <a:t>i</a:t>
                </a:r>
                <a:r>
                  <a:rPr lang="en-US" sz="1600" dirty="0" smtClean="0">
                    <a:latin typeface="Times New Roman" pitchFamily="18" charset="0"/>
                    <a:ea typeface="PMingLiU"/>
                    <a:cs typeface="Times New Roman" pitchFamily="18" charset="0"/>
                  </a:rPr>
                  <a:t> in period t;</a:t>
                </a:r>
              </a:p>
              <a:p>
                <a:pPr marL="511175" lvl="1" indent="0">
                  <a:lnSpc>
                    <a:spcPct val="100000"/>
                  </a:lnSpc>
                  <a:spcBef>
                    <a:spcPts val="0"/>
                  </a:spcBef>
                  <a:buNone/>
                  <a:tabLst>
                    <a:tab pos="4051300" algn="ctr"/>
                    <a:tab pos="8118475" algn="r"/>
                  </a:tabLst>
                </a:pPr>
                <a14:m>
                  <m:oMath xmlns:m="http://schemas.openxmlformats.org/officeDocument/2006/math">
                    <m:sSub>
                      <m:sSubPr>
                        <m:ctrlPr>
                          <a:rPr lang="en-US" sz="1600" i="1">
                            <a:latin typeface="Cambria Math"/>
                          </a:rPr>
                        </m:ctrlPr>
                      </m:sSubPr>
                      <m:e>
                        <m:r>
                          <a:rPr lang="en-US" sz="1600" i="1">
                            <a:latin typeface="Cambria Math"/>
                          </a:rPr>
                          <m:t>𝑃</m:t>
                        </m:r>
                      </m:e>
                      <m:sub>
                        <m:r>
                          <a:rPr lang="en-US" sz="1600" i="1">
                            <a:latin typeface="Cambria Math"/>
                          </a:rPr>
                          <m:t>𝑖</m:t>
                        </m:r>
                        <m:r>
                          <a:rPr lang="en-US" sz="1600" b="0" i="1" smtClean="0">
                            <a:latin typeface="Cambria Math"/>
                          </a:rPr>
                          <m:t>0</m:t>
                        </m:r>
                      </m:sub>
                    </m:sSub>
                  </m:oMath>
                </a14:m>
                <a:r>
                  <a:rPr lang="en-US" sz="1600" dirty="0" smtClean="0">
                    <a:latin typeface="Times New Roman" pitchFamily="18" charset="0"/>
                    <a:ea typeface="PMingLiU"/>
                    <a:cs typeface="Times New Roman" pitchFamily="18" charset="0"/>
                  </a:rPr>
                  <a:t>=price of stock I in the base period 0; and</a:t>
                </a:r>
              </a:p>
              <a:p>
                <a:pPr marL="511175" lvl="1" indent="0">
                  <a:lnSpc>
                    <a:spcPct val="100000"/>
                  </a:lnSpc>
                  <a:spcBef>
                    <a:spcPts val="0"/>
                  </a:spcBef>
                  <a:buNone/>
                  <a:tabLst>
                    <a:tab pos="4051300" algn="ctr"/>
                    <a:tab pos="8118475" algn="r"/>
                  </a:tabLst>
                </a:pPr>
                <a14:m>
                  <m:oMath xmlns:m="http://schemas.openxmlformats.org/officeDocument/2006/math">
                    <m:sSub>
                      <m:sSubPr>
                        <m:ctrlPr>
                          <a:rPr lang="en-US" sz="1600" i="1">
                            <a:latin typeface="Cambria Math"/>
                          </a:rPr>
                        </m:ctrlPr>
                      </m:sSubPr>
                      <m:e>
                        <m:r>
                          <a:rPr lang="en-US" sz="1600" i="1">
                            <a:latin typeface="Cambria Math"/>
                          </a:rPr>
                          <m:t>𝑄</m:t>
                        </m:r>
                      </m:e>
                      <m:sub>
                        <m:r>
                          <a:rPr lang="en-US" sz="1600" i="1">
                            <a:latin typeface="Cambria Math"/>
                          </a:rPr>
                          <m:t>𝑖</m:t>
                        </m:r>
                        <m:r>
                          <a:rPr lang="en-US" sz="1600" b="0" i="0" smtClean="0">
                            <a:latin typeface="Cambria Math"/>
                          </a:rPr>
                          <m:t>0</m:t>
                        </m:r>
                      </m:sub>
                    </m:sSub>
                  </m:oMath>
                </a14:m>
                <a:r>
                  <a:rPr lang="en-US" sz="1600" dirty="0" smtClean="0">
                    <a:latin typeface="Times New Roman" pitchFamily="18" charset="0"/>
                    <a:ea typeface="PMingLiU"/>
                    <a:cs typeface="Times New Roman" pitchFamily="18" charset="0"/>
                  </a:rPr>
                  <a:t>=number of shares outstanding for stock </a:t>
                </a:r>
                <a:r>
                  <a:rPr lang="en-US" sz="1600" dirty="0" err="1" smtClean="0">
                    <a:latin typeface="Times New Roman" pitchFamily="18" charset="0"/>
                    <a:ea typeface="PMingLiU"/>
                    <a:cs typeface="Times New Roman" pitchFamily="18" charset="0"/>
                  </a:rPr>
                  <a:t>i</a:t>
                </a:r>
                <a:r>
                  <a:rPr lang="en-US" sz="1600" dirty="0" smtClean="0">
                    <a:latin typeface="Times New Roman" pitchFamily="18" charset="0"/>
                    <a:ea typeface="PMingLiU"/>
                    <a:cs typeface="Times New Roman" pitchFamily="18" charset="0"/>
                  </a:rPr>
                  <a:t> in base period 0;</a:t>
                </a:r>
              </a:p>
              <a:p>
                <a:pPr marL="0" indent="0">
                  <a:lnSpc>
                    <a:spcPct val="100000"/>
                  </a:lnSpc>
                  <a:spcBef>
                    <a:spcPts val="0"/>
                  </a:spcBef>
                  <a:buNone/>
                  <a:tabLst>
                    <a:tab pos="4051300" algn="ctr"/>
                    <a:tab pos="8118475" algn="r"/>
                  </a:tabLst>
                </a:pPr>
                <a:endParaRPr lang="en-US" sz="1800" dirty="0">
                  <a:latin typeface="Times New Roman" pitchFamily="18" charset="0"/>
                  <a:ea typeface="PMingLiU"/>
                  <a:cs typeface="Times New Roman" pitchFamily="18" charset="0"/>
                </a:endParaRPr>
              </a:p>
              <a:p>
                <a:pPr marL="0" indent="0">
                  <a:lnSpc>
                    <a:spcPct val="100000"/>
                  </a:lnSpc>
                  <a:spcBef>
                    <a:spcPts val="0"/>
                  </a:spcBef>
                  <a:buNone/>
                  <a:tabLst>
                    <a:tab pos="4051300" algn="ctr"/>
                    <a:tab pos="8118475" algn="r"/>
                  </a:tabLst>
                </a:pPr>
                <a:r>
                  <a:rPr lang="en-US" sz="1800" dirty="0" smtClean="0">
                    <a:latin typeface="Times New Roman" pitchFamily="18" charset="0"/>
                    <a:ea typeface="PMingLiU"/>
                    <a:cs typeface="Times New Roman" pitchFamily="18" charset="0"/>
                  </a:rPr>
                  <a:t>In the S&amp;P 500, the base period is from 1941-1943.</a:t>
                </a:r>
              </a:p>
              <a:p>
                <a:pPr marL="0" indent="0">
                  <a:lnSpc>
                    <a:spcPct val="100000"/>
                  </a:lnSpc>
                  <a:spcBef>
                    <a:spcPts val="0"/>
                  </a:spcBef>
                  <a:buNone/>
                  <a:tabLst>
                    <a:tab pos="4051300" algn="ctr"/>
                    <a:tab pos="8118475" algn="r"/>
                  </a:tabLst>
                </a:pPr>
                <a:endParaRPr lang="en-US" sz="1800" dirty="0" smtClean="0">
                  <a:latin typeface="Times New Roman" pitchFamily="18" charset="0"/>
                  <a:ea typeface="PMingLiU"/>
                  <a:cs typeface="Times New Roman" pitchFamily="18" charset="0"/>
                </a:endParaRPr>
              </a:p>
              <a:p>
                <a:pPr marL="0" indent="0">
                  <a:lnSpc>
                    <a:spcPct val="100000"/>
                  </a:lnSpc>
                  <a:spcBef>
                    <a:spcPts val="0"/>
                  </a:spcBef>
                  <a:buNone/>
                  <a:tabLst>
                    <a:tab pos="4051300" algn="ctr"/>
                    <a:tab pos="8118475" algn="r"/>
                  </a:tabLst>
                </a:pPr>
                <a:r>
                  <a:rPr lang="en-US" sz="1800" dirty="0" smtClean="0">
                    <a:latin typeface="Times New Roman" pitchFamily="18" charset="0"/>
                    <a:ea typeface="PMingLiU"/>
                    <a:cs typeface="Times New Roman" pitchFamily="18" charset="0"/>
                  </a:rPr>
                  <a:t>While </a:t>
                </a:r>
                <a:r>
                  <a:rPr lang="en-US" sz="1800" dirty="0">
                    <a:latin typeface="Times New Roman" pitchFamily="18" charset="0"/>
                    <a:ea typeface="PMingLiU"/>
                    <a:cs typeface="Times New Roman" pitchFamily="18" charset="0"/>
                  </a:rPr>
                  <a:t>the S&amp;P 500 is much more comprehensive in </a:t>
                </a:r>
                <a:r>
                  <a:rPr lang="en-US" sz="1800" dirty="0" smtClean="0">
                    <a:latin typeface="Times New Roman" pitchFamily="18" charset="0"/>
                    <a:ea typeface="PMingLiU"/>
                    <a:cs typeface="Times New Roman" pitchFamily="18" charset="0"/>
                  </a:rPr>
                  <a:t>makeup, thus </a:t>
                </a:r>
                <a:r>
                  <a:rPr lang="en-US" sz="1800" dirty="0">
                    <a:latin typeface="Times New Roman" pitchFamily="18" charset="0"/>
                    <a:ea typeface="PMingLiU"/>
                    <a:cs typeface="Times New Roman" pitchFamily="18" charset="0"/>
                  </a:rPr>
                  <a:t>more representative of the overall </a:t>
                </a:r>
                <a:r>
                  <a:rPr lang="en-US" sz="1800" dirty="0" smtClean="0">
                    <a:latin typeface="Times New Roman" pitchFamily="18" charset="0"/>
                    <a:ea typeface="PMingLiU"/>
                    <a:cs typeface="Times New Roman" pitchFamily="18" charset="0"/>
                  </a:rPr>
                  <a:t>market than </a:t>
                </a:r>
                <a:r>
                  <a:rPr lang="en-US" sz="1800" dirty="0">
                    <a:latin typeface="Times New Roman" pitchFamily="18" charset="0"/>
                    <a:ea typeface="PMingLiU"/>
                    <a:cs typeface="Times New Roman" pitchFamily="18" charset="0"/>
                  </a:rPr>
                  <a:t>the DJIA, its total number of components is still small compared to the theoretically available market portfolio of all investment opportunities.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371600"/>
                <a:ext cx="8839200" cy="5105399"/>
              </a:xfrm>
              <a:blipFill rotWithShape="1">
                <a:blip r:embed="rId2"/>
                <a:stretch>
                  <a:fillRect l="-690" t="-597"/>
                </a:stretch>
              </a:blipFill>
            </p:spPr>
            <p:txBody>
              <a:bodyPr/>
              <a:lstStyle/>
              <a:p>
                <a:r>
                  <a:rPr lang="en-US">
                    <a:noFill/>
                  </a:rPr>
                  <a:t> </a:t>
                </a:r>
              </a:p>
            </p:txBody>
          </p:sp>
        </mc:Fallback>
      </mc:AlternateContent>
      <p:sp>
        <p:nvSpPr>
          <p:cNvPr id="5" name="Text Placeholder 4"/>
          <p:cNvSpPr>
            <a:spLocks noGrp="1"/>
          </p:cNvSpPr>
          <p:nvPr>
            <p:ph type="body" sz="quarter" idx="13"/>
          </p:nvPr>
        </p:nvSpPr>
        <p:spPr>
          <a:xfrm>
            <a:off x="533400" y="914400"/>
            <a:ext cx="8251200" cy="457200"/>
          </a:xfrm>
        </p:spPr>
        <p:txBody>
          <a:bodyPr/>
          <a:lstStyle/>
          <a:p>
            <a:r>
              <a:rPr lang="en-US" dirty="0" smtClean="0">
                <a:latin typeface="Times New Roman" pitchFamily="18" charset="0"/>
                <a:cs typeface="Times New Roman" pitchFamily="18" charset="0"/>
              </a:rPr>
              <a:t>6.2.2 </a:t>
            </a:r>
            <a:r>
              <a:rPr lang="en-US" dirty="0">
                <a:latin typeface="Times New Roman" pitchFamily="18" charset="0"/>
                <a:cs typeface="Times New Roman" pitchFamily="18" charset="0"/>
              </a:rPr>
              <a:t>Standard &amp; Poor’s Composite 500 Index</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15</a:t>
            </a:fld>
            <a:endParaRPr lang="en-US">
              <a:solidFill>
                <a:schemeClr val="accent6">
                  <a:lumMod val="20000"/>
                  <a:lumOff val="80000"/>
                </a:schemeClr>
              </a:solidFill>
            </a:endParaRPr>
          </a:p>
        </p:txBody>
      </p:sp>
      <p:sp>
        <p:nvSpPr>
          <p:cNvPr id="2" name="Title 1"/>
          <p:cNvSpPr>
            <a:spLocks noGrp="1"/>
          </p:cNvSpPr>
          <p:nvPr>
            <p:ph type="title"/>
          </p:nvPr>
        </p:nvSpPr>
        <p:spPr>
          <a:xfrm>
            <a:off x="152400" y="410837"/>
            <a:ext cx="8839200" cy="639763"/>
          </a:xfrm>
        </p:spPr>
        <p:txBody>
          <a:bodyPr>
            <a:noAutofit/>
          </a:bodyPr>
          <a:lstStyle/>
          <a:p>
            <a:r>
              <a:rPr lang="en-US" sz="2800" dirty="0" smtClean="0">
                <a:latin typeface="Times New Roman" pitchFamily="18" charset="0"/>
                <a:cs typeface="Times New Roman" pitchFamily="18" charset="0"/>
              </a:rPr>
              <a:t>6.2 </a:t>
            </a:r>
            <a:r>
              <a:rPr lang="en-US" sz="2800" dirty="0">
                <a:latin typeface="Times New Roman" pitchFamily="18" charset="0"/>
                <a:cs typeface="Times New Roman" pitchFamily="18" charset="0"/>
              </a:rPr>
              <a:t>Alternative </a:t>
            </a:r>
            <a:r>
              <a:rPr lang="en-US" sz="2800" dirty="0" smtClean="0">
                <a:latin typeface="Times New Roman" pitchFamily="18" charset="0"/>
                <a:cs typeface="Times New Roman" pitchFamily="18" charset="0"/>
              </a:rPr>
              <a:t>Market Indexes</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096900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839200" cy="5105399"/>
          </a:xfrm>
        </p:spPr>
        <p:txBody>
          <a:bodyPr>
            <a:normAutofit/>
          </a:bodyPr>
          <a:lstStyle/>
          <a:p>
            <a:pPr marL="0" indent="0">
              <a:lnSpc>
                <a:spcPct val="100000"/>
              </a:lnSpc>
              <a:spcBef>
                <a:spcPts val="0"/>
              </a:spcBef>
              <a:buNone/>
              <a:tabLst>
                <a:tab pos="4051300" algn="ctr"/>
                <a:tab pos="8118475" algn="r"/>
              </a:tabLst>
            </a:pPr>
            <a:r>
              <a:rPr lang="en-US" dirty="0">
                <a:latin typeface="Times New Roman"/>
                <a:ea typeface="PMingLiU"/>
              </a:rPr>
              <a:t>Another commonly used value-weighted index is the </a:t>
            </a:r>
            <a:r>
              <a:rPr lang="en-US" b="1" dirty="0">
                <a:latin typeface="Times New Roman"/>
                <a:ea typeface="PMingLiU"/>
              </a:rPr>
              <a:t>New York Stock Exchange Composite Index</a:t>
            </a:r>
            <a:r>
              <a:rPr lang="en-US" dirty="0">
                <a:latin typeface="Times New Roman"/>
                <a:ea typeface="PMingLiU"/>
              </a:rPr>
              <a:t>, inaugurated in 1966 and consisting of the market values of all of the common stocks listed on the NYSE. While it includes many more stocks than the S&amp;P 500 (about 1,700), this index can still be criticized as a proxy for the market portfolio because it contains none of the companies that cannot be listed, or choose not to be listed, on the NYSE.</a:t>
            </a:r>
            <a:endParaRPr lang="en-US" dirty="0">
              <a:latin typeface="Times New Roman" pitchFamily="18" charset="0"/>
              <a:ea typeface="PMingLiU"/>
              <a:cs typeface="Times New Roman" pitchFamily="18" charset="0"/>
            </a:endParaRPr>
          </a:p>
        </p:txBody>
      </p:sp>
      <p:sp>
        <p:nvSpPr>
          <p:cNvPr id="5" name="Text Placeholder 4"/>
          <p:cNvSpPr>
            <a:spLocks noGrp="1"/>
          </p:cNvSpPr>
          <p:nvPr>
            <p:ph type="body" sz="quarter" idx="13"/>
          </p:nvPr>
        </p:nvSpPr>
        <p:spPr>
          <a:xfrm>
            <a:off x="533400" y="914400"/>
            <a:ext cx="8251200" cy="457200"/>
          </a:xfrm>
        </p:spPr>
        <p:txBody>
          <a:bodyPr/>
          <a:lstStyle/>
          <a:p>
            <a:r>
              <a:rPr lang="en-US" dirty="0">
                <a:latin typeface="Times New Roman" pitchFamily="18" charset="0"/>
                <a:cs typeface="Times New Roman" pitchFamily="18" charset="0"/>
              </a:rPr>
              <a:t>6.2.3 New York Stock Exchange Composite Index</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16</a:t>
            </a:fld>
            <a:endParaRPr lang="en-US">
              <a:solidFill>
                <a:schemeClr val="accent6">
                  <a:lumMod val="20000"/>
                  <a:lumOff val="80000"/>
                </a:schemeClr>
              </a:solidFill>
            </a:endParaRPr>
          </a:p>
        </p:txBody>
      </p:sp>
      <p:sp>
        <p:nvSpPr>
          <p:cNvPr id="2" name="Title 1"/>
          <p:cNvSpPr>
            <a:spLocks noGrp="1"/>
          </p:cNvSpPr>
          <p:nvPr>
            <p:ph type="title"/>
          </p:nvPr>
        </p:nvSpPr>
        <p:spPr>
          <a:xfrm>
            <a:off x="152400" y="410837"/>
            <a:ext cx="8839200" cy="639763"/>
          </a:xfrm>
        </p:spPr>
        <p:txBody>
          <a:bodyPr>
            <a:noAutofit/>
          </a:bodyPr>
          <a:lstStyle/>
          <a:p>
            <a:r>
              <a:rPr lang="en-US" sz="2800" dirty="0" smtClean="0">
                <a:latin typeface="Times New Roman" pitchFamily="18" charset="0"/>
                <a:cs typeface="Times New Roman" pitchFamily="18" charset="0"/>
              </a:rPr>
              <a:t>6.2 </a:t>
            </a:r>
            <a:r>
              <a:rPr lang="en-US" sz="2800" dirty="0">
                <a:latin typeface="Times New Roman" pitchFamily="18" charset="0"/>
                <a:cs typeface="Times New Roman" pitchFamily="18" charset="0"/>
              </a:rPr>
              <a:t>Alternative </a:t>
            </a:r>
            <a:r>
              <a:rPr lang="en-US" sz="2800" dirty="0" smtClean="0">
                <a:latin typeface="Times New Roman" pitchFamily="18" charset="0"/>
                <a:cs typeface="Times New Roman" pitchFamily="18" charset="0"/>
              </a:rPr>
              <a:t>Market Indexes</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492470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371600"/>
                <a:ext cx="8839200" cy="5105399"/>
              </a:xfrm>
            </p:spPr>
            <p:txBody>
              <a:bodyPr>
                <a:normAutofit fontScale="92500" lnSpcReduction="20000"/>
              </a:bodyPr>
              <a:lstStyle/>
              <a:p>
                <a:pPr marL="0" marR="0" indent="0" algn="just">
                  <a:lnSpc>
                    <a:spcPct val="120000"/>
                  </a:lnSpc>
                  <a:spcBef>
                    <a:spcPts val="0"/>
                  </a:spcBef>
                  <a:spcAft>
                    <a:spcPts val="0"/>
                  </a:spcAft>
                  <a:buNone/>
                </a:pPr>
                <a:r>
                  <a:rPr lang="en-US" dirty="0">
                    <a:latin typeface="Times New Roman"/>
                    <a:ea typeface="PMingLiU"/>
                  </a:rPr>
                  <a:t>The </a:t>
                </a:r>
                <a:r>
                  <a:rPr lang="en-US" b="1" dirty="0">
                    <a:latin typeface="Times New Roman"/>
                    <a:ea typeface="PMingLiU"/>
                  </a:rPr>
                  <a:t>Wilshire 5000 Equity Index,</a:t>
                </a:r>
                <a:r>
                  <a:rPr lang="en-US" dirty="0">
                    <a:latin typeface="Times New Roman"/>
                    <a:ea typeface="PMingLiU"/>
                  </a:rPr>
                  <a:t> prepared by Wilshire Associates of Santa Monica, California, is a value-weighted and equal-weighted index that is increasing in usage because it contains most equity securities available for investment, including all NYSE and AMEX issues plus the most active stocks on the OTC market</a:t>
                </a:r>
                <a:r>
                  <a:rPr lang="en-US" dirty="0" smtClean="0">
                    <a:latin typeface="Times New Roman"/>
                    <a:ea typeface="PMingLiU"/>
                  </a:rPr>
                  <a:t>. The </a:t>
                </a:r>
                <a:r>
                  <a:rPr lang="en-US" dirty="0">
                    <a:latin typeface="Times New Roman"/>
                    <a:ea typeface="PMingLiU"/>
                  </a:rPr>
                  <a:t>following formula is used to compute the index</a:t>
                </a:r>
                <a:r>
                  <a:rPr lang="en-US" dirty="0" smtClean="0">
                    <a:latin typeface="Times New Roman"/>
                    <a:ea typeface="PMingLiU"/>
                  </a:rPr>
                  <a:t>:</a:t>
                </a:r>
              </a:p>
              <a:p>
                <a:pPr marL="0" marR="0" indent="0" algn="just">
                  <a:lnSpc>
                    <a:spcPct val="120000"/>
                  </a:lnSpc>
                  <a:spcBef>
                    <a:spcPts val="0"/>
                  </a:spcBef>
                  <a:spcAft>
                    <a:spcPts val="0"/>
                  </a:spcAft>
                  <a:buNone/>
                  <a:tabLst>
                    <a:tab pos="4291013" algn="ctr"/>
                    <a:tab pos="8628063" algn="r"/>
                  </a:tabLst>
                </a:pPr>
                <a:r>
                  <a:rPr lang="en-US" dirty="0"/>
                  <a:t>	</a:t>
                </a:r>
                <a14:m>
                  <m:oMath xmlns:m="http://schemas.openxmlformats.org/officeDocument/2006/math">
                    <m:sSub>
                      <m:sSubPr>
                        <m:ctrlPr>
                          <a:rPr lang="en-US" i="1">
                            <a:latin typeface="Cambria Math"/>
                          </a:rPr>
                        </m:ctrlPr>
                      </m:sSubPr>
                      <m:e>
                        <m:r>
                          <a:rPr lang="en-US" i="1">
                            <a:latin typeface="Cambria Math"/>
                          </a:rPr>
                          <m:t>𝐼</m:t>
                        </m:r>
                      </m:e>
                      <m:sub>
                        <m:r>
                          <a:rPr lang="en-US" i="1">
                            <a:latin typeface="Cambria Math"/>
                          </a:rPr>
                          <m:t>𝑡</m:t>
                        </m:r>
                      </m:sub>
                    </m:sSub>
                    <m:r>
                      <a:rPr lang="en-US">
                        <a:latin typeface="Cambria Math"/>
                      </a:rPr>
                      <m:t>=</m:t>
                    </m:r>
                    <m:sSub>
                      <m:sSubPr>
                        <m:ctrlPr>
                          <a:rPr lang="en-US" i="1">
                            <a:latin typeface="Cambria Math"/>
                          </a:rPr>
                        </m:ctrlPr>
                      </m:sSubPr>
                      <m:e>
                        <m:r>
                          <a:rPr lang="en-US" i="1">
                            <a:latin typeface="Cambria Math"/>
                          </a:rPr>
                          <m:t>𝐼</m:t>
                        </m:r>
                      </m:e>
                      <m:sub>
                        <m:r>
                          <a:rPr lang="en-US" i="1">
                            <a:latin typeface="Cambria Math"/>
                          </a:rPr>
                          <m:t>𝑡</m:t>
                        </m:r>
                        <m:r>
                          <a:rPr lang="en-US">
                            <a:latin typeface="Cambria Math"/>
                          </a:rPr>
                          <m:t>−1</m:t>
                        </m:r>
                      </m:sub>
                    </m:sSub>
                    <m:d>
                      <m:dPr>
                        <m:ctrlPr>
                          <a:rPr lang="en-US" i="1">
                            <a:latin typeface="Cambria Math"/>
                          </a:rPr>
                        </m:ctrlPr>
                      </m:dPr>
                      <m:e>
                        <m:f>
                          <m:fPr>
                            <m:ctrlPr>
                              <a:rPr lang="en-US" i="1">
                                <a:latin typeface="Cambria Math"/>
                              </a:rPr>
                            </m:ctrlPr>
                          </m:fPr>
                          <m:num>
                            <m:nary>
                              <m:naryPr>
                                <m:chr m:val="∑"/>
                                <m:limLoc m:val="undOvr"/>
                                <m:grow m:val="on"/>
                                <m:ctrlPr>
                                  <a:rPr lang="en-US" i="1">
                                    <a:latin typeface="Cambria Math"/>
                                  </a:rPr>
                                </m:ctrlPr>
                              </m:naryPr>
                              <m:sub>
                                <m:r>
                                  <a:rPr lang="en-US" i="1">
                                    <a:latin typeface="Cambria Math"/>
                                  </a:rPr>
                                  <m:t>𝑗</m:t>
                                </m:r>
                                <m:r>
                                  <a:rPr lang="en-US">
                                    <a:latin typeface="Cambria Math"/>
                                  </a:rPr>
                                  <m:t>=1</m:t>
                                </m:r>
                              </m:sub>
                              <m:sup>
                                <m:r>
                                  <a:rPr lang="en-US" i="1">
                                    <a:latin typeface="Cambria Math"/>
                                  </a:rPr>
                                  <m:t>𝑛</m:t>
                                </m:r>
                              </m:sup>
                              <m:e>
                                <m:d>
                                  <m:dPr>
                                    <m:endChr m:val=""/>
                                    <m:ctrlPr>
                                      <a:rPr lang="en-US" i="1">
                                        <a:latin typeface="Cambria Math"/>
                                      </a:rPr>
                                    </m:ctrlPr>
                                  </m:dPr>
                                  <m:e>
                                    <m:sSub>
                                      <m:sSubPr>
                                        <m:ctrlPr>
                                          <a:rPr lang="en-US" i="1">
                                            <a:latin typeface="Cambria Math"/>
                                          </a:rPr>
                                        </m:ctrlPr>
                                      </m:sSubPr>
                                      <m:e>
                                        <m:r>
                                          <a:rPr lang="en-US" i="1">
                                            <a:latin typeface="Cambria Math"/>
                                          </a:rPr>
                                          <m:t>𝑆</m:t>
                                        </m:r>
                                      </m:e>
                                      <m:sub>
                                        <m:r>
                                          <a:rPr lang="en-US" i="1">
                                            <a:latin typeface="Cambria Math"/>
                                          </a:rPr>
                                          <m:t>𝑗𝑡</m:t>
                                        </m:r>
                                      </m:sub>
                                    </m:sSub>
                                    <m:r>
                                      <a:rPr lang="en-US">
                                        <a:latin typeface="Cambria Math"/>
                                      </a:rPr>
                                      <m:t>)</m:t>
                                    </m:r>
                                    <m:sSub>
                                      <m:sSubPr>
                                        <m:ctrlPr>
                                          <a:rPr lang="en-US" i="1">
                                            <a:latin typeface="Cambria Math"/>
                                          </a:rPr>
                                        </m:ctrlPr>
                                      </m:sSubPr>
                                      <m:e>
                                        <m:r>
                                          <a:rPr lang="en-US" i="1">
                                            <a:latin typeface="Cambria Math"/>
                                          </a:rPr>
                                          <m:t>𝑃</m:t>
                                        </m:r>
                                      </m:e>
                                      <m:sub>
                                        <m:r>
                                          <a:rPr lang="en-US" i="1">
                                            <a:latin typeface="Cambria Math"/>
                                          </a:rPr>
                                          <m:t>𝑗𝑡</m:t>
                                        </m:r>
                                      </m:sub>
                                    </m:sSub>
                                  </m:e>
                                </m:d>
                              </m:e>
                            </m:nary>
                          </m:num>
                          <m:den>
                            <m:nary>
                              <m:naryPr>
                                <m:chr m:val="∑"/>
                                <m:limLoc m:val="undOvr"/>
                                <m:grow m:val="on"/>
                                <m:ctrlPr>
                                  <a:rPr lang="en-US" i="1">
                                    <a:latin typeface="Cambria Math"/>
                                  </a:rPr>
                                </m:ctrlPr>
                              </m:naryPr>
                              <m:sub>
                                <m:r>
                                  <a:rPr lang="en-US" i="1">
                                    <a:latin typeface="Cambria Math"/>
                                  </a:rPr>
                                  <m:t>𝑗</m:t>
                                </m:r>
                                <m:r>
                                  <a:rPr lang="en-US">
                                    <a:latin typeface="Cambria Math"/>
                                  </a:rPr>
                                  <m:t>=1</m:t>
                                </m:r>
                              </m:sub>
                              <m:sup>
                                <m:r>
                                  <a:rPr lang="en-US" i="1">
                                    <a:latin typeface="Cambria Math"/>
                                  </a:rPr>
                                  <m:t>𝑛</m:t>
                                </m:r>
                              </m:sup>
                              <m:e>
                                <m:d>
                                  <m:dPr>
                                    <m:endChr m:val=""/>
                                    <m:ctrlPr>
                                      <a:rPr lang="en-US" i="1">
                                        <a:latin typeface="Cambria Math"/>
                                      </a:rPr>
                                    </m:ctrlPr>
                                  </m:dPr>
                                  <m:e>
                                    <m:sSub>
                                      <m:sSubPr>
                                        <m:ctrlPr>
                                          <a:rPr lang="en-US" i="1">
                                            <a:latin typeface="Cambria Math"/>
                                          </a:rPr>
                                        </m:ctrlPr>
                                      </m:sSubPr>
                                      <m:e>
                                        <m:r>
                                          <a:rPr lang="en-US" i="1">
                                            <a:latin typeface="Cambria Math"/>
                                          </a:rPr>
                                          <m:t>𝑆</m:t>
                                        </m:r>
                                      </m:e>
                                      <m:sub>
                                        <m:r>
                                          <a:rPr lang="en-US" i="1">
                                            <a:latin typeface="Cambria Math"/>
                                          </a:rPr>
                                          <m:t>𝑗𝑡</m:t>
                                        </m:r>
                                        <m:r>
                                          <a:rPr lang="en-US">
                                            <a:latin typeface="Cambria Math"/>
                                          </a:rPr>
                                          <m:t>−1</m:t>
                                        </m:r>
                                      </m:sub>
                                    </m:sSub>
                                    <m:r>
                                      <a:rPr lang="en-US">
                                        <a:latin typeface="Cambria Math"/>
                                      </a:rPr>
                                      <m:t>)</m:t>
                                    </m:r>
                                    <m:sSub>
                                      <m:sSubPr>
                                        <m:ctrlPr>
                                          <a:rPr lang="en-US" i="1">
                                            <a:latin typeface="Cambria Math"/>
                                          </a:rPr>
                                        </m:ctrlPr>
                                      </m:sSubPr>
                                      <m:e>
                                        <m:r>
                                          <a:rPr lang="en-US" i="1">
                                            <a:latin typeface="Cambria Math"/>
                                          </a:rPr>
                                          <m:t>𝑃</m:t>
                                        </m:r>
                                      </m:e>
                                      <m:sub>
                                        <m:r>
                                          <a:rPr lang="en-US" i="1">
                                            <a:latin typeface="Cambria Math"/>
                                          </a:rPr>
                                          <m:t>𝑗𝑡</m:t>
                                        </m:r>
                                        <m:r>
                                          <a:rPr lang="en-US">
                                            <a:latin typeface="Cambria Math"/>
                                          </a:rPr>
                                          <m:t>−1</m:t>
                                        </m:r>
                                      </m:sub>
                                    </m:sSub>
                                  </m:e>
                                </m:d>
                              </m:e>
                            </m:nary>
                          </m:den>
                        </m:f>
                      </m:e>
                    </m:d>
                  </m:oMath>
                </a14:m>
                <a:r>
                  <a:rPr lang="en-US" dirty="0" smtClean="0">
                    <a:latin typeface="Times New Roman" pitchFamily="18" charset="0"/>
                    <a:ea typeface="PMingLiU"/>
                    <a:cs typeface="Times New Roman" pitchFamily="18" charset="0"/>
                  </a:rPr>
                  <a:t>	(6.11)</a:t>
                </a:r>
              </a:p>
              <a:p>
                <a:pPr marL="0" marR="0" indent="0" algn="just">
                  <a:lnSpc>
                    <a:spcPct val="120000"/>
                  </a:lnSpc>
                  <a:spcBef>
                    <a:spcPts val="0"/>
                  </a:spcBef>
                  <a:spcAft>
                    <a:spcPts val="0"/>
                  </a:spcAft>
                  <a:buNone/>
                  <a:tabLst>
                    <a:tab pos="4291013" algn="ctr"/>
                    <a:tab pos="8628063" algn="r"/>
                  </a:tabLst>
                </a:pPr>
                <a:r>
                  <a:rPr lang="en-US" dirty="0" smtClean="0">
                    <a:latin typeface="Times New Roman" pitchFamily="18" charset="0"/>
                    <a:ea typeface="PMingLiU"/>
                    <a:cs typeface="Times New Roman" pitchFamily="18" charset="0"/>
                  </a:rPr>
                  <a:t>Where</a:t>
                </a:r>
              </a:p>
              <a:p>
                <a:pPr marL="511175" lvl="1" indent="0" algn="just">
                  <a:lnSpc>
                    <a:spcPct val="120000"/>
                  </a:lnSpc>
                  <a:spcBef>
                    <a:spcPts val="0"/>
                  </a:spcBef>
                  <a:buNone/>
                  <a:tabLst>
                    <a:tab pos="4291013" algn="ctr"/>
                    <a:tab pos="8628063" algn="r"/>
                  </a:tabLst>
                </a:pPr>
                <a14:m>
                  <m:oMath xmlns:m="http://schemas.openxmlformats.org/officeDocument/2006/math">
                    <m:sSub>
                      <m:sSubPr>
                        <m:ctrlPr>
                          <a:rPr lang="en-US" i="1">
                            <a:latin typeface="Cambria Math"/>
                          </a:rPr>
                        </m:ctrlPr>
                      </m:sSubPr>
                      <m:e>
                        <m:r>
                          <a:rPr lang="en-US" i="1">
                            <a:latin typeface="Cambria Math"/>
                          </a:rPr>
                          <m:t>𝐼</m:t>
                        </m:r>
                      </m:e>
                      <m:sub>
                        <m:r>
                          <a:rPr lang="en-US" i="1">
                            <a:latin typeface="Cambria Math"/>
                          </a:rPr>
                          <m:t>𝑡</m:t>
                        </m:r>
                      </m:sub>
                    </m:sSub>
                  </m:oMath>
                </a14:m>
                <a:r>
                  <a:rPr lang="en-US" dirty="0" smtClean="0">
                    <a:latin typeface="Times New Roman" pitchFamily="18" charset="0"/>
                    <a:ea typeface="PMingLiU"/>
                    <a:cs typeface="Times New Roman" pitchFamily="18" charset="0"/>
                  </a:rPr>
                  <a:t>=index value for the </a:t>
                </a:r>
                <a:r>
                  <a:rPr lang="en-US" i="1" dirty="0" err="1" smtClean="0">
                    <a:latin typeface="Times New Roman" pitchFamily="18" charset="0"/>
                    <a:ea typeface="PMingLiU"/>
                    <a:cs typeface="Times New Roman" pitchFamily="18" charset="0"/>
                  </a:rPr>
                  <a:t>t</a:t>
                </a:r>
                <a:r>
                  <a:rPr lang="en-US" baseline="30000" dirty="0" err="1" smtClean="0">
                    <a:latin typeface="Times New Roman" pitchFamily="18" charset="0"/>
                    <a:ea typeface="PMingLiU"/>
                    <a:cs typeface="Times New Roman" pitchFamily="18" charset="0"/>
                  </a:rPr>
                  <a:t>th</a:t>
                </a:r>
                <a:r>
                  <a:rPr lang="en-US" dirty="0" smtClean="0">
                    <a:latin typeface="Times New Roman" pitchFamily="18" charset="0"/>
                    <a:ea typeface="PMingLiU"/>
                    <a:cs typeface="Times New Roman" pitchFamily="18" charset="0"/>
                  </a:rPr>
                  <a:t> period;</a:t>
                </a:r>
              </a:p>
              <a:p>
                <a:pPr marL="511175" lvl="1" indent="0" algn="just">
                  <a:lnSpc>
                    <a:spcPct val="120000"/>
                  </a:lnSpc>
                  <a:spcBef>
                    <a:spcPts val="0"/>
                  </a:spcBef>
                  <a:buNone/>
                  <a:tabLst>
                    <a:tab pos="4291013" algn="ctr"/>
                    <a:tab pos="8628063" algn="r"/>
                  </a:tabLst>
                </a:pPr>
                <a:r>
                  <a:rPr lang="en-US" i="1" dirty="0" smtClean="0">
                    <a:latin typeface="Times New Roman" pitchFamily="18" charset="0"/>
                    <a:ea typeface="PMingLiU"/>
                    <a:cs typeface="Times New Roman" pitchFamily="18" charset="0"/>
                  </a:rPr>
                  <a:t>n</a:t>
                </a:r>
                <a:r>
                  <a:rPr lang="en-US" dirty="0" smtClean="0">
                    <a:latin typeface="Times New Roman" pitchFamily="18" charset="0"/>
                    <a:ea typeface="PMingLiU"/>
                    <a:cs typeface="Times New Roman" pitchFamily="18" charset="0"/>
                  </a:rPr>
                  <a:t>=number of stock in index;</a:t>
                </a:r>
              </a:p>
              <a:p>
                <a:pPr marL="511175" lvl="1" indent="0" algn="just">
                  <a:lnSpc>
                    <a:spcPct val="120000"/>
                  </a:lnSpc>
                  <a:spcBef>
                    <a:spcPts val="0"/>
                  </a:spcBef>
                  <a:buNone/>
                  <a:tabLst>
                    <a:tab pos="4291013" algn="ctr"/>
                    <a:tab pos="8628063" algn="r"/>
                  </a:tabLst>
                </a:pPr>
                <a14:m>
                  <m:oMath xmlns:m="http://schemas.openxmlformats.org/officeDocument/2006/math">
                    <m:sSub>
                      <m:sSubPr>
                        <m:ctrlPr>
                          <a:rPr lang="en-US" i="1">
                            <a:latin typeface="Cambria Math"/>
                          </a:rPr>
                        </m:ctrlPr>
                      </m:sSubPr>
                      <m:e>
                        <m:r>
                          <a:rPr lang="en-US" i="1">
                            <a:latin typeface="Cambria Math"/>
                          </a:rPr>
                          <m:t>𝑃</m:t>
                        </m:r>
                      </m:e>
                      <m:sub>
                        <m:r>
                          <a:rPr lang="en-US" i="1">
                            <a:latin typeface="Cambria Math"/>
                          </a:rPr>
                          <m:t>𝑗𝑡</m:t>
                        </m:r>
                      </m:sub>
                    </m:sSub>
                  </m:oMath>
                </a14:m>
                <a:r>
                  <a:rPr lang="en-US" dirty="0" smtClean="0">
                    <a:latin typeface="Times New Roman" pitchFamily="18" charset="0"/>
                    <a:ea typeface="PMingLiU"/>
                    <a:cs typeface="Times New Roman" pitchFamily="18" charset="0"/>
                  </a:rPr>
                  <a:t>=price of the </a:t>
                </a:r>
                <a:r>
                  <a:rPr lang="en-US" i="1" dirty="0" err="1" smtClean="0">
                    <a:latin typeface="Times New Roman" pitchFamily="18" charset="0"/>
                    <a:ea typeface="PMingLiU"/>
                    <a:cs typeface="Times New Roman" pitchFamily="18" charset="0"/>
                  </a:rPr>
                  <a:t>j</a:t>
                </a:r>
                <a:r>
                  <a:rPr lang="en-US" baseline="30000" dirty="0" err="1" smtClean="0">
                    <a:latin typeface="Times New Roman" pitchFamily="18" charset="0"/>
                    <a:ea typeface="PMingLiU"/>
                    <a:cs typeface="Times New Roman" pitchFamily="18" charset="0"/>
                  </a:rPr>
                  <a:t>th</a:t>
                </a:r>
                <a:r>
                  <a:rPr lang="en-US" dirty="0" smtClean="0">
                    <a:latin typeface="Times New Roman" pitchFamily="18" charset="0"/>
                    <a:ea typeface="PMingLiU"/>
                    <a:cs typeface="Times New Roman" pitchFamily="18" charset="0"/>
                  </a:rPr>
                  <a:t> security for the </a:t>
                </a:r>
                <a:r>
                  <a:rPr lang="en-US" i="1" dirty="0" err="1">
                    <a:latin typeface="Times New Roman" pitchFamily="18" charset="0"/>
                    <a:ea typeface="PMingLiU"/>
                    <a:cs typeface="Times New Roman" pitchFamily="18" charset="0"/>
                  </a:rPr>
                  <a:t>t</a:t>
                </a:r>
                <a:r>
                  <a:rPr lang="en-US" baseline="30000" dirty="0" err="1">
                    <a:latin typeface="Times New Roman" pitchFamily="18" charset="0"/>
                    <a:ea typeface="PMingLiU"/>
                    <a:cs typeface="Times New Roman" pitchFamily="18" charset="0"/>
                  </a:rPr>
                  <a:t>th</a:t>
                </a:r>
                <a:r>
                  <a:rPr lang="en-US" dirty="0">
                    <a:latin typeface="Times New Roman" pitchFamily="18" charset="0"/>
                    <a:ea typeface="PMingLiU"/>
                    <a:cs typeface="Times New Roman" pitchFamily="18" charset="0"/>
                  </a:rPr>
                  <a:t> period</a:t>
                </a:r>
                <a:r>
                  <a:rPr lang="en-US" dirty="0" smtClean="0">
                    <a:latin typeface="Times New Roman" pitchFamily="18" charset="0"/>
                    <a:ea typeface="PMingLiU"/>
                    <a:cs typeface="Times New Roman" pitchFamily="18" charset="0"/>
                  </a:rPr>
                  <a:t>; and</a:t>
                </a:r>
              </a:p>
              <a:p>
                <a:pPr marL="511175" lvl="1" indent="0" algn="just">
                  <a:lnSpc>
                    <a:spcPct val="120000"/>
                  </a:lnSpc>
                  <a:spcBef>
                    <a:spcPts val="0"/>
                  </a:spcBef>
                  <a:buNone/>
                  <a:tabLst>
                    <a:tab pos="4291013" algn="ctr"/>
                    <a:tab pos="8628063" algn="r"/>
                  </a:tabLst>
                </a:pPr>
                <a14:m>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𝑗𝑡</m:t>
                        </m:r>
                      </m:sub>
                    </m:sSub>
                  </m:oMath>
                </a14:m>
                <a:r>
                  <a:rPr lang="en-US" dirty="0" smtClean="0">
                    <a:latin typeface="Times New Roman" pitchFamily="18" charset="0"/>
                    <a:ea typeface="PMingLiU"/>
                    <a:cs typeface="Times New Roman" pitchFamily="18" charset="0"/>
                  </a:rPr>
                  <a:t>=shares outstanding of the </a:t>
                </a:r>
                <a:r>
                  <a:rPr lang="en-US" i="1" dirty="0" err="1">
                    <a:latin typeface="Times New Roman" pitchFamily="18" charset="0"/>
                    <a:ea typeface="PMingLiU"/>
                    <a:cs typeface="Times New Roman" pitchFamily="18" charset="0"/>
                  </a:rPr>
                  <a:t>j</a:t>
                </a:r>
                <a:r>
                  <a:rPr lang="en-US" baseline="30000" dirty="0" err="1">
                    <a:latin typeface="Times New Roman" pitchFamily="18" charset="0"/>
                    <a:ea typeface="PMingLiU"/>
                    <a:cs typeface="Times New Roman" pitchFamily="18" charset="0"/>
                  </a:rPr>
                  <a:t>th</a:t>
                </a:r>
                <a:r>
                  <a:rPr lang="en-US" dirty="0">
                    <a:latin typeface="Times New Roman" pitchFamily="18" charset="0"/>
                    <a:ea typeface="PMingLiU"/>
                    <a:cs typeface="Times New Roman" pitchFamily="18" charset="0"/>
                  </a:rPr>
                  <a:t> </a:t>
                </a:r>
                <a:r>
                  <a:rPr lang="en-US" dirty="0" smtClean="0">
                    <a:latin typeface="Times New Roman" pitchFamily="18" charset="0"/>
                    <a:ea typeface="PMingLiU"/>
                    <a:cs typeface="Times New Roman" pitchFamily="18" charset="0"/>
                  </a:rPr>
                  <a:t>security for the </a:t>
                </a:r>
                <a:r>
                  <a:rPr lang="en-US" i="1" dirty="0" err="1">
                    <a:latin typeface="Times New Roman" pitchFamily="18" charset="0"/>
                    <a:ea typeface="PMingLiU"/>
                    <a:cs typeface="Times New Roman" pitchFamily="18" charset="0"/>
                  </a:rPr>
                  <a:t>t</a:t>
                </a:r>
                <a:r>
                  <a:rPr lang="en-US" baseline="30000" dirty="0" err="1">
                    <a:latin typeface="Times New Roman" pitchFamily="18" charset="0"/>
                    <a:ea typeface="PMingLiU"/>
                    <a:cs typeface="Times New Roman" pitchFamily="18" charset="0"/>
                  </a:rPr>
                  <a:t>th</a:t>
                </a:r>
                <a:r>
                  <a:rPr lang="en-US" dirty="0">
                    <a:latin typeface="Times New Roman" pitchFamily="18" charset="0"/>
                    <a:ea typeface="PMingLiU"/>
                    <a:cs typeface="Times New Roman" pitchFamily="18" charset="0"/>
                  </a:rPr>
                  <a:t> </a:t>
                </a:r>
                <a:r>
                  <a:rPr lang="en-US" dirty="0" smtClean="0">
                    <a:latin typeface="Times New Roman" pitchFamily="18" charset="0"/>
                    <a:ea typeface="PMingLiU"/>
                    <a:cs typeface="Times New Roman" pitchFamily="18" charset="0"/>
                  </a:rPr>
                  <a:t>period</a:t>
                </a:r>
                <a:endParaRPr lang="en-US" dirty="0">
                  <a:latin typeface="Times New Roman" pitchFamily="18" charset="0"/>
                  <a:ea typeface="PMingLiU"/>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371600"/>
                <a:ext cx="8839200" cy="5105399"/>
              </a:xfrm>
              <a:blipFill rotWithShape="1">
                <a:blip r:embed="rId2"/>
                <a:stretch>
                  <a:fillRect l="-828" t="-717" r="-897"/>
                </a:stretch>
              </a:blipFill>
            </p:spPr>
            <p:txBody>
              <a:bodyPr/>
              <a:lstStyle/>
              <a:p>
                <a:r>
                  <a:rPr lang="en-US">
                    <a:noFill/>
                  </a:rPr>
                  <a:t> </a:t>
                </a:r>
              </a:p>
            </p:txBody>
          </p:sp>
        </mc:Fallback>
      </mc:AlternateContent>
      <p:sp>
        <p:nvSpPr>
          <p:cNvPr id="5" name="Text Placeholder 4"/>
          <p:cNvSpPr>
            <a:spLocks noGrp="1"/>
          </p:cNvSpPr>
          <p:nvPr>
            <p:ph type="body" sz="quarter" idx="13"/>
          </p:nvPr>
        </p:nvSpPr>
        <p:spPr>
          <a:xfrm>
            <a:off x="533400" y="914400"/>
            <a:ext cx="8251200" cy="457200"/>
          </a:xfrm>
        </p:spPr>
        <p:txBody>
          <a:bodyPr/>
          <a:lstStyle/>
          <a:p>
            <a:r>
              <a:rPr lang="en-US" dirty="0" smtClean="0">
                <a:latin typeface="Times New Roman" pitchFamily="18" charset="0"/>
                <a:cs typeface="Times New Roman" pitchFamily="18" charset="0"/>
              </a:rPr>
              <a:t>6.2.</a:t>
            </a:r>
            <a:r>
              <a:rPr lang="en-US" dirty="0" smtClean="0">
                <a:latin typeface="Times New Roman"/>
                <a:ea typeface="PMingLiU"/>
              </a:rPr>
              <a:t>4 </a:t>
            </a:r>
            <a:r>
              <a:rPr lang="en-US" dirty="0">
                <a:latin typeface="Times New Roman"/>
                <a:ea typeface="PMingLiU"/>
              </a:rPr>
              <a:t>Wilshire 5000 Equity Index</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17</a:t>
            </a:fld>
            <a:endParaRPr lang="en-US">
              <a:solidFill>
                <a:schemeClr val="accent6">
                  <a:lumMod val="20000"/>
                  <a:lumOff val="80000"/>
                </a:schemeClr>
              </a:solidFill>
            </a:endParaRPr>
          </a:p>
        </p:txBody>
      </p:sp>
      <p:sp>
        <p:nvSpPr>
          <p:cNvPr id="2" name="Title 1"/>
          <p:cNvSpPr>
            <a:spLocks noGrp="1"/>
          </p:cNvSpPr>
          <p:nvPr>
            <p:ph type="title"/>
          </p:nvPr>
        </p:nvSpPr>
        <p:spPr>
          <a:xfrm>
            <a:off x="152400" y="410837"/>
            <a:ext cx="8839200" cy="639763"/>
          </a:xfrm>
        </p:spPr>
        <p:txBody>
          <a:bodyPr>
            <a:noAutofit/>
          </a:bodyPr>
          <a:lstStyle/>
          <a:p>
            <a:r>
              <a:rPr lang="en-US" sz="2800" dirty="0" smtClean="0">
                <a:latin typeface="Times New Roman" pitchFamily="18" charset="0"/>
                <a:cs typeface="Times New Roman" pitchFamily="18" charset="0"/>
              </a:rPr>
              <a:t>6.2 </a:t>
            </a:r>
            <a:r>
              <a:rPr lang="en-US" sz="2800" dirty="0">
                <a:latin typeface="Times New Roman" pitchFamily="18" charset="0"/>
                <a:cs typeface="Times New Roman" pitchFamily="18" charset="0"/>
              </a:rPr>
              <a:t>Alternative </a:t>
            </a:r>
            <a:r>
              <a:rPr lang="en-US" sz="2800" dirty="0" smtClean="0">
                <a:latin typeface="Times New Roman" pitchFamily="18" charset="0"/>
                <a:cs typeface="Times New Roman" pitchFamily="18" charset="0"/>
              </a:rPr>
              <a:t>Market Indexes</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323500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marR="0" indent="0" algn="just">
              <a:lnSpc>
                <a:spcPct val="100000"/>
              </a:lnSpc>
              <a:spcBef>
                <a:spcPts val="0"/>
              </a:spcBef>
              <a:spcAft>
                <a:spcPts val="0"/>
              </a:spcAft>
              <a:buNone/>
            </a:pPr>
            <a:r>
              <a:rPr lang="en-US" dirty="0">
                <a:latin typeface="Times New Roman"/>
                <a:ea typeface="PMingLiU"/>
              </a:rPr>
              <a:t>Very </a:t>
            </a:r>
            <a:r>
              <a:rPr lang="en-US" dirty="0" smtClean="0">
                <a:latin typeface="Times New Roman"/>
                <a:ea typeface="PMingLiU"/>
              </a:rPr>
              <a:t>recently, </a:t>
            </a:r>
            <a:r>
              <a:rPr lang="en-US" dirty="0">
                <a:latin typeface="Times New Roman"/>
                <a:ea typeface="PMingLiU"/>
              </a:rPr>
              <a:t>a subset of the S&amp;P 500 called the </a:t>
            </a:r>
            <a:r>
              <a:rPr lang="en-US" b="1" dirty="0">
                <a:latin typeface="Times New Roman"/>
                <a:ea typeface="PMingLiU"/>
              </a:rPr>
              <a:t>S&amp;P 100 </a:t>
            </a:r>
            <a:r>
              <a:rPr lang="en-US" dirty="0">
                <a:latin typeface="Times New Roman"/>
                <a:ea typeface="PMingLiU"/>
              </a:rPr>
              <a:t>was developed for use in the futures and options markets. Although it may seem strange in the context of the increasing development of broader indexes that this more narrowly based index would be formed, it will become clear that the basis for its popularity is related to margin requirement in the options </a:t>
            </a:r>
            <a:r>
              <a:rPr lang="en-US" dirty="0" smtClean="0">
                <a:latin typeface="Times New Roman"/>
                <a:ea typeface="PMingLiU"/>
              </a:rPr>
              <a:t>market.</a:t>
            </a:r>
            <a:endParaRPr lang="en-US" dirty="0">
              <a:latin typeface="Times New Roman" pitchFamily="18" charset="0"/>
              <a:ea typeface="PMingLiU"/>
              <a:cs typeface="Times New Roman" pitchFamily="18" charset="0"/>
            </a:endParaRPr>
          </a:p>
        </p:txBody>
      </p:sp>
      <p:sp>
        <p:nvSpPr>
          <p:cNvPr id="5" name="Text Placeholder 4"/>
          <p:cNvSpPr>
            <a:spLocks noGrp="1"/>
          </p:cNvSpPr>
          <p:nvPr>
            <p:ph type="body" sz="quarter" idx="13"/>
          </p:nvPr>
        </p:nvSpPr>
        <p:spPr/>
        <p:txBody>
          <a:bodyPr/>
          <a:lstStyle/>
          <a:p>
            <a:r>
              <a:rPr lang="en-US" dirty="0">
                <a:latin typeface="Times New Roman"/>
                <a:ea typeface="PMingLiU"/>
              </a:rPr>
              <a:t>6.2.5 Standard &amp; Poor’s Composite 100 Index</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18</a:t>
            </a:fld>
            <a:endParaRPr lang="en-US">
              <a:solidFill>
                <a:schemeClr val="accent6">
                  <a:lumMod val="20000"/>
                  <a:lumOff val="80000"/>
                </a:schemeClr>
              </a:solidFill>
            </a:endParaRPr>
          </a:p>
        </p:txBody>
      </p:sp>
      <p:sp>
        <p:nvSpPr>
          <p:cNvPr id="2" name="Title 1"/>
          <p:cNvSpPr>
            <a:spLocks noGrp="1"/>
          </p:cNvSpPr>
          <p:nvPr>
            <p:ph type="title"/>
          </p:nvPr>
        </p:nvSpPr>
        <p:spPr/>
        <p:txBody>
          <a:bodyPr>
            <a:noAutofit/>
          </a:bodyPr>
          <a:lstStyle/>
          <a:p>
            <a:r>
              <a:rPr lang="en-US" sz="2800" dirty="0" smtClean="0">
                <a:latin typeface="Times New Roman" pitchFamily="18" charset="0"/>
                <a:cs typeface="Times New Roman" pitchFamily="18" charset="0"/>
              </a:rPr>
              <a:t>6.2 </a:t>
            </a:r>
            <a:r>
              <a:rPr lang="en-US" sz="2800" dirty="0">
                <a:latin typeface="Times New Roman" pitchFamily="18" charset="0"/>
                <a:cs typeface="Times New Roman" pitchFamily="18" charset="0"/>
              </a:rPr>
              <a:t>Alternative </a:t>
            </a:r>
            <a:r>
              <a:rPr lang="en-US" sz="2800" dirty="0" smtClean="0">
                <a:latin typeface="Times New Roman" pitchFamily="18" charset="0"/>
                <a:cs typeface="Times New Roman" pitchFamily="18" charset="0"/>
              </a:rPr>
              <a:t>Market Indexes</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497373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7"/>
          <p:cNvGraphicFramePr>
            <a:graphicFrameLocks noGrp="1"/>
          </p:cNvGraphicFramePr>
          <p:nvPr>
            <p:ph idx="1"/>
            <p:extLst>
              <p:ext uri="{D42A27DB-BD31-4B8C-83A1-F6EECF244321}">
                <p14:modId xmlns:p14="http://schemas.microsoft.com/office/powerpoint/2010/main" val="2730301282"/>
              </p:ext>
            </p:extLst>
          </p:nvPr>
        </p:nvGraphicFramePr>
        <p:xfrm>
          <a:off x="457200" y="2209800"/>
          <a:ext cx="8305802" cy="2938145"/>
        </p:xfrm>
        <a:graphic>
          <a:graphicData uri="http://schemas.openxmlformats.org/drawingml/2006/table">
            <a:tbl>
              <a:tblPr/>
              <a:tblGrid>
                <a:gridCol w="1262640"/>
                <a:gridCol w="1262640"/>
                <a:gridCol w="1262640"/>
                <a:gridCol w="1282368"/>
                <a:gridCol w="1953146"/>
                <a:gridCol w="1282368"/>
              </a:tblGrid>
              <a:tr h="241300">
                <a:tc gridSpan="6">
                  <a:txBody>
                    <a:bodyPr/>
                    <a:lstStyle/>
                    <a:p>
                      <a:pPr algn="l" fontAlgn="b"/>
                      <a:r>
                        <a:rPr lang="en-US" sz="1800" b="0" i="0" u="none" strike="noStrike" dirty="0">
                          <a:solidFill>
                            <a:srgbClr val="000000"/>
                          </a:solidFill>
                          <a:effectLst/>
                          <a:latin typeface="Times New Roman"/>
                        </a:rPr>
                        <a:t>Table 6-2 Major Stock Indexes for January 11, 2010–January 25, 2010</a:t>
                      </a:r>
                    </a:p>
                  </a:txBody>
                  <a:tcPr marL="10279" marR="10279"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1300">
                <a:tc>
                  <a:txBody>
                    <a:bodyPr/>
                    <a:lstStyle/>
                    <a:p>
                      <a:pPr algn="l" fontAlgn="b"/>
                      <a:r>
                        <a:rPr lang="en-US" sz="1400" b="1" i="0" u="none" strike="noStrike">
                          <a:solidFill>
                            <a:srgbClr val="000000"/>
                          </a:solidFill>
                          <a:effectLst/>
                          <a:latin typeface="Times New Roman"/>
                        </a:rPr>
                        <a:t>Indexes</a:t>
                      </a:r>
                    </a:p>
                  </a:txBody>
                  <a:tcPr marL="10279" marR="10279"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a:solidFill>
                            <a:srgbClr val="000000"/>
                          </a:solidFill>
                          <a:effectLst/>
                          <a:latin typeface="Times New Roman"/>
                        </a:rPr>
                        <a:t>DJIA</a:t>
                      </a:r>
                    </a:p>
                  </a:txBody>
                  <a:tcPr marL="10279" marR="10279"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a:solidFill>
                            <a:srgbClr val="000000"/>
                          </a:solidFill>
                          <a:effectLst/>
                          <a:latin typeface="Times New Roman"/>
                        </a:rPr>
                        <a:t>Nasdaq</a:t>
                      </a:r>
                    </a:p>
                  </a:txBody>
                  <a:tcPr marL="10279" marR="10279"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a:solidFill>
                            <a:srgbClr val="000000"/>
                          </a:solidFill>
                          <a:effectLst/>
                          <a:latin typeface="Times New Roman"/>
                        </a:rPr>
                        <a:t>S&amp;P 500</a:t>
                      </a:r>
                    </a:p>
                  </a:txBody>
                  <a:tcPr marL="10279" marR="10279"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dirty="0">
                          <a:solidFill>
                            <a:srgbClr val="000000"/>
                          </a:solidFill>
                          <a:effectLst/>
                          <a:latin typeface="Times New Roman"/>
                        </a:rPr>
                        <a:t>Wilshire 5000</a:t>
                      </a:r>
                    </a:p>
                  </a:txBody>
                  <a:tcPr marL="10279" marR="10279"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a:solidFill>
                            <a:srgbClr val="000000"/>
                          </a:solidFill>
                          <a:effectLst/>
                          <a:latin typeface="Times New Roman"/>
                        </a:rPr>
                        <a:t>S&amp;P 100</a:t>
                      </a:r>
                    </a:p>
                  </a:txBody>
                  <a:tcPr marL="10279" marR="10279"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1300">
                <a:tc>
                  <a:txBody>
                    <a:bodyPr/>
                    <a:lstStyle/>
                    <a:p>
                      <a:pPr algn="r" fontAlgn="b"/>
                      <a:r>
                        <a:rPr lang="en-US" sz="1400" b="0" i="0" u="none" strike="noStrike">
                          <a:solidFill>
                            <a:srgbClr val="000000"/>
                          </a:solidFill>
                          <a:effectLst/>
                          <a:latin typeface="Times New Roman"/>
                        </a:rPr>
                        <a:t>11-Jan</a:t>
                      </a:r>
                    </a:p>
                  </a:txBody>
                  <a:tcPr marL="10279" marR="10279"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400" b="0" i="0" u="none" strike="noStrike">
                          <a:solidFill>
                            <a:srgbClr val="000000"/>
                          </a:solidFill>
                          <a:effectLst/>
                          <a:latin typeface="Times New Roman"/>
                        </a:rPr>
                        <a:t>10663.99</a:t>
                      </a:r>
                    </a:p>
                  </a:txBody>
                  <a:tcPr marL="10279" marR="10279"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400" b="0" i="0" u="none" strike="noStrike">
                          <a:solidFill>
                            <a:srgbClr val="000000"/>
                          </a:solidFill>
                          <a:effectLst/>
                          <a:latin typeface="Times New Roman"/>
                        </a:rPr>
                        <a:t>2312.41</a:t>
                      </a:r>
                    </a:p>
                  </a:txBody>
                  <a:tcPr marL="10279" marR="10279"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400" b="0" i="0" u="none" strike="noStrike">
                          <a:solidFill>
                            <a:srgbClr val="000000"/>
                          </a:solidFill>
                          <a:effectLst/>
                          <a:latin typeface="Times New Roman"/>
                        </a:rPr>
                        <a:t>1146.98</a:t>
                      </a:r>
                    </a:p>
                  </a:txBody>
                  <a:tcPr marL="10279" marR="10279"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400" b="0" i="0" u="none" strike="noStrike">
                          <a:solidFill>
                            <a:srgbClr val="000000"/>
                          </a:solidFill>
                          <a:effectLst/>
                          <a:latin typeface="Times New Roman"/>
                        </a:rPr>
                        <a:t>11838.1</a:t>
                      </a:r>
                    </a:p>
                  </a:txBody>
                  <a:tcPr marL="10279" marR="10279"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400" b="0" i="0" u="none" strike="noStrike">
                          <a:solidFill>
                            <a:srgbClr val="000000"/>
                          </a:solidFill>
                          <a:effectLst/>
                          <a:latin typeface="Times New Roman"/>
                        </a:rPr>
                        <a:t>528.61</a:t>
                      </a:r>
                    </a:p>
                  </a:txBody>
                  <a:tcPr marL="10279" marR="10279"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241300">
                <a:tc>
                  <a:txBody>
                    <a:bodyPr/>
                    <a:lstStyle/>
                    <a:p>
                      <a:pPr algn="r" fontAlgn="b"/>
                      <a:r>
                        <a:rPr lang="en-US" sz="1400" b="0" i="0" u="none" strike="noStrike">
                          <a:solidFill>
                            <a:srgbClr val="000000"/>
                          </a:solidFill>
                          <a:effectLst/>
                          <a:latin typeface="Times New Roman"/>
                        </a:rPr>
                        <a:t>12-Jan</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10627.26</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2282.31</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1136.22</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11697.8</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524.29</a:t>
                      </a:r>
                    </a:p>
                  </a:txBody>
                  <a:tcPr marL="10279" marR="10279" marT="9525" marB="0" anchor="b">
                    <a:lnL>
                      <a:noFill/>
                    </a:lnL>
                    <a:lnR>
                      <a:noFill/>
                    </a:lnR>
                    <a:lnT>
                      <a:noFill/>
                    </a:lnT>
                    <a:lnB>
                      <a:noFill/>
                    </a:lnB>
                    <a:solidFill>
                      <a:srgbClr val="FFFFFF"/>
                    </a:solidFill>
                  </a:tcPr>
                </a:tc>
              </a:tr>
              <a:tr h="241300">
                <a:tc>
                  <a:txBody>
                    <a:bodyPr/>
                    <a:lstStyle/>
                    <a:p>
                      <a:pPr algn="r" fontAlgn="b"/>
                      <a:r>
                        <a:rPr lang="en-US" sz="1400" b="0" i="0" u="none" strike="noStrike">
                          <a:solidFill>
                            <a:srgbClr val="000000"/>
                          </a:solidFill>
                          <a:effectLst/>
                          <a:latin typeface="Times New Roman"/>
                        </a:rPr>
                        <a:t>13-Jan</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dirty="0">
                          <a:solidFill>
                            <a:srgbClr val="000000"/>
                          </a:solidFill>
                          <a:effectLst/>
                          <a:latin typeface="Times New Roman"/>
                        </a:rPr>
                        <a:t>10680.77</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dirty="0">
                          <a:solidFill>
                            <a:srgbClr val="000000"/>
                          </a:solidFill>
                          <a:effectLst/>
                          <a:latin typeface="Times New Roman"/>
                        </a:rPr>
                        <a:t>2307.9</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1145.68</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11819.2</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527.93</a:t>
                      </a:r>
                    </a:p>
                  </a:txBody>
                  <a:tcPr marL="10279" marR="10279" marT="9525" marB="0" anchor="b">
                    <a:lnL>
                      <a:noFill/>
                    </a:lnL>
                    <a:lnR>
                      <a:noFill/>
                    </a:lnR>
                    <a:lnT>
                      <a:noFill/>
                    </a:lnT>
                    <a:lnB>
                      <a:noFill/>
                    </a:lnB>
                    <a:solidFill>
                      <a:srgbClr val="FFFFFF"/>
                    </a:solidFill>
                  </a:tcPr>
                </a:tc>
              </a:tr>
              <a:tr h="241300">
                <a:tc>
                  <a:txBody>
                    <a:bodyPr/>
                    <a:lstStyle/>
                    <a:p>
                      <a:pPr algn="r" fontAlgn="b"/>
                      <a:r>
                        <a:rPr lang="en-US" sz="1400" b="0" i="0" u="none" strike="noStrike">
                          <a:solidFill>
                            <a:srgbClr val="000000"/>
                          </a:solidFill>
                          <a:effectLst/>
                          <a:latin typeface="Times New Roman"/>
                        </a:rPr>
                        <a:t>14-Jan</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10710.55</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2316.74</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1148.46</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11846.8</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529.6</a:t>
                      </a:r>
                    </a:p>
                  </a:txBody>
                  <a:tcPr marL="10279" marR="10279" marT="9525" marB="0" anchor="b">
                    <a:lnL>
                      <a:noFill/>
                    </a:lnL>
                    <a:lnR>
                      <a:noFill/>
                    </a:lnR>
                    <a:lnT>
                      <a:noFill/>
                    </a:lnT>
                    <a:lnB>
                      <a:noFill/>
                    </a:lnB>
                    <a:solidFill>
                      <a:srgbClr val="FFFFFF"/>
                    </a:solidFill>
                  </a:tcPr>
                </a:tc>
              </a:tr>
              <a:tr h="241300">
                <a:tc>
                  <a:txBody>
                    <a:bodyPr/>
                    <a:lstStyle/>
                    <a:p>
                      <a:pPr algn="r" fontAlgn="b"/>
                      <a:r>
                        <a:rPr lang="en-US" sz="1400" b="0" i="0" u="none" strike="noStrike">
                          <a:solidFill>
                            <a:srgbClr val="000000"/>
                          </a:solidFill>
                          <a:effectLst/>
                          <a:latin typeface="Times New Roman"/>
                        </a:rPr>
                        <a:t>15-Jan</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10609.65</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2287.99</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1136.03</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11715</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524.11</a:t>
                      </a:r>
                    </a:p>
                  </a:txBody>
                  <a:tcPr marL="10279" marR="10279" marT="9525" marB="0" anchor="b">
                    <a:lnL>
                      <a:noFill/>
                    </a:lnL>
                    <a:lnR>
                      <a:noFill/>
                    </a:lnR>
                    <a:lnT>
                      <a:noFill/>
                    </a:lnT>
                    <a:lnB>
                      <a:noFill/>
                    </a:lnB>
                    <a:solidFill>
                      <a:srgbClr val="FFFFFF"/>
                    </a:solidFill>
                  </a:tcPr>
                </a:tc>
              </a:tr>
              <a:tr h="241300">
                <a:tc>
                  <a:txBody>
                    <a:bodyPr/>
                    <a:lstStyle/>
                    <a:p>
                      <a:pPr algn="r" fontAlgn="b"/>
                      <a:r>
                        <a:rPr lang="en-US" sz="1400" b="0" i="0" u="none" strike="noStrike">
                          <a:solidFill>
                            <a:srgbClr val="000000"/>
                          </a:solidFill>
                          <a:effectLst/>
                          <a:latin typeface="Times New Roman"/>
                        </a:rPr>
                        <a:t>19-Jan</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10725.43</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2320.4</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1150.23</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11865.5</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530.21</a:t>
                      </a:r>
                    </a:p>
                  </a:txBody>
                  <a:tcPr marL="10279" marR="10279" marT="9525" marB="0" anchor="b">
                    <a:lnL>
                      <a:noFill/>
                    </a:lnL>
                    <a:lnR>
                      <a:noFill/>
                    </a:lnR>
                    <a:lnT>
                      <a:noFill/>
                    </a:lnT>
                    <a:lnB>
                      <a:noFill/>
                    </a:lnB>
                    <a:solidFill>
                      <a:srgbClr val="FFFFFF"/>
                    </a:solidFill>
                  </a:tcPr>
                </a:tc>
              </a:tr>
              <a:tr h="241300">
                <a:tc>
                  <a:txBody>
                    <a:bodyPr/>
                    <a:lstStyle/>
                    <a:p>
                      <a:pPr algn="r" fontAlgn="b"/>
                      <a:r>
                        <a:rPr lang="en-US" sz="1400" b="0" i="0" u="none" strike="noStrike">
                          <a:solidFill>
                            <a:srgbClr val="000000"/>
                          </a:solidFill>
                          <a:effectLst/>
                          <a:latin typeface="Times New Roman"/>
                        </a:rPr>
                        <a:t>20-Jan</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10603.15</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2291.25</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1138.04</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11744.9</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524.73</a:t>
                      </a:r>
                    </a:p>
                  </a:txBody>
                  <a:tcPr marL="10279" marR="10279" marT="9525" marB="0" anchor="b">
                    <a:lnL>
                      <a:noFill/>
                    </a:lnL>
                    <a:lnR>
                      <a:noFill/>
                    </a:lnR>
                    <a:lnT>
                      <a:noFill/>
                    </a:lnT>
                    <a:lnB>
                      <a:noFill/>
                    </a:lnB>
                    <a:solidFill>
                      <a:srgbClr val="FFFFFF"/>
                    </a:solidFill>
                  </a:tcPr>
                </a:tc>
              </a:tr>
              <a:tr h="241300">
                <a:tc>
                  <a:txBody>
                    <a:bodyPr/>
                    <a:lstStyle/>
                    <a:p>
                      <a:pPr algn="r" fontAlgn="b"/>
                      <a:r>
                        <a:rPr lang="en-US" sz="1400" b="0" i="0" u="none" strike="noStrike">
                          <a:solidFill>
                            <a:srgbClr val="000000"/>
                          </a:solidFill>
                          <a:effectLst/>
                          <a:latin typeface="Times New Roman"/>
                        </a:rPr>
                        <a:t>21-Jan</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10389.88</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2265.7</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1116.48</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11539.8</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514.13</a:t>
                      </a:r>
                    </a:p>
                  </a:txBody>
                  <a:tcPr marL="10279" marR="10279" marT="9525" marB="0" anchor="b">
                    <a:lnL>
                      <a:noFill/>
                    </a:lnL>
                    <a:lnR>
                      <a:noFill/>
                    </a:lnR>
                    <a:lnT>
                      <a:noFill/>
                    </a:lnT>
                    <a:lnB>
                      <a:noFill/>
                    </a:lnB>
                    <a:solidFill>
                      <a:srgbClr val="FFFFFF"/>
                    </a:solidFill>
                  </a:tcPr>
                </a:tc>
              </a:tr>
              <a:tr h="241300">
                <a:tc>
                  <a:txBody>
                    <a:bodyPr/>
                    <a:lstStyle/>
                    <a:p>
                      <a:pPr algn="r" fontAlgn="b"/>
                      <a:r>
                        <a:rPr lang="en-US" sz="1400" b="0" i="0" u="none" strike="noStrike">
                          <a:solidFill>
                            <a:srgbClr val="000000"/>
                          </a:solidFill>
                          <a:effectLst/>
                          <a:latin typeface="Times New Roman"/>
                        </a:rPr>
                        <a:t>22-Jan</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10172.98</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2205.29</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1091.76</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11289.1</a:t>
                      </a:r>
                    </a:p>
                  </a:txBody>
                  <a:tcPr marL="10279" marR="10279" marT="9525"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imes New Roman"/>
                        </a:rPr>
                        <a:t>502.35</a:t>
                      </a:r>
                    </a:p>
                  </a:txBody>
                  <a:tcPr marL="10279" marR="10279" marT="9525" marB="0" anchor="b">
                    <a:lnL>
                      <a:noFill/>
                    </a:lnL>
                    <a:lnR>
                      <a:noFill/>
                    </a:lnR>
                    <a:lnT>
                      <a:noFill/>
                    </a:lnT>
                    <a:lnB>
                      <a:noFill/>
                    </a:lnB>
                    <a:solidFill>
                      <a:srgbClr val="FFFFFF"/>
                    </a:solidFill>
                  </a:tcPr>
                </a:tc>
              </a:tr>
              <a:tr h="241300">
                <a:tc>
                  <a:txBody>
                    <a:bodyPr/>
                    <a:lstStyle/>
                    <a:p>
                      <a:pPr algn="r" fontAlgn="b"/>
                      <a:r>
                        <a:rPr lang="en-US" sz="1400" b="0" i="0" u="none" strike="noStrike" dirty="0">
                          <a:solidFill>
                            <a:srgbClr val="000000"/>
                          </a:solidFill>
                          <a:effectLst/>
                          <a:latin typeface="Times New Roman"/>
                        </a:rPr>
                        <a:t>25-Jan</a:t>
                      </a:r>
                    </a:p>
                  </a:txBody>
                  <a:tcPr marL="10279" marR="10279"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solidFill>
                            <a:srgbClr val="000000"/>
                          </a:solidFill>
                          <a:effectLst/>
                          <a:latin typeface="Times New Roman"/>
                        </a:rPr>
                        <a:t>10196.86</a:t>
                      </a:r>
                    </a:p>
                  </a:txBody>
                  <a:tcPr marL="10279" marR="10279"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solidFill>
                            <a:srgbClr val="000000"/>
                          </a:solidFill>
                          <a:effectLst/>
                          <a:latin typeface="Times New Roman"/>
                        </a:rPr>
                        <a:t>2210.8</a:t>
                      </a:r>
                    </a:p>
                  </a:txBody>
                  <a:tcPr marL="10279" marR="10279"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solidFill>
                            <a:srgbClr val="000000"/>
                          </a:solidFill>
                          <a:effectLst/>
                          <a:latin typeface="Times New Roman"/>
                        </a:rPr>
                        <a:t>1096.78</a:t>
                      </a:r>
                    </a:p>
                  </a:txBody>
                  <a:tcPr marL="10279" marR="10279"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solidFill>
                            <a:srgbClr val="000000"/>
                          </a:solidFill>
                          <a:effectLst/>
                          <a:latin typeface="Times New Roman"/>
                        </a:rPr>
                        <a:t>11331.5</a:t>
                      </a:r>
                    </a:p>
                  </a:txBody>
                  <a:tcPr marL="10279" marR="10279"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000000"/>
                          </a:solidFill>
                          <a:effectLst/>
                          <a:latin typeface="Times New Roman"/>
                        </a:rPr>
                        <a:t>504.54</a:t>
                      </a:r>
                    </a:p>
                  </a:txBody>
                  <a:tcPr marL="10279" marR="10279"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13" name="Text Placeholder 12"/>
          <p:cNvSpPr>
            <a:spLocks noGrp="1"/>
          </p:cNvSpPr>
          <p:nvPr>
            <p:ph type="body" sz="quarter" idx="13"/>
          </p:nvPr>
        </p:nvSpPr>
        <p:spPr>
          <a:xfrm>
            <a:off x="533400" y="1143000"/>
            <a:ext cx="8251200" cy="930600"/>
          </a:xfrm>
        </p:spPr>
        <p:txBody>
          <a:bodyPr>
            <a:normAutofit fontScale="85000" lnSpcReduction="10000"/>
          </a:bodyPr>
          <a:lstStyle/>
          <a:p>
            <a:pPr marL="0" indent="0">
              <a:lnSpc>
                <a:spcPct val="120000"/>
              </a:lnSpc>
              <a:spcBef>
                <a:spcPts val="0"/>
              </a:spcBef>
            </a:pPr>
            <a:r>
              <a:rPr lang="en-US" dirty="0">
                <a:latin typeface="Times New Roman"/>
                <a:ea typeface="PMingLiU"/>
              </a:rPr>
              <a:t>To illustrate the seven indexes just discussed, daily quotations from </a:t>
            </a:r>
            <a:r>
              <a:rPr lang="en-US" i="1" dirty="0">
                <a:latin typeface="Times New Roman"/>
                <a:ea typeface="PMingLiU"/>
              </a:rPr>
              <a:t>The Wall Street Journal</a:t>
            </a:r>
            <a:r>
              <a:rPr lang="en-US" dirty="0">
                <a:latin typeface="Times New Roman"/>
                <a:ea typeface="PMingLiU"/>
              </a:rPr>
              <a:t> for January 10 to January 25, 2010, are presented in Table 6-2.</a:t>
            </a:r>
            <a:endParaRPr lang="en-US" dirty="0"/>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19</a:t>
            </a:fld>
            <a:endParaRPr lang="en-US">
              <a:solidFill>
                <a:schemeClr val="accent6">
                  <a:lumMod val="20000"/>
                  <a:lumOff val="80000"/>
                </a:schemeClr>
              </a:solidFill>
            </a:endParaRPr>
          </a:p>
        </p:txBody>
      </p:sp>
      <p:sp>
        <p:nvSpPr>
          <p:cNvPr id="2" name="Title 1"/>
          <p:cNvSpPr>
            <a:spLocks noGrp="1"/>
          </p:cNvSpPr>
          <p:nvPr>
            <p:ph type="title"/>
          </p:nvPr>
        </p:nvSpPr>
        <p:spPr/>
        <p:txBody>
          <a:bodyPr>
            <a:noAutofit/>
          </a:bodyPr>
          <a:lstStyle/>
          <a:p>
            <a:r>
              <a:rPr lang="en-US" sz="2800" dirty="0" smtClean="0">
                <a:latin typeface="Times New Roman" pitchFamily="18" charset="0"/>
                <a:cs typeface="Times New Roman" pitchFamily="18" charset="0"/>
              </a:rPr>
              <a:t>6.2 </a:t>
            </a:r>
            <a:r>
              <a:rPr lang="en-US" sz="2800" dirty="0">
                <a:latin typeface="Times New Roman" pitchFamily="18" charset="0"/>
                <a:cs typeface="Times New Roman" pitchFamily="18" charset="0"/>
              </a:rPr>
              <a:t>Alternative </a:t>
            </a:r>
            <a:r>
              <a:rPr lang="en-US" sz="2800" dirty="0" smtClean="0">
                <a:latin typeface="Times New Roman" pitchFamily="18" charset="0"/>
                <a:cs typeface="Times New Roman" pitchFamily="18" charset="0"/>
              </a:rPr>
              <a:t>Market Indexes</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23201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Chapter Outline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62500" lnSpcReduction="20000"/>
          </a:bodyPr>
          <a:lstStyle/>
          <a:p>
            <a:r>
              <a:rPr lang="en-US" dirty="0" smtClean="0">
                <a:latin typeface="Times New Roman" pitchFamily="18" charset="0"/>
                <a:cs typeface="Times New Roman" pitchFamily="18" charset="0"/>
              </a:rPr>
              <a:t>6.1 Alternative Methods for Compilation of Stock and Price Indexes</a:t>
            </a:r>
          </a:p>
          <a:p>
            <a:pPr lvl="1"/>
            <a:r>
              <a:rPr lang="en-US" dirty="0" smtClean="0">
                <a:latin typeface="Times New Roman" pitchFamily="18" charset="0"/>
                <a:cs typeface="Times New Roman" pitchFamily="18" charset="0"/>
              </a:rPr>
              <a:t>6.1.1 Price-Weighted and Quantity-Weighted Indexes</a:t>
            </a:r>
          </a:p>
          <a:p>
            <a:pPr lvl="1"/>
            <a:r>
              <a:rPr lang="en-US" dirty="0" smtClean="0">
                <a:latin typeface="Times New Roman" pitchFamily="18" charset="0"/>
                <a:cs typeface="Times New Roman" pitchFamily="18" charset="0"/>
              </a:rPr>
              <a:t>6.1.2 Value-Weighted Indexes</a:t>
            </a:r>
          </a:p>
          <a:p>
            <a:r>
              <a:rPr lang="en-US" dirty="0" smtClean="0">
                <a:latin typeface="Times New Roman" pitchFamily="18" charset="0"/>
                <a:cs typeface="Times New Roman" pitchFamily="18" charset="0"/>
              </a:rPr>
              <a:t>6.2 Alternative Market Indexes</a:t>
            </a:r>
          </a:p>
          <a:p>
            <a:pPr lvl="1"/>
            <a:r>
              <a:rPr lang="en-US" dirty="0">
                <a:latin typeface="Times New Roman" pitchFamily="18" charset="0"/>
                <a:cs typeface="Times New Roman" pitchFamily="18" charset="0"/>
              </a:rPr>
              <a:t>6</a:t>
            </a:r>
            <a:r>
              <a:rPr lang="en-US" dirty="0" smtClean="0">
                <a:latin typeface="Times New Roman" pitchFamily="18" charset="0"/>
                <a:cs typeface="Times New Roman" pitchFamily="18" charset="0"/>
              </a:rPr>
              <a:t>.2.1 Dow Jones Industrial Average</a:t>
            </a:r>
          </a:p>
          <a:p>
            <a:pPr lvl="1"/>
            <a:r>
              <a:rPr lang="en-US" dirty="0" smtClean="0">
                <a:latin typeface="Times New Roman" pitchFamily="18" charset="0"/>
                <a:cs typeface="Times New Roman" pitchFamily="18" charset="0"/>
              </a:rPr>
              <a:t>6.2.2 Standard &amp; Poor’s Composite 500 Index</a:t>
            </a:r>
          </a:p>
          <a:p>
            <a:pPr lvl="1"/>
            <a:r>
              <a:rPr lang="en-US" dirty="0" smtClean="0">
                <a:latin typeface="Times New Roman" pitchFamily="18" charset="0"/>
                <a:cs typeface="Times New Roman" pitchFamily="18" charset="0"/>
              </a:rPr>
              <a:t>6.2.3 New York Stock Exchange Composite Index</a:t>
            </a:r>
          </a:p>
          <a:p>
            <a:pPr lvl="1"/>
            <a:r>
              <a:rPr lang="en-US" dirty="0" smtClean="0">
                <a:latin typeface="Times New Roman" pitchFamily="18" charset="0"/>
                <a:cs typeface="Times New Roman" pitchFamily="18" charset="0"/>
              </a:rPr>
              <a:t>6.2.4 Wilshire 5000 Equity Index</a:t>
            </a:r>
          </a:p>
          <a:p>
            <a:pPr lvl="1"/>
            <a:r>
              <a:rPr lang="en-US" dirty="0" smtClean="0">
                <a:latin typeface="Times New Roman" pitchFamily="18" charset="0"/>
                <a:cs typeface="Times New Roman" pitchFamily="18" charset="0"/>
              </a:rPr>
              <a:t>6.2.5 Standard &amp; Poor’s Composite 100 Index</a:t>
            </a:r>
          </a:p>
          <a:p>
            <a:r>
              <a:rPr lang="en-US" dirty="0" smtClean="0">
                <a:latin typeface="Times New Roman" pitchFamily="18" charset="0"/>
                <a:cs typeface="Times New Roman" pitchFamily="18" charset="0"/>
              </a:rPr>
              <a:t>6.3 The User and Uses of Market Indexes</a:t>
            </a:r>
          </a:p>
          <a:p>
            <a:r>
              <a:rPr lang="en-US" dirty="0" smtClean="0">
                <a:latin typeface="Times New Roman" pitchFamily="18" charset="0"/>
                <a:cs typeface="Times New Roman" pitchFamily="18" charset="0"/>
              </a:rPr>
              <a:t>6.4 Historical Behavior of Market Indexes and the Implications of their Use for Forecasting</a:t>
            </a:r>
          </a:p>
          <a:p>
            <a:pPr lvl="1"/>
            <a:r>
              <a:rPr lang="en-US" dirty="0" smtClean="0">
                <a:latin typeface="Times New Roman" pitchFamily="18" charset="0"/>
                <a:cs typeface="Times New Roman" pitchFamily="18" charset="0"/>
              </a:rPr>
              <a:t>6.4.1 Historical Behavior</a:t>
            </a:r>
          </a:p>
          <a:p>
            <a:pPr lvl="1"/>
            <a:r>
              <a:rPr lang="en-US" dirty="0" smtClean="0">
                <a:latin typeface="Times New Roman" pitchFamily="18" charset="0"/>
                <a:cs typeface="Times New Roman" pitchFamily="18" charset="0"/>
              </a:rPr>
              <a:t>6.4.2 Implications</a:t>
            </a:r>
          </a:p>
          <a:p>
            <a:r>
              <a:rPr lang="en-US" dirty="0" smtClean="0">
                <a:latin typeface="Times New Roman" pitchFamily="18" charset="0"/>
                <a:cs typeface="Times New Roman" pitchFamily="18" charset="0"/>
              </a:rPr>
              <a:t>6.5 Market-Index Proxy Errors and their Impact on Beta Estimates and Efficient-Market-Hypothesis Tests</a:t>
            </a:r>
          </a:p>
          <a:p>
            <a:r>
              <a:rPr lang="en-US" dirty="0" smtClean="0">
                <a:latin typeface="Times New Roman" pitchFamily="18" charset="0"/>
                <a:cs typeface="Times New Roman" pitchFamily="18" charset="0"/>
              </a:rPr>
              <a:t>6.6 Index-Proxy Error, Performance Measure, and the EMH Test</a:t>
            </a:r>
          </a:p>
        </p:txBody>
      </p:sp>
      <p:sp>
        <p:nvSpPr>
          <p:cNvPr id="4" name="Slide Number Placeholder 3"/>
          <p:cNvSpPr>
            <a:spLocks noGrp="1"/>
          </p:cNvSpPr>
          <p:nvPr>
            <p:ph type="sldNum" sz="quarter" idx="12"/>
          </p:nvPr>
        </p:nvSpPr>
        <p:spPr/>
        <p:txBody>
          <a:bodyPr/>
          <a:lstStyle/>
          <a:p>
            <a:fld id="{2361D884-7B35-49FB-9233-7A8213574B9D}" type="slidenum">
              <a:rPr lang="en-US" smtClean="0">
                <a:solidFill>
                  <a:schemeClr val="accent6">
                    <a:lumMod val="20000"/>
                    <a:lumOff val="80000"/>
                  </a:schemeClr>
                </a:solidFill>
              </a:rPr>
              <a:t>2</a:t>
            </a:fld>
            <a:endParaRPr lang="en-US">
              <a:solidFill>
                <a:schemeClr val="accent6">
                  <a:lumMod val="20000"/>
                  <a:lumOff val="80000"/>
                </a:schemeClr>
              </a:solidFill>
            </a:endParaRPr>
          </a:p>
        </p:txBody>
      </p:sp>
    </p:spTree>
    <p:extLst>
      <p:ext uri="{BB962C8B-B14F-4D97-AF65-F5344CB8AC3E}">
        <p14:creationId xmlns:p14="http://schemas.microsoft.com/office/powerpoint/2010/main" val="939873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680665902"/>
              </p:ext>
            </p:extLst>
          </p:nvPr>
        </p:nvGraphicFramePr>
        <p:xfrm>
          <a:off x="2286000" y="3429000"/>
          <a:ext cx="5112972" cy="2987040"/>
        </p:xfrm>
        <a:graphic>
          <a:graphicData uri="http://schemas.openxmlformats.org/drawingml/2006/table">
            <a:tbl>
              <a:tblPr/>
              <a:tblGrid>
                <a:gridCol w="1007675"/>
                <a:gridCol w="3521971"/>
                <a:gridCol w="583326"/>
              </a:tblGrid>
              <a:tr h="0">
                <a:tc gridSpan="3">
                  <a:txBody>
                    <a:bodyPr/>
                    <a:lstStyle/>
                    <a:p>
                      <a:pPr marL="0" marR="0" algn="just">
                        <a:lnSpc>
                          <a:spcPct val="150000"/>
                        </a:lnSpc>
                        <a:spcBef>
                          <a:spcPts val="0"/>
                        </a:spcBef>
                        <a:spcAft>
                          <a:spcPts val="0"/>
                        </a:spcAft>
                      </a:pPr>
                      <a:r>
                        <a:rPr lang="en-US" sz="1200" b="1" dirty="0" smtClean="0">
                          <a:effectLst/>
                          <a:latin typeface="Times New Roman"/>
                          <a:ea typeface="PMingLiU"/>
                        </a:rPr>
                        <a:t>Table 6-3 The Index of Leading Indicators (Includes 12 Data Series)</a:t>
                      </a:r>
                    </a:p>
                  </a:txBody>
                  <a:tcPr marL="17121" marR="17121"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marL="0" marR="0" algn="ctr">
                        <a:spcBef>
                          <a:spcPts val="0"/>
                        </a:spcBef>
                        <a:spcAft>
                          <a:spcPts val="0"/>
                        </a:spcAft>
                      </a:pPr>
                      <a:endParaRPr lang="en-US" sz="1200">
                        <a:effectLst/>
                        <a:latin typeface="Times New Roman"/>
                        <a:ea typeface="PMingLiU"/>
                      </a:endParaRPr>
                    </a:p>
                  </a:txBody>
                  <a:tcPr marL="17121" marR="17121"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marL="0" marR="0" algn="ctr">
                        <a:spcBef>
                          <a:spcPts val="0"/>
                        </a:spcBef>
                        <a:spcAft>
                          <a:spcPts val="0"/>
                        </a:spcAft>
                      </a:pPr>
                      <a:endParaRPr lang="en-US" sz="1200" dirty="0">
                        <a:effectLst/>
                        <a:latin typeface="Times New Roman"/>
                        <a:ea typeface="PMingLiU"/>
                      </a:endParaRPr>
                    </a:p>
                  </a:txBody>
                  <a:tcPr marL="17121" marR="17121" marT="0" marB="0" anchor="ctr">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marL="0" marR="0" algn="ctr">
                        <a:spcBef>
                          <a:spcPts val="0"/>
                        </a:spcBef>
                        <a:spcAft>
                          <a:spcPts val="0"/>
                        </a:spcAft>
                      </a:pPr>
                      <a:r>
                        <a:rPr lang="en-US" sz="1200" b="0" dirty="0">
                          <a:effectLst/>
                          <a:latin typeface="Times New Roman"/>
                          <a:ea typeface="PMingLiU"/>
                        </a:rPr>
                        <a:t>BEA</a:t>
                      </a:r>
                    </a:p>
                  </a:txBody>
                  <a:tcPr marL="17121" marR="17121"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200" b="0" dirty="0">
                          <a:effectLst/>
                          <a:latin typeface="Times New Roman"/>
                          <a:ea typeface="PMingLiU"/>
                        </a:rPr>
                        <a:t> </a:t>
                      </a:r>
                    </a:p>
                  </a:txBody>
                  <a:tcPr marL="17121" marR="17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200" b="0">
                          <a:effectLst/>
                          <a:latin typeface="Times New Roman"/>
                          <a:ea typeface="PMingLiU"/>
                        </a:rPr>
                        <a:t> </a:t>
                      </a:r>
                    </a:p>
                  </a:txBody>
                  <a:tcPr marL="17121" marR="17121"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FF"/>
                    </a:solidFill>
                  </a:tcPr>
                </a:tc>
              </a:tr>
              <a:tr h="0">
                <a:tc>
                  <a:txBody>
                    <a:bodyPr/>
                    <a:lstStyle/>
                    <a:p>
                      <a:pPr marL="0" marR="0" algn="ctr">
                        <a:spcBef>
                          <a:spcPts val="0"/>
                        </a:spcBef>
                        <a:spcAft>
                          <a:spcPts val="0"/>
                        </a:spcAft>
                      </a:pPr>
                      <a:r>
                        <a:rPr lang="en-US" sz="1200" b="0" dirty="0">
                          <a:effectLst/>
                          <a:latin typeface="Times New Roman"/>
                          <a:ea typeface="PMingLiU"/>
                        </a:rPr>
                        <a:t>Series Number</a:t>
                      </a:r>
                    </a:p>
                  </a:txBody>
                  <a:tcPr marL="17121" marR="17121" marT="0" marB="0" anchor="ctr">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0" dirty="0">
                          <a:effectLst/>
                          <a:latin typeface="Times New Roman"/>
                          <a:ea typeface="PMingLiU"/>
                        </a:rPr>
                        <a:t>Description of Series</a:t>
                      </a:r>
                    </a:p>
                  </a:txBody>
                  <a:tcPr marL="17121" marR="17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0" dirty="0">
                          <a:effectLst/>
                          <a:latin typeface="Times New Roman"/>
                          <a:ea typeface="PMingLiU"/>
                        </a:rPr>
                        <a:t>Weight</a:t>
                      </a:r>
                    </a:p>
                  </a:txBody>
                  <a:tcPr marL="17121" marR="17121" marT="0" marB="0" anchor="ctr">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r h="0">
                <a:tc>
                  <a:txBody>
                    <a:bodyPr/>
                    <a:lstStyle/>
                    <a:p>
                      <a:pPr marL="0" marR="0" algn="ctr">
                        <a:spcBef>
                          <a:spcPts val="0"/>
                        </a:spcBef>
                        <a:spcAft>
                          <a:spcPts val="0"/>
                        </a:spcAft>
                      </a:pPr>
                      <a:r>
                        <a:rPr lang="en-US" sz="1200" dirty="0">
                          <a:effectLst/>
                          <a:latin typeface="Times New Roman"/>
                          <a:ea typeface="PMingLiU"/>
                        </a:rPr>
                        <a:t>1</a:t>
                      </a:r>
                    </a:p>
                  </a:txBody>
                  <a:tcPr marL="17121" marR="17121"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1150" dirty="0">
                          <a:effectLst/>
                          <a:latin typeface="Times New Roman"/>
                          <a:ea typeface="PMingLiU"/>
                        </a:rPr>
                        <a:t>Average workweek of production workers, manufacturing</a:t>
                      </a:r>
                      <a:endParaRPr lang="en-US" sz="1200" dirty="0">
                        <a:effectLst/>
                        <a:latin typeface="Times New Roman"/>
                        <a:ea typeface="PMingLiU"/>
                      </a:endParaRPr>
                    </a:p>
                  </a:txBody>
                  <a:tcPr marL="17121" marR="17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200">
                          <a:effectLst/>
                          <a:latin typeface="Times New Roman"/>
                          <a:ea typeface="PMingLiU"/>
                        </a:rPr>
                        <a:t>0.984</a:t>
                      </a:r>
                    </a:p>
                  </a:txBody>
                  <a:tcPr marL="17121" marR="17121"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r>
              <a:tr h="0">
                <a:tc>
                  <a:txBody>
                    <a:bodyPr/>
                    <a:lstStyle/>
                    <a:p>
                      <a:pPr marL="0" marR="0" algn="ctr">
                        <a:spcBef>
                          <a:spcPts val="0"/>
                        </a:spcBef>
                        <a:spcAft>
                          <a:spcPts val="0"/>
                        </a:spcAft>
                      </a:pPr>
                      <a:r>
                        <a:rPr lang="en-US" sz="1200" dirty="0">
                          <a:effectLst/>
                          <a:latin typeface="Times New Roman"/>
                          <a:ea typeface="PMingLiU"/>
                        </a:rPr>
                        <a:t>3</a:t>
                      </a:r>
                    </a:p>
                  </a:txBody>
                  <a:tcPr marL="17121" marR="17121"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en-US" sz="1150" dirty="0">
                          <a:effectLst/>
                          <a:latin typeface="Times New Roman"/>
                          <a:ea typeface="PMingLiU"/>
                        </a:rPr>
                        <a:t>Layoff rate, manufacturing (inverted)</a:t>
                      </a:r>
                      <a:endParaRPr lang="en-US" sz="1200" dirty="0">
                        <a:effectLst/>
                        <a:latin typeface="Times New Roman"/>
                        <a:ea typeface="PMingLiU"/>
                      </a:endParaRPr>
                    </a:p>
                  </a:txBody>
                  <a:tcPr marL="17121" marR="17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200">
                          <a:effectLst/>
                          <a:latin typeface="Times New Roman"/>
                          <a:ea typeface="PMingLiU"/>
                        </a:rPr>
                        <a:t>1.025</a:t>
                      </a:r>
                    </a:p>
                  </a:txBody>
                  <a:tcPr marL="17121" marR="17121"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r>
              <a:tr h="0">
                <a:tc>
                  <a:txBody>
                    <a:bodyPr/>
                    <a:lstStyle/>
                    <a:p>
                      <a:pPr marL="0" marR="0" algn="ctr">
                        <a:spcBef>
                          <a:spcPts val="0"/>
                        </a:spcBef>
                        <a:spcAft>
                          <a:spcPts val="0"/>
                        </a:spcAft>
                      </a:pPr>
                      <a:r>
                        <a:rPr lang="en-US" sz="1200" dirty="0">
                          <a:effectLst/>
                          <a:latin typeface="Times New Roman"/>
                          <a:ea typeface="PMingLiU"/>
                        </a:rPr>
                        <a:t>8</a:t>
                      </a:r>
                    </a:p>
                  </a:txBody>
                  <a:tcPr marL="17121" marR="17121"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en-US" sz="1150" dirty="0">
                          <a:effectLst/>
                          <a:latin typeface="Times New Roman"/>
                          <a:ea typeface="PMingLiU"/>
                        </a:rPr>
                        <a:t>New order, consumer goods and materials, 1972 dollars</a:t>
                      </a:r>
                      <a:endParaRPr lang="en-US" sz="1200" dirty="0">
                        <a:effectLst/>
                        <a:latin typeface="Times New Roman"/>
                        <a:ea typeface="PMingLiU"/>
                      </a:endParaRPr>
                    </a:p>
                  </a:txBody>
                  <a:tcPr marL="17121" marR="17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200">
                          <a:effectLst/>
                          <a:latin typeface="Times New Roman"/>
                          <a:ea typeface="PMingLiU"/>
                        </a:rPr>
                        <a:t>1.065</a:t>
                      </a:r>
                    </a:p>
                  </a:txBody>
                  <a:tcPr marL="17121" marR="17121"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r>
              <a:tr h="0">
                <a:tc>
                  <a:txBody>
                    <a:bodyPr/>
                    <a:lstStyle/>
                    <a:p>
                      <a:pPr marL="0" marR="0" algn="ctr">
                        <a:spcBef>
                          <a:spcPts val="0"/>
                        </a:spcBef>
                        <a:spcAft>
                          <a:spcPts val="0"/>
                        </a:spcAft>
                      </a:pPr>
                      <a:r>
                        <a:rPr lang="en-US" sz="1200" dirty="0">
                          <a:effectLst/>
                          <a:latin typeface="Times New Roman"/>
                          <a:ea typeface="PMingLiU"/>
                        </a:rPr>
                        <a:t>12</a:t>
                      </a:r>
                    </a:p>
                  </a:txBody>
                  <a:tcPr marL="17121" marR="17121"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en-US" sz="1150" dirty="0">
                          <a:effectLst/>
                          <a:latin typeface="Times New Roman"/>
                          <a:ea typeface="PMingLiU"/>
                        </a:rPr>
                        <a:t>Index of net business formation</a:t>
                      </a:r>
                      <a:endParaRPr lang="en-US" sz="1200" dirty="0">
                        <a:effectLst/>
                        <a:latin typeface="Times New Roman"/>
                        <a:ea typeface="PMingLiU"/>
                      </a:endParaRPr>
                    </a:p>
                  </a:txBody>
                  <a:tcPr marL="17121" marR="17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200">
                          <a:effectLst/>
                          <a:latin typeface="Times New Roman"/>
                          <a:ea typeface="PMingLiU"/>
                        </a:rPr>
                        <a:t>0.984</a:t>
                      </a:r>
                    </a:p>
                  </a:txBody>
                  <a:tcPr marL="17121" marR="17121"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r>
              <a:tr h="0">
                <a:tc>
                  <a:txBody>
                    <a:bodyPr/>
                    <a:lstStyle/>
                    <a:p>
                      <a:pPr marL="0" marR="0" algn="ctr">
                        <a:spcBef>
                          <a:spcPts val="0"/>
                        </a:spcBef>
                        <a:spcAft>
                          <a:spcPts val="0"/>
                        </a:spcAft>
                      </a:pPr>
                      <a:r>
                        <a:rPr lang="en-US" sz="1200" dirty="0">
                          <a:effectLst/>
                          <a:latin typeface="Times New Roman"/>
                          <a:ea typeface="PMingLiU"/>
                        </a:rPr>
                        <a:t>19</a:t>
                      </a:r>
                    </a:p>
                  </a:txBody>
                  <a:tcPr marL="17121" marR="17121"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en-US" sz="1150" dirty="0">
                          <a:effectLst/>
                          <a:latin typeface="Times New Roman"/>
                          <a:ea typeface="PMingLiU"/>
                        </a:rPr>
                        <a:t>Index of stock prices (Standard and Poor)</a:t>
                      </a:r>
                      <a:endParaRPr lang="en-US" sz="1200" dirty="0">
                        <a:effectLst/>
                        <a:latin typeface="Times New Roman"/>
                        <a:ea typeface="PMingLiU"/>
                      </a:endParaRPr>
                    </a:p>
                  </a:txBody>
                  <a:tcPr marL="17121" marR="17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200" dirty="0">
                          <a:effectLst/>
                          <a:latin typeface="Times New Roman"/>
                          <a:ea typeface="PMingLiU"/>
                        </a:rPr>
                        <a:t>1.079</a:t>
                      </a:r>
                    </a:p>
                  </a:txBody>
                  <a:tcPr marL="17121" marR="17121"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r>
              <a:tr h="0">
                <a:tc>
                  <a:txBody>
                    <a:bodyPr/>
                    <a:lstStyle/>
                    <a:p>
                      <a:pPr marL="0" marR="0" algn="ctr">
                        <a:spcBef>
                          <a:spcPts val="0"/>
                        </a:spcBef>
                        <a:spcAft>
                          <a:spcPts val="0"/>
                        </a:spcAft>
                      </a:pPr>
                      <a:r>
                        <a:rPr lang="en-US" sz="1200" dirty="0">
                          <a:effectLst/>
                          <a:latin typeface="Times New Roman"/>
                          <a:ea typeface="PMingLiU"/>
                        </a:rPr>
                        <a:t>20</a:t>
                      </a:r>
                    </a:p>
                  </a:txBody>
                  <a:tcPr marL="17121" marR="17121"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en-US" sz="1150" dirty="0">
                          <a:effectLst/>
                          <a:latin typeface="Times New Roman"/>
                          <a:ea typeface="PMingLiU"/>
                        </a:rPr>
                        <a:t>Contracts and orders, plant and equipment, 1972 dollars</a:t>
                      </a:r>
                      <a:endParaRPr lang="en-US" sz="1200" dirty="0">
                        <a:effectLst/>
                        <a:latin typeface="Times New Roman"/>
                        <a:ea typeface="PMingLiU"/>
                      </a:endParaRPr>
                    </a:p>
                  </a:txBody>
                  <a:tcPr marL="17121" marR="17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200" dirty="0">
                          <a:effectLst/>
                          <a:latin typeface="Times New Roman"/>
                          <a:ea typeface="PMingLiU"/>
                        </a:rPr>
                        <a:t>0.971</a:t>
                      </a:r>
                    </a:p>
                  </a:txBody>
                  <a:tcPr marL="17121" marR="17121"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r>
              <a:tr h="0">
                <a:tc>
                  <a:txBody>
                    <a:bodyPr/>
                    <a:lstStyle/>
                    <a:p>
                      <a:pPr marL="0" marR="0" algn="ctr">
                        <a:spcBef>
                          <a:spcPts val="0"/>
                        </a:spcBef>
                        <a:spcAft>
                          <a:spcPts val="0"/>
                        </a:spcAft>
                      </a:pPr>
                      <a:r>
                        <a:rPr lang="en-US" sz="1200" dirty="0">
                          <a:effectLst/>
                          <a:latin typeface="Times New Roman"/>
                          <a:ea typeface="PMingLiU"/>
                        </a:rPr>
                        <a:t>29</a:t>
                      </a:r>
                    </a:p>
                  </a:txBody>
                  <a:tcPr marL="17121" marR="17121"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en-US" sz="1150" dirty="0">
                          <a:effectLst/>
                          <a:latin typeface="Times New Roman"/>
                          <a:ea typeface="PMingLiU"/>
                        </a:rPr>
                        <a:t>Building permits, private housing</a:t>
                      </a:r>
                      <a:endParaRPr lang="en-US" sz="1200" dirty="0">
                        <a:effectLst/>
                        <a:latin typeface="Times New Roman"/>
                        <a:ea typeface="PMingLiU"/>
                      </a:endParaRPr>
                    </a:p>
                  </a:txBody>
                  <a:tcPr marL="17121" marR="17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200" dirty="0">
                          <a:effectLst/>
                          <a:latin typeface="Times New Roman"/>
                          <a:ea typeface="PMingLiU"/>
                        </a:rPr>
                        <a:t>1.025</a:t>
                      </a:r>
                    </a:p>
                  </a:txBody>
                  <a:tcPr marL="17121" marR="17121"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r>
              <a:tr h="0">
                <a:tc>
                  <a:txBody>
                    <a:bodyPr/>
                    <a:lstStyle/>
                    <a:p>
                      <a:pPr marL="0" marR="0" algn="ctr">
                        <a:spcBef>
                          <a:spcPts val="0"/>
                        </a:spcBef>
                        <a:spcAft>
                          <a:spcPts val="0"/>
                        </a:spcAft>
                      </a:pPr>
                      <a:r>
                        <a:rPr lang="en-US" sz="1200" dirty="0">
                          <a:effectLst/>
                          <a:latin typeface="Times New Roman"/>
                          <a:ea typeface="PMingLiU"/>
                        </a:rPr>
                        <a:t>32</a:t>
                      </a:r>
                    </a:p>
                  </a:txBody>
                  <a:tcPr marL="17121" marR="17121"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en-US" sz="1150" dirty="0">
                          <a:effectLst/>
                          <a:latin typeface="Times New Roman"/>
                          <a:ea typeface="PMingLiU"/>
                        </a:rPr>
                        <a:t>Vendor performance</a:t>
                      </a:r>
                      <a:endParaRPr lang="en-US" sz="1200" dirty="0">
                        <a:effectLst/>
                        <a:latin typeface="Times New Roman"/>
                        <a:ea typeface="PMingLiU"/>
                      </a:endParaRPr>
                    </a:p>
                  </a:txBody>
                  <a:tcPr marL="17121" marR="17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200" dirty="0">
                          <a:effectLst/>
                          <a:latin typeface="Times New Roman"/>
                          <a:ea typeface="PMingLiU"/>
                        </a:rPr>
                        <a:t>0.930</a:t>
                      </a:r>
                    </a:p>
                  </a:txBody>
                  <a:tcPr marL="17121" marR="17121"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r>
              <a:tr h="0">
                <a:tc>
                  <a:txBody>
                    <a:bodyPr/>
                    <a:lstStyle/>
                    <a:p>
                      <a:pPr marL="0" marR="0" algn="ctr">
                        <a:spcBef>
                          <a:spcPts val="0"/>
                        </a:spcBef>
                        <a:spcAft>
                          <a:spcPts val="0"/>
                        </a:spcAft>
                      </a:pPr>
                      <a:r>
                        <a:rPr lang="en-US" sz="1200" dirty="0">
                          <a:effectLst/>
                          <a:latin typeface="Times New Roman"/>
                          <a:ea typeface="PMingLiU"/>
                        </a:rPr>
                        <a:t>36</a:t>
                      </a:r>
                    </a:p>
                  </a:txBody>
                  <a:tcPr marL="17121" marR="17121"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en-US" sz="1150" dirty="0">
                          <a:effectLst/>
                          <a:latin typeface="Times New Roman"/>
                          <a:ea typeface="PMingLiU"/>
                        </a:rPr>
                        <a:t>Change in inventories on hand and on order, 1972 dollars</a:t>
                      </a:r>
                      <a:endParaRPr lang="en-US" sz="1200" dirty="0">
                        <a:effectLst/>
                        <a:latin typeface="Times New Roman"/>
                        <a:ea typeface="PMingLiU"/>
                      </a:endParaRPr>
                    </a:p>
                  </a:txBody>
                  <a:tcPr marL="17121" marR="17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200" dirty="0">
                          <a:effectLst/>
                          <a:latin typeface="Times New Roman"/>
                          <a:ea typeface="PMingLiU"/>
                        </a:rPr>
                        <a:t>0.957</a:t>
                      </a:r>
                    </a:p>
                  </a:txBody>
                  <a:tcPr marL="17121" marR="17121"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r>
              <a:tr h="0">
                <a:tc>
                  <a:txBody>
                    <a:bodyPr/>
                    <a:lstStyle/>
                    <a:p>
                      <a:pPr marL="0" marR="0" algn="ctr">
                        <a:spcBef>
                          <a:spcPts val="0"/>
                        </a:spcBef>
                        <a:spcAft>
                          <a:spcPts val="0"/>
                        </a:spcAft>
                      </a:pPr>
                      <a:r>
                        <a:rPr lang="en-US" sz="1200" dirty="0">
                          <a:effectLst/>
                          <a:latin typeface="Times New Roman"/>
                          <a:ea typeface="PMingLiU"/>
                        </a:rPr>
                        <a:t>92</a:t>
                      </a:r>
                    </a:p>
                  </a:txBody>
                  <a:tcPr marL="17121" marR="17121"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en-US" sz="1150" dirty="0">
                          <a:effectLst/>
                          <a:latin typeface="Times New Roman"/>
                          <a:ea typeface="PMingLiU"/>
                        </a:rPr>
                        <a:t>Percentage change in sensitive prices (smoothed)</a:t>
                      </a:r>
                      <a:endParaRPr lang="en-US" sz="1200" dirty="0">
                        <a:effectLst/>
                        <a:latin typeface="Times New Roman"/>
                        <a:ea typeface="PMingLiU"/>
                      </a:endParaRPr>
                    </a:p>
                  </a:txBody>
                  <a:tcPr marL="17121" marR="17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200" dirty="0">
                          <a:effectLst/>
                          <a:latin typeface="Times New Roman"/>
                          <a:ea typeface="PMingLiU"/>
                        </a:rPr>
                        <a:t>0.971</a:t>
                      </a:r>
                    </a:p>
                  </a:txBody>
                  <a:tcPr marL="17121" marR="17121"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r>
              <a:tr h="0">
                <a:tc>
                  <a:txBody>
                    <a:bodyPr/>
                    <a:lstStyle/>
                    <a:p>
                      <a:pPr marL="0" marR="0" algn="ctr">
                        <a:spcBef>
                          <a:spcPts val="0"/>
                        </a:spcBef>
                        <a:spcAft>
                          <a:spcPts val="0"/>
                        </a:spcAft>
                      </a:pPr>
                      <a:r>
                        <a:rPr lang="en-US" sz="1200" dirty="0">
                          <a:effectLst/>
                          <a:latin typeface="Times New Roman"/>
                          <a:ea typeface="PMingLiU"/>
                        </a:rPr>
                        <a:t>104</a:t>
                      </a:r>
                    </a:p>
                  </a:txBody>
                  <a:tcPr marL="17121" marR="17121"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en-US" sz="1150">
                          <a:effectLst/>
                          <a:latin typeface="Times New Roman"/>
                          <a:ea typeface="PMingLiU"/>
                        </a:rPr>
                        <a:t>Percentage change in total liquid assets (smoothed)</a:t>
                      </a:r>
                      <a:endParaRPr lang="en-US" sz="1200">
                        <a:effectLst/>
                        <a:latin typeface="Times New Roman"/>
                        <a:ea typeface="PMingLiU"/>
                      </a:endParaRPr>
                    </a:p>
                  </a:txBody>
                  <a:tcPr marL="17121" marR="17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200" dirty="0">
                          <a:effectLst/>
                          <a:latin typeface="Times New Roman"/>
                          <a:ea typeface="PMingLiU"/>
                        </a:rPr>
                        <a:t>1.011</a:t>
                      </a:r>
                    </a:p>
                  </a:txBody>
                  <a:tcPr marL="17121" marR="17121"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r>
              <a:tr h="0">
                <a:tc>
                  <a:txBody>
                    <a:bodyPr/>
                    <a:lstStyle/>
                    <a:p>
                      <a:pPr marL="0" marR="0" algn="ctr">
                        <a:spcBef>
                          <a:spcPts val="0"/>
                        </a:spcBef>
                        <a:spcAft>
                          <a:spcPts val="0"/>
                        </a:spcAft>
                      </a:pPr>
                      <a:r>
                        <a:rPr lang="en-US" sz="1200" dirty="0">
                          <a:effectLst/>
                          <a:latin typeface="Times New Roman"/>
                          <a:ea typeface="PMingLiU"/>
                        </a:rPr>
                        <a:t>105</a:t>
                      </a:r>
                    </a:p>
                  </a:txBody>
                  <a:tcPr marL="17121" marR="17121"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Times New Roman"/>
                          <a:ea typeface="PMingLiU"/>
                        </a:rPr>
                        <a:t>Money supply (M1), 1972 dollars</a:t>
                      </a:r>
                      <a:endParaRPr lang="en-US" sz="1200" dirty="0">
                        <a:effectLst/>
                        <a:latin typeface="Times New Roman"/>
                        <a:ea typeface="PMingLiU"/>
                      </a:endParaRPr>
                    </a:p>
                  </a:txBody>
                  <a:tcPr marL="17121" marR="17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effectLst/>
                          <a:latin typeface="Times New Roman"/>
                          <a:ea typeface="PMingLiU"/>
                        </a:rPr>
                        <a:t>1.065</a:t>
                      </a:r>
                    </a:p>
                  </a:txBody>
                  <a:tcPr marL="17121" marR="17121"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r>
              <a:tr h="0">
                <a:tc gridSpan="3">
                  <a:txBody>
                    <a:bodyPr/>
                    <a:lstStyle/>
                    <a:p>
                      <a:pPr marL="0" marR="0" algn="l">
                        <a:spcBef>
                          <a:spcPts val="0"/>
                        </a:spcBef>
                        <a:spcAft>
                          <a:spcPts val="0"/>
                        </a:spcAft>
                      </a:pPr>
                      <a:r>
                        <a:rPr lang="en-US" sz="1000" i="1" dirty="0" smtClean="0">
                          <a:effectLst/>
                          <a:latin typeface="Times New Roman"/>
                          <a:ea typeface="PMingLiU"/>
                        </a:rPr>
                        <a:t>Source: Department of Commerce. Handbook of Cyclical Indicators (May 1977).</a:t>
                      </a:r>
                      <a:endParaRPr lang="en-US" sz="1000" i="1" dirty="0">
                        <a:effectLst/>
                        <a:latin typeface="Times New Roman"/>
                        <a:ea typeface="PMingLiU"/>
                      </a:endParaRPr>
                    </a:p>
                  </a:txBody>
                  <a:tcPr marL="17121" marR="17121"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a:spcBef>
                          <a:spcPts val="0"/>
                        </a:spcBef>
                        <a:spcAft>
                          <a:spcPts val="0"/>
                        </a:spcAft>
                      </a:pPr>
                      <a:endParaRPr lang="en-US" sz="1200" dirty="0">
                        <a:effectLst/>
                        <a:latin typeface="Times New Roman"/>
                        <a:ea typeface="PMingLiU"/>
                      </a:endParaRPr>
                    </a:p>
                  </a:txBody>
                  <a:tcPr marL="17121" marR="1712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algn="ctr">
                        <a:spcBef>
                          <a:spcPts val="0"/>
                        </a:spcBef>
                        <a:spcAft>
                          <a:spcPts val="0"/>
                        </a:spcAft>
                      </a:pPr>
                      <a:endParaRPr lang="en-US" sz="1200" dirty="0">
                        <a:effectLst/>
                        <a:latin typeface="Times New Roman"/>
                        <a:ea typeface="PMingLiU"/>
                      </a:endParaRPr>
                    </a:p>
                  </a:txBody>
                  <a:tcPr marL="17121" marR="17121" marT="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0" name="Text Placeholder 9"/>
          <p:cNvSpPr>
            <a:spLocks noGrp="1"/>
          </p:cNvSpPr>
          <p:nvPr>
            <p:ph type="body" sz="half" idx="2"/>
          </p:nvPr>
        </p:nvSpPr>
        <p:spPr>
          <a:xfrm>
            <a:off x="457200" y="990601"/>
            <a:ext cx="8229600" cy="2438400"/>
          </a:xfrm>
        </p:spPr>
        <p:txBody>
          <a:bodyPr>
            <a:normAutofit lnSpcReduction="10000"/>
          </a:bodyPr>
          <a:lstStyle/>
          <a:p>
            <a:pPr>
              <a:lnSpc>
                <a:spcPct val="100000"/>
              </a:lnSpc>
            </a:pPr>
            <a:r>
              <a:rPr lang="en-US" sz="2000" dirty="0">
                <a:latin typeface="Times New Roman" pitchFamily="18" charset="0"/>
                <a:cs typeface="Times New Roman" pitchFamily="18" charset="0"/>
              </a:rPr>
              <a:t>Among economists and statisticians, one of the major uses of stock-market indexes is as a leading economic indicator. </a:t>
            </a:r>
            <a:r>
              <a:rPr lang="en-US" sz="2000" dirty="0" smtClean="0">
                <a:latin typeface="Times New Roman" pitchFamily="18" charset="0"/>
                <a:cs typeface="Times New Roman" pitchFamily="18" charset="0"/>
              </a:rPr>
              <a:t>Unlike </a:t>
            </a:r>
            <a:r>
              <a:rPr lang="en-US" sz="2000" dirty="0">
                <a:latin typeface="Times New Roman" pitchFamily="18" charset="0"/>
                <a:cs typeface="Times New Roman" pitchFamily="18" charset="0"/>
              </a:rPr>
              <a:t>econometric modeling, the leading economic indicator approach to forecasting does not require assumptions about what causes economic behavior. Instead, it relies on statistically detecting patterns among economic variables that can be used to forecast turning points in economic activity. Table 6-3 presents a list of the time series currently being used by the US Department of Commerce as leading economic indicators.</a:t>
            </a:r>
          </a:p>
        </p:txBody>
      </p:sp>
      <p:sp>
        <p:nvSpPr>
          <p:cNvPr id="4" name="Slide Number Placeholder 3"/>
          <p:cNvSpPr>
            <a:spLocks noGrp="1"/>
          </p:cNvSpPr>
          <p:nvPr>
            <p:ph type="sldNum" sz="quarter" idx="14"/>
          </p:nvPr>
        </p:nvSpPr>
        <p:spPr/>
        <p:txBody>
          <a:bodyPr/>
          <a:lstStyle/>
          <a:p>
            <a:fld id="{2361D884-7B35-49FB-9233-7A8213574B9D}" type="slidenum">
              <a:rPr lang="en-US">
                <a:solidFill>
                  <a:schemeClr val="accent6">
                    <a:lumMod val="20000"/>
                    <a:lumOff val="80000"/>
                  </a:schemeClr>
                </a:solidFill>
              </a:rPr>
              <a:pPr/>
              <a:t>20</a:t>
            </a:fld>
            <a:endParaRPr lang="en-US">
              <a:solidFill>
                <a:schemeClr val="accent6">
                  <a:lumMod val="20000"/>
                  <a:lumOff val="80000"/>
                </a:schemeClr>
              </a:solidFill>
            </a:endParaRPr>
          </a:p>
        </p:txBody>
      </p:sp>
      <p:sp>
        <p:nvSpPr>
          <p:cNvPr id="2" name="Title 1"/>
          <p:cNvSpPr>
            <a:spLocks noGrp="1"/>
          </p:cNvSpPr>
          <p:nvPr>
            <p:ph type="title"/>
          </p:nvPr>
        </p:nvSpPr>
        <p:spPr/>
        <p:txBody>
          <a:bodyPr>
            <a:noAutofit/>
          </a:bodyPr>
          <a:lstStyle/>
          <a:p>
            <a:r>
              <a:rPr lang="en-US" sz="2800" dirty="0" smtClean="0">
                <a:latin typeface="Times New Roman" pitchFamily="18" charset="0"/>
                <a:cs typeface="Times New Roman" pitchFamily="18" charset="0"/>
              </a:rPr>
              <a:t>6.3 The User and Uses of Market Indexes</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032545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latin typeface="Times New Roman" pitchFamily="18" charset="0"/>
                <a:cs typeface="Times New Roman" pitchFamily="18" charset="0"/>
              </a:rPr>
              <a:t>6.3 The User and Uses of Market Indexes</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21</a:t>
            </a:fld>
            <a:endParaRPr lang="en-US">
              <a:solidFill>
                <a:schemeClr val="accent6">
                  <a:lumMod val="20000"/>
                  <a:lumOff val="80000"/>
                </a:schemeClr>
              </a:solidFill>
            </a:endParaRPr>
          </a:p>
        </p:txBody>
      </p:sp>
      <p:sp>
        <p:nvSpPr>
          <p:cNvPr id="3" name="Content Placeholder 2"/>
          <p:cNvSpPr>
            <a:spLocks noGrp="1"/>
          </p:cNvSpPr>
          <p:nvPr>
            <p:ph idx="1"/>
          </p:nvPr>
        </p:nvSpPr>
        <p:spPr/>
        <p:txBody>
          <a:bodyPr>
            <a:normAutofit/>
          </a:bodyPr>
          <a:lstStyle/>
          <a:p>
            <a:pPr marL="0" indent="0">
              <a:lnSpc>
                <a:spcPct val="120000"/>
              </a:lnSpc>
              <a:buNone/>
            </a:pPr>
            <a:r>
              <a:rPr lang="en-US" sz="2000" dirty="0" smtClean="0">
                <a:latin typeface="Times New Roman" pitchFamily="18" charset="0"/>
                <a:cs typeface="Times New Roman" pitchFamily="18" charset="0"/>
              </a:rPr>
              <a:t>Besides </a:t>
            </a:r>
            <a:r>
              <a:rPr lang="en-US" sz="2000" dirty="0">
                <a:latin typeface="Times New Roman" pitchFamily="18" charset="0"/>
                <a:cs typeface="Times New Roman" pitchFamily="18" charset="0"/>
              </a:rPr>
              <a:t>the seven indexes discussed in the last section, Merrill Lynch and Wilshire Associates have compiled an index called the </a:t>
            </a:r>
            <a:r>
              <a:rPr lang="en-US" sz="2000" b="1" dirty="0">
                <a:latin typeface="Times New Roman" pitchFamily="18" charset="0"/>
                <a:cs typeface="Times New Roman" pitchFamily="18" charset="0"/>
              </a:rPr>
              <a:t>Merrill Lynch and Wilshire Capital Markets Index (CMI)</a:t>
            </a:r>
            <a:r>
              <a:rPr lang="en-US" sz="2000" dirty="0">
                <a:latin typeface="Times New Roman" pitchFamily="18" charset="0"/>
                <a:cs typeface="Times New Roman" pitchFamily="18" charset="0"/>
              </a:rPr>
              <a:t>. The CMI is a market-value weighted index created to measure the total return performance of the combined domestic taxable fixed-income and equity market. This unique new investment tool currently tracks more than 10,000 bonds and stocks. The CMI has been used in (1) asset-allocation decisions, (2) performance measurement, (3) sector-investment analysis, and (4) portfolio structuring.</a:t>
            </a:r>
          </a:p>
        </p:txBody>
      </p:sp>
    </p:spTree>
    <p:extLst>
      <p:ext uri="{BB962C8B-B14F-4D97-AF65-F5344CB8AC3E}">
        <p14:creationId xmlns:p14="http://schemas.microsoft.com/office/powerpoint/2010/main" val="1332865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1"/>
            <p:extLst>
              <p:ext uri="{D42A27DB-BD31-4B8C-83A1-F6EECF244321}">
                <p14:modId xmlns:p14="http://schemas.microsoft.com/office/powerpoint/2010/main" val="3215007827"/>
              </p:ext>
            </p:extLst>
          </p:nvPr>
        </p:nvGraphicFramePr>
        <p:xfrm>
          <a:off x="457200" y="2971800"/>
          <a:ext cx="4038600" cy="3162300"/>
        </p:xfrm>
        <a:graphic>
          <a:graphicData uri="http://schemas.openxmlformats.org/drawingml/2006/table">
            <a:tbl>
              <a:tblPr/>
              <a:tblGrid>
                <a:gridCol w="336550"/>
                <a:gridCol w="1177925"/>
                <a:gridCol w="1009650"/>
                <a:gridCol w="1177925"/>
                <a:gridCol w="336550"/>
              </a:tblGrid>
              <a:tr h="200025">
                <a:tc gridSpan="5">
                  <a:txBody>
                    <a:bodyPr/>
                    <a:lstStyle/>
                    <a:p>
                      <a:pPr algn="l" fontAlgn="b"/>
                      <a:r>
                        <a:rPr lang="en-US" sz="1600" b="0" i="0" u="none" strike="noStrike" dirty="0">
                          <a:solidFill>
                            <a:srgbClr val="000000"/>
                          </a:solidFill>
                          <a:effectLst/>
                          <a:latin typeface="Times New Roman"/>
                        </a:rPr>
                        <a:t>Table 6-4 Annualized Rates of Return: DJIA versus S&amp;P 500 (Dividends Included)</a:t>
                      </a:r>
                    </a:p>
                  </a:txBody>
                  <a:tcPr marL="7011" marR="7011"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0025">
                <a:tc>
                  <a:txBody>
                    <a:bodyPr/>
                    <a:lstStyle/>
                    <a:p>
                      <a:pPr algn="l" fontAlgn="b"/>
                      <a:r>
                        <a:rPr lang="en-US" sz="1200" b="0" i="0" u="none" strike="noStrike">
                          <a:solidFill>
                            <a:srgbClr val="000000"/>
                          </a:solidFill>
                          <a:effectLst/>
                          <a:latin typeface="Times New Roman"/>
                        </a:rPr>
                        <a:t> </a:t>
                      </a:r>
                    </a:p>
                  </a:txBody>
                  <a:tcPr marL="7011" marR="7011"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400" b="1" i="0" u="none" strike="noStrike" dirty="0">
                          <a:solidFill>
                            <a:srgbClr val="000000"/>
                          </a:solidFill>
                          <a:effectLst/>
                          <a:latin typeface="Times New Roman"/>
                        </a:rPr>
                        <a:t>Holding Period (years)</a:t>
                      </a:r>
                    </a:p>
                  </a:txBody>
                  <a:tcPr marL="7011" marR="7011"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dirty="0">
                          <a:solidFill>
                            <a:srgbClr val="000000"/>
                          </a:solidFill>
                          <a:effectLst/>
                          <a:latin typeface="Times New Roman"/>
                        </a:rPr>
                        <a:t>DJIA</a:t>
                      </a:r>
                    </a:p>
                  </a:txBody>
                  <a:tcPr marL="7011" marR="7011"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solidFill>
                            <a:srgbClr val="000000"/>
                          </a:solidFill>
                          <a:effectLst/>
                          <a:latin typeface="Times New Roman"/>
                        </a:rPr>
                        <a:t>S&amp;P 500</a:t>
                      </a:r>
                    </a:p>
                  </a:txBody>
                  <a:tcPr marL="7011" marR="7011"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Times New Roman"/>
                        </a:rPr>
                        <a:t> </a:t>
                      </a:r>
                    </a:p>
                  </a:txBody>
                  <a:tcPr marL="7011" marR="7011"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200025">
                <a:tc>
                  <a:txBody>
                    <a:bodyPr/>
                    <a:lstStyle/>
                    <a:p>
                      <a:pPr algn="l" fontAlgn="b"/>
                      <a:endParaRPr lang="en-US" sz="1200" b="0" i="0" u="none" strike="noStrike">
                        <a:solidFill>
                          <a:srgbClr val="000000"/>
                        </a:solidFill>
                        <a:effectLst/>
                        <a:latin typeface="Times New Roman"/>
                      </a:endParaRPr>
                    </a:p>
                  </a:txBody>
                  <a:tcPr marL="7011" marR="7011" marT="9525" marB="0" anchor="b">
                    <a:lnL>
                      <a:noFill/>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Times New Roman"/>
                        </a:rPr>
                        <a:t>2001</a:t>
                      </a:r>
                    </a:p>
                  </a:txBody>
                  <a:tcPr marL="7011" marR="7011"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400" b="0" i="0" u="none" strike="noStrike" dirty="0">
                          <a:solidFill>
                            <a:srgbClr val="000000"/>
                          </a:solidFill>
                          <a:effectLst/>
                          <a:latin typeface="Times New Roman"/>
                        </a:rPr>
                        <a:t>3.7</a:t>
                      </a:r>
                    </a:p>
                  </a:txBody>
                  <a:tcPr marL="7011" marR="7011"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400" b="0" i="0" u="none" strike="noStrike">
                          <a:solidFill>
                            <a:srgbClr val="000000"/>
                          </a:solidFill>
                          <a:effectLst/>
                          <a:latin typeface="Times New Roman"/>
                        </a:rPr>
                        <a:t>−11.6</a:t>
                      </a:r>
                    </a:p>
                  </a:txBody>
                  <a:tcPr marL="7011" marR="7011"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200" b="0" i="0" u="none" strike="noStrike">
                        <a:solidFill>
                          <a:srgbClr val="000000"/>
                        </a:solidFill>
                        <a:effectLst/>
                        <a:latin typeface="Times New Roman"/>
                      </a:endParaRPr>
                    </a:p>
                  </a:txBody>
                  <a:tcPr marL="7011" marR="7011" marT="9525" marB="0" anchor="b">
                    <a:lnL>
                      <a:noFill/>
                    </a:lnL>
                    <a:lnR>
                      <a:noFill/>
                    </a:lnR>
                    <a:lnT>
                      <a:noFill/>
                    </a:lnT>
                    <a:lnB>
                      <a:noFill/>
                    </a:lnB>
                    <a:solidFill>
                      <a:srgbClr val="FFFFFF"/>
                    </a:solidFill>
                  </a:tcPr>
                </a:tc>
              </a:tr>
              <a:tr h="200025">
                <a:tc>
                  <a:txBody>
                    <a:bodyPr/>
                    <a:lstStyle/>
                    <a:p>
                      <a:pPr algn="l" fontAlgn="b"/>
                      <a:endParaRPr lang="en-US" sz="1200" b="0" i="0" u="none" strike="noStrike">
                        <a:solidFill>
                          <a:srgbClr val="000000"/>
                        </a:solidFill>
                        <a:effectLst/>
                        <a:latin typeface="Times New Roman"/>
                      </a:endParaRPr>
                    </a:p>
                  </a:txBody>
                  <a:tcPr marL="7011" marR="7011" marT="9525" marB="0" anchor="b">
                    <a:lnL>
                      <a:noFill/>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Times New Roman"/>
                        </a:rPr>
                        <a:t>2002</a:t>
                      </a:r>
                    </a:p>
                  </a:txBody>
                  <a:tcPr marL="7011" marR="7011" marT="9525" marB="0" anchor="b">
                    <a:lnL>
                      <a:noFill/>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Times New Roman"/>
                        </a:rPr>
                        <a:t>−9.0</a:t>
                      </a:r>
                    </a:p>
                  </a:txBody>
                  <a:tcPr marL="7011" marR="7011" marT="9525"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Times New Roman"/>
                        </a:rPr>
                        <a:t>−15.0</a:t>
                      </a:r>
                    </a:p>
                  </a:txBody>
                  <a:tcPr marL="7011" marR="7011" marT="9525" marB="0" anchor="b">
                    <a:lnL>
                      <a:noFill/>
                    </a:lnL>
                    <a:lnR>
                      <a:noFill/>
                    </a:lnR>
                    <a:lnT>
                      <a:noFill/>
                    </a:lnT>
                    <a:lnB>
                      <a:noFill/>
                    </a:lnB>
                    <a:solidFill>
                      <a:srgbClr val="FFFFFF"/>
                    </a:solidFill>
                  </a:tcPr>
                </a:tc>
                <a:tc>
                  <a:txBody>
                    <a:bodyPr/>
                    <a:lstStyle/>
                    <a:p>
                      <a:pPr algn="l" fontAlgn="b"/>
                      <a:endParaRPr lang="en-US" sz="1200" b="0" i="0" u="none" strike="noStrike">
                        <a:solidFill>
                          <a:srgbClr val="000000"/>
                        </a:solidFill>
                        <a:effectLst/>
                        <a:latin typeface="Times New Roman"/>
                      </a:endParaRPr>
                    </a:p>
                  </a:txBody>
                  <a:tcPr marL="7011" marR="7011" marT="9525" marB="0" anchor="b">
                    <a:lnL>
                      <a:noFill/>
                    </a:lnL>
                    <a:lnR>
                      <a:noFill/>
                    </a:lnR>
                    <a:lnT>
                      <a:noFill/>
                    </a:lnT>
                    <a:lnB>
                      <a:noFill/>
                    </a:lnB>
                    <a:solidFill>
                      <a:srgbClr val="FFFFFF"/>
                    </a:solidFill>
                  </a:tcPr>
                </a:tc>
              </a:tr>
              <a:tr h="200025">
                <a:tc>
                  <a:txBody>
                    <a:bodyPr/>
                    <a:lstStyle/>
                    <a:p>
                      <a:pPr algn="l" fontAlgn="b"/>
                      <a:endParaRPr lang="en-US" sz="1200" b="0" i="0" u="none" strike="noStrike">
                        <a:solidFill>
                          <a:srgbClr val="000000"/>
                        </a:solidFill>
                        <a:effectLst/>
                        <a:latin typeface="Times New Roman"/>
                      </a:endParaRPr>
                    </a:p>
                  </a:txBody>
                  <a:tcPr marL="7011" marR="7011" marT="9525" marB="0" anchor="b">
                    <a:lnL>
                      <a:noFill/>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Times New Roman"/>
                        </a:rPr>
                        <a:t>2003</a:t>
                      </a:r>
                    </a:p>
                  </a:txBody>
                  <a:tcPr marL="7011" marR="7011" marT="9525" marB="0" anchor="b">
                    <a:lnL>
                      <a:noFill/>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Times New Roman"/>
                        </a:rPr>
                        <a:t>−10.8</a:t>
                      </a:r>
                    </a:p>
                  </a:txBody>
                  <a:tcPr marL="7011" marR="7011" marT="9525" marB="0" anchor="b">
                    <a:lnL>
                      <a:noFill/>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Times New Roman"/>
                        </a:rPr>
                        <a:t>−9.7</a:t>
                      </a:r>
                    </a:p>
                  </a:txBody>
                  <a:tcPr marL="7011" marR="7011" marT="9525" marB="0" anchor="b">
                    <a:lnL>
                      <a:noFill/>
                    </a:lnL>
                    <a:lnR>
                      <a:noFill/>
                    </a:lnR>
                    <a:lnT>
                      <a:noFill/>
                    </a:lnT>
                    <a:lnB>
                      <a:noFill/>
                    </a:lnB>
                    <a:solidFill>
                      <a:srgbClr val="FFFFFF"/>
                    </a:solidFill>
                  </a:tcPr>
                </a:tc>
                <a:tc>
                  <a:txBody>
                    <a:bodyPr/>
                    <a:lstStyle/>
                    <a:p>
                      <a:pPr algn="l" fontAlgn="b"/>
                      <a:endParaRPr lang="en-US" sz="1200" b="0" i="0" u="none" strike="noStrike">
                        <a:solidFill>
                          <a:srgbClr val="000000"/>
                        </a:solidFill>
                        <a:effectLst/>
                        <a:latin typeface="Times New Roman"/>
                      </a:endParaRPr>
                    </a:p>
                  </a:txBody>
                  <a:tcPr marL="7011" marR="7011" marT="9525" marB="0" anchor="b">
                    <a:lnL>
                      <a:noFill/>
                    </a:lnL>
                    <a:lnR>
                      <a:noFill/>
                    </a:lnR>
                    <a:lnT>
                      <a:noFill/>
                    </a:lnT>
                    <a:lnB>
                      <a:noFill/>
                    </a:lnB>
                    <a:solidFill>
                      <a:srgbClr val="FFFFFF"/>
                    </a:solidFill>
                  </a:tcPr>
                </a:tc>
              </a:tr>
              <a:tr h="200025">
                <a:tc>
                  <a:txBody>
                    <a:bodyPr/>
                    <a:lstStyle/>
                    <a:p>
                      <a:pPr algn="l" fontAlgn="b"/>
                      <a:endParaRPr lang="en-US" sz="1200" b="0" i="0" u="none" strike="noStrike">
                        <a:solidFill>
                          <a:srgbClr val="000000"/>
                        </a:solidFill>
                        <a:effectLst/>
                        <a:latin typeface="Times New Roman"/>
                      </a:endParaRPr>
                    </a:p>
                  </a:txBody>
                  <a:tcPr marL="7011" marR="7011" marT="9525"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Times New Roman"/>
                        </a:rPr>
                        <a:t>2004</a:t>
                      </a:r>
                    </a:p>
                  </a:txBody>
                  <a:tcPr marL="7011" marR="7011" marT="9525" marB="0" anchor="b">
                    <a:lnL>
                      <a:noFill/>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Times New Roman"/>
                        </a:rPr>
                        <a:t>15.1</a:t>
                      </a:r>
                    </a:p>
                  </a:txBody>
                  <a:tcPr marL="7011" marR="7011" marT="9525" marB="0" anchor="b">
                    <a:lnL>
                      <a:noFill/>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Times New Roman"/>
                        </a:rPr>
                        <a:t>16.3</a:t>
                      </a:r>
                    </a:p>
                  </a:txBody>
                  <a:tcPr marL="7011" marR="7011" marT="9525" marB="0" anchor="b">
                    <a:lnL>
                      <a:noFill/>
                    </a:lnL>
                    <a:lnR>
                      <a:noFill/>
                    </a:lnR>
                    <a:lnT>
                      <a:noFill/>
                    </a:lnT>
                    <a:lnB>
                      <a:noFill/>
                    </a:lnB>
                    <a:solidFill>
                      <a:srgbClr val="FFFFFF"/>
                    </a:solidFill>
                  </a:tcPr>
                </a:tc>
                <a:tc>
                  <a:txBody>
                    <a:bodyPr/>
                    <a:lstStyle/>
                    <a:p>
                      <a:pPr algn="l" fontAlgn="b"/>
                      <a:endParaRPr lang="en-US" sz="1200" b="0" i="0" u="none" strike="noStrike">
                        <a:solidFill>
                          <a:srgbClr val="000000"/>
                        </a:solidFill>
                        <a:effectLst/>
                        <a:latin typeface="Times New Roman"/>
                      </a:endParaRPr>
                    </a:p>
                  </a:txBody>
                  <a:tcPr marL="7011" marR="7011" marT="9525" marB="0" anchor="b">
                    <a:lnL>
                      <a:noFill/>
                    </a:lnL>
                    <a:lnR>
                      <a:noFill/>
                    </a:lnR>
                    <a:lnT>
                      <a:noFill/>
                    </a:lnT>
                    <a:lnB>
                      <a:noFill/>
                    </a:lnB>
                    <a:solidFill>
                      <a:srgbClr val="FFFFFF"/>
                    </a:solidFill>
                  </a:tcPr>
                </a:tc>
              </a:tr>
              <a:tr h="200025">
                <a:tc>
                  <a:txBody>
                    <a:bodyPr/>
                    <a:lstStyle/>
                    <a:p>
                      <a:pPr algn="l" fontAlgn="b"/>
                      <a:endParaRPr lang="en-US" sz="1200" b="0" i="0" u="none" strike="noStrike">
                        <a:solidFill>
                          <a:srgbClr val="000000"/>
                        </a:solidFill>
                        <a:effectLst/>
                        <a:latin typeface="Times New Roman"/>
                      </a:endParaRPr>
                    </a:p>
                  </a:txBody>
                  <a:tcPr marL="7011" marR="7011" marT="9525"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Times New Roman"/>
                        </a:rPr>
                        <a:t>2005</a:t>
                      </a:r>
                    </a:p>
                  </a:txBody>
                  <a:tcPr marL="7011" marR="7011" marT="9525" marB="0" anchor="b">
                    <a:lnL>
                      <a:noFill/>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Times New Roman"/>
                        </a:rPr>
                        <a:t>2.7</a:t>
                      </a:r>
                    </a:p>
                  </a:txBody>
                  <a:tcPr marL="7011" marR="7011" marT="9525" marB="0" anchor="b">
                    <a:lnL>
                      <a:noFill/>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Times New Roman"/>
                        </a:rPr>
                        <a:t>6.3</a:t>
                      </a:r>
                    </a:p>
                  </a:txBody>
                  <a:tcPr marL="7011" marR="7011" marT="9525" marB="0" anchor="b">
                    <a:lnL>
                      <a:noFill/>
                    </a:lnL>
                    <a:lnR>
                      <a:noFill/>
                    </a:lnR>
                    <a:lnT>
                      <a:noFill/>
                    </a:lnT>
                    <a:lnB>
                      <a:noFill/>
                    </a:lnB>
                    <a:solidFill>
                      <a:srgbClr val="FFFFFF"/>
                    </a:solidFill>
                  </a:tcPr>
                </a:tc>
                <a:tc>
                  <a:txBody>
                    <a:bodyPr/>
                    <a:lstStyle/>
                    <a:p>
                      <a:pPr algn="l" fontAlgn="b"/>
                      <a:endParaRPr lang="en-US" sz="1200" b="0" i="0" u="none" strike="noStrike">
                        <a:solidFill>
                          <a:srgbClr val="000000"/>
                        </a:solidFill>
                        <a:effectLst/>
                        <a:latin typeface="Times New Roman"/>
                      </a:endParaRPr>
                    </a:p>
                  </a:txBody>
                  <a:tcPr marL="7011" marR="7011" marT="9525" marB="0" anchor="b">
                    <a:lnL>
                      <a:noFill/>
                    </a:lnL>
                    <a:lnR>
                      <a:noFill/>
                    </a:lnR>
                    <a:lnT>
                      <a:noFill/>
                    </a:lnT>
                    <a:lnB>
                      <a:noFill/>
                    </a:lnB>
                    <a:solidFill>
                      <a:srgbClr val="FFFFFF"/>
                    </a:solidFill>
                  </a:tcPr>
                </a:tc>
              </a:tr>
              <a:tr h="200025">
                <a:tc>
                  <a:txBody>
                    <a:bodyPr/>
                    <a:lstStyle/>
                    <a:p>
                      <a:pPr algn="l" fontAlgn="b"/>
                      <a:endParaRPr lang="en-US" sz="1200" b="0" i="0" u="none" strike="noStrike">
                        <a:solidFill>
                          <a:srgbClr val="000000"/>
                        </a:solidFill>
                        <a:effectLst/>
                        <a:latin typeface="Times New Roman"/>
                      </a:endParaRPr>
                    </a:p>
                  </a:txBody>
                  <a:tcPr marL="7011" marR="7011" marT="9525"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Times New Roman"/>
                        </a:rPr>
                        <a:t>2006</a:t>
                      </a:r>
                    </a:p>
                  </a:txBody>
                  <a:tcPr marL="7011" marR="7011" marT="9525" marB="0" anchor="b">
                    <a:lnL>
                      <a:noFill/>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Times New Roman"/>
                        </a:rPr>
                        <a:t>6.7</a:t>
                      </a:r>
                    </a:p>
                  </a:txBody>
                  <a:tcPr marL="7011" marR="7011" marT="9525" marB="0" anchor="b">
                    <a:lnL>
                      <a:noFill/>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Times New Roman"/>
                        </a:rPr>
                        <a:t>6.6</a:t>
                      </a:r>
                    </a:p>
                  </a:txBody>
                  <a:tcPr marL="7011" marR="7011" marT="9525" marB="0" anchor="b">
                    <a:lnL>
                      <a:noFill/>
                    </a:lnL>
                    <a:lnR>
                      <a:noFill/>
                    </a:lnR>
                    <a:lnT>
                      <a:noFill/>
                    </a:lnT>
                    <a:lnB>
                      <a:noFill/>
                    </a:lnB>
                    <a:solidFill>
                      <a:srgbClr val="FFFFFF"/>
                    </a:solidFill>
                  </a:tcPr>
                </a:tc>
                <a:tc>
                  <a:txBody>
                    <a:bodyPr/>
                    <a:lstStyle/>
                    <a:p>
                      <a:pPr algn="l" fontAlgn="b"/>
                      <a:endParaRPr lang="en-US" sz="1200" b="0" i="0" u="none" strike="noStrike" dirty="0">
                        <a:solidFill>
                          <a:srgbClr val="000000"/>
                        </a:solidFill>
                        <a:effectLst/>
                        <a:latin typeface="Times New Roman"/>
                      </a:endParaRPr>
                    </a:p>
                  </a:txBody>
                  <a:tcPr marL="7011" marR="7011" marT="9525" marB="0" anchor="b">
                    <a:lnL>
                      <a:noFill/>
                    </a:lnL>
                    <a:lnR>
                      <a:noFill/>
                    </a:lnR>
                    <a:lnT>
                      <a:noFill/>
                    </a:lnT>
                    <a:lnB>
                      <a:noFill/>
                    </a:lnB>
                    <a:solidFill>
                      <a:srgbClr val="FFFFFF"/>
                    </a:solidFill>
                  </a:tcPr>
                </a:tc>
              </a:tr>
              <a:tr h="200025">
                <a:tc>
                  <a:txBody>
                    <a:bodyPr/>
                    <a:lstStyle/>
                    <a:p>
                      <a:pPr algn="l" fontAlgn="b"/>
                      <a:endParaRPr lang="en-US" sz="1200" b="0" i="0" u="none" strike="noStrike">
                        <a:solidFill>
                          <a:srgbClr val="000000"/>
                        </a:solidFill>
                        <a:effectLst/>
                        <a:latin typeface="Times New Roman"/>
                      </a:endParaRPr>
                    </a:p>
                  </a:txBody>
                  <a:tcPr marL="7011" marR="7011" marT="9525"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Times New Roman"/>
                        </a:rPr>
                        <a:t>2007</a:t>
                      </a:r>
                    </a:p>
                  </a:txBody>
                  <a:tcPr marL="7011" marR="7011" marT="9525" marB="0" anchor="b">
                    <a:lnL>
                      <a:noFill/>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Times New Roman"/>
                        </a:rPr>
                        <a:t>22</a:t>
                      </a:r>
                    </a:p>
                  </a:txBody>
                  <a:tcPr marL="7011" marR="7011" marT="9525" marB="0" anchor="b">
                    <a:lnL>
                      <a:noFill/>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Times New Roman"/>
                        </a:rPr>
                        <a:t>20.5</a:t>
                      </a:r>
                    </a:p>
                  </a:txBody>
                  <a:tcPr marL="7011" marR="7011" marT="9525" marB="0" anchor="b">
                    <a:lnL>
                      <a:noFill/>
                    </a:lnL>
                    <a:lnR>
                      <a:noFill/>
                    </a:lnR>
                    <a:lnT>
                      <a:noFill/>
                    </a:lnT>
                    <a:lnB>
                      <a:noFill/>
                    </a:lnB>
                    <a:solidFill>
                      <a:srgbClr val="FFFFFF"/>
                    </a:solidFill>
                  </a:tcPr>
                </a:tc>
                <a:tc>
                  <a:txBody>
                    <a:bodyPr/>
                    <a:lstStyle/>
                    <a:p>
                      <a:pPr algn="l" fontAlgn="b"/>
                      <a:endParaRPr lang="en-US" sz="1200" b="0" i="0" u="none" strike="noStrike" dirty="0">
                        <a:solidFill>
                          <a:srgbClr val="000000"/>
                        </a:solidFill>
                        <a:effectLst/>
                        <a:latin typeface="Times New Roman"/>
                      </a:endParaRPr>
                    </a:p>
                  </a:txBody>
                  <a:tcPr marL="7011" marR="7011" marT="9525" marB="0" anchor="b">
                    <a:lnL>
                      <a:noFill/>
                    </a:lnL>
                    <a:lnR>
                      <a:noFill/>
                    </a:lnR>
                    <a:lnT>
                      <a:noFill/>
                    </a:lnT>
                    <a:lnB>
                      <a:noFill/>
                    </a:lnB>
                    <a:solidFill>
                      <a:srgbClr val="FFFFFF"/>
                    </a:solidFill>
                  </a:tcPr>
                </a:tc>
              </a:tr>
              <a:tr h="200025">
                <a:tc>
                  <a:txBody>
                    <a:bodyPr/>
                    <a:lstStyle/>
                    <a:p>
                      <a:pPr algn="l" fontAlgn="b"/>
                      <a:endParaRPr lang="en-US" sz="1200" b="0" i="0" u="none" strike="noStrike">
                        <a:solidFill>
                          <a:srgbClr val="000000"/>
                        </a:solidFill>
                        <a:effectLst/>
                        <a:latin typeface="Times New Roman"/>
                      </a:endParaRPr>
                    </a:p>
                  </a:txBody>
                  <a:tcPr marL="7011" marR="7011" marT="9525"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Times New Roman"/>
                        </a:rPr>
                        <a:t>2008</a:t>
                      </a:r>
                    </a:p>
                  </a:txBody>
                  <a:tcPr marL="7011" marR="7011" marT="9525"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Times New Roman"/>
                        </a:rPr>
                        <a:t>−7.3</a:t>
                      </a:r>
                    </a:p>
                  </a:txBody>
                  <a:tcPr marL="7011" marR="7011" marT="9525" marB="0" anchor="b">
                    <a:lnL>
                      <a:noFill/>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Times New Roman"/>
                        </a:rPr>
                        <a:t>−8.5</a:t>
                      </a:r>
                    </a:p>
                  </a:txBody>
                  <a:tcPr marL="7011" marR="7011" marT="9525" marB="0" anchor="b">
                    <a:lnL>
                      <a:noFill/>
                    </a:lnL>
                    <a:lnR>
                      <a:noFill/>
                    </a:lnR>
                    <a:lnT>
                      <a:noFill/>
                    </a:lnT>
                    <a:lnB>
                      <a:noFill/>
                    </a:lnB>
                    <a:solidFill>
                      <a:srgbClr val="FFFFFF"/>
                    </a:solidFill>
                  </a:tcPr>
                </a:tc>
                <a:tc>
                  <a:txBody>
                    <a:bodyPr/>
                    <a:lstStyle/>
                    <a:p>
                      <a:pPr algn="l" fontAlgn="b"/>
                      <a:endParaRPr lang="en-US" sz="1200" b="0" i="0" u="none" strike="noStrike" dirty="0">
                        <a:solidFill>
                          <a:srgbClr val="000000"/>
                        </a:solidFill>
                        <a:effectLst/>
                        <a:latin typeface="Times New Roman"/>
                      </a:endParaRPr>
                    </a:p>
                  </a:txBody>
                  <a:tcPr marL="7011" marR="7011" marT="9525" marB="0" anchor="b">
                    <a:lnL>
                      <a:noFill/>
                    </a:lnL>
                    <a:lnR>
                      <a:noFill/>
                    </a:lnR>
                    <a:lnT>
                      <a:noFill/>
                    </a:lnT>
                    <a:lnB>
                      <a:noFill/>
                    </a:lnB>
                    <a:solidFill>
                      <a:srgbClr val="FFFFFF"/>
                    </a:solidFill>
                  </a:tcPr>
                </a:tc>
              </a:tr>
              <a:tr h="200025">
                <a:tc>
                  <a:txBody>
                    <a:bodyPr/>
                    <a:lstStyle/>
                    <a:p>
                      <a:pPr algn="l" fontAlgn="b"/>
                      <a:endParaRPr lang="en-US" sz="1200" b="0" i="0" u="none" strike="noStrike">
                        <a:solidFill>
                          <a:srgbClr val="000000"/>
                        </a:solidFill>
                        <a:effectLst/>
                        <a:latin typeface="Times New Roman"/>
                      </a:endParaRPr>
                    </a:p>
                  </a:txBody>
                  <a:tcPr marL="7011" marR="7011" marT="9525"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Times New Roman"/>
                        </a:rPr>
                        <a:t>2009</a:t>
                      </a:r>
                    </a:p>
                  </a:txBody>
                  <a:tcPr marL="7011" marR="7011" marT="9525"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Times New Roman"/>
                        </a:rPr>
                        <a:t>−35.0</a:t>
                      </a:r>
                    </a:p>
                  </a:txBody>
                  <a:tcPr marL="7011" marR="7011" marT="9525" marB="0" anchor="b">
                    <a:lnL>
                      <a:noFill/>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Times New Roman"/>
                        </a:rPr>
                        <a:t>−34.4</a:t>
                      </a:r>
                    </a:p>
                  </a:txBody>
                  <a:tcPr marL="7011" marR="7011" marT="9525" marB="0" anchor="b">
                    <a:lnL>
                      <a:noFill/>
                    </a:lnL>
                    <a:lnR>
                      <a:noFill/>
                    </a:lnR>
                    <a:lnT>
                      <a:noFill/>
                    </a:lnT>
                    <a:lnB>
                      <a:noFill/>
                    </a:lnB>
                    <a:solidFill>
                      <a:srgbClr val="FFFFFF"/>
                    </a:solidFill>
                  </a:tcPr>
                </a:tc>
                <a:tc>
                  <a:txBody>
                    <a:bodyPr/>
                    <a:lstStyle/>
                    <a:p>
                      <a:pPr algn="l" fontAlgn="b"/>
                      <a:endParaRPr lang="en-US" sz="1200" b="0" i="0" u="none" strike="noStrike" dirty="0">
                        <a:solidFill>
                          <a:srgbClr val="000000"/>
                        </a:solidFill>
                        <a:effectLst/>
                        <a:latin typeface="Times New Roman"/>
                      </a:endParaRPr>
                    </a:p>
                  </a:txBody>
                  <a:tcPr marL="7011" marR="7011" marT="9525" marB="0" anchor="b">
                    <a:lnL>
                      <a:noFill/>
                    </a:lnL>
                    <a:lnR>
                      <a:noFill/>
                    </a:lnR>
                    <a:lnT>
                      <a:noFill/>
                    </a:lnT>
                    <a:lnB>
                      <a:noFill/>
                    </a:lnB>
                    <a:solidFill>
                      <a:srgbClr val="FFFFFF"/>
                    </a:solidFill>
                  </a:tcPr>
                </a:tc>
              </a:tr>
              <a:tr h="200025">
                <a:tc>
                  <a:txBody>
                    <a:bodyPr/>
                    <a:lstStyle/>
                    <a:p>
                      <a:pPr algn="l" fontAlgn="b"/>
                      <a:r>
                        <a:rPr lang="en-US" sz="1200" b="0" i="0" u="none" strike="noStrike">
                          <a:solidFill>
                            <a:srgbClr val="000000"/>
                          </a:solidFill>
                          <a:effectLst/>
                          <a:latin typeface="Times New Roman"/>
                        </a:rPr>
                        <a:t> </a:t>
                      </a:r>
                    </a:p>
                  </a:txBody>
                  <a:tcPr marL="7011" marR="7011"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Times New Roman"/>
                        </a:rPr>
                        <a:t>2010</a:t>
                      </a:r>
                    </a:p>
                  </a:txBody>
                  <a:tcPr marL="7011" marR="7011"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Times New Roman"/>
                        </a:rPr>
                        <a:t>23.4</a:t>
                      </a:r>
                    </a:p>
                  </a:txBody>
                  <a:tcPr marL="7011" marR="7011"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Times New Roman"/>
                        </a:rPr>
                        <a:t>18.5</a:t>
                      </a:r>
                    </a:p>
                  </a:txBody>
                  <a:tcPr marL="7011" marR="7011"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000000"/>
                          </a:solidFill>
                          <a:effectLst/>
                          <a:latin typeface="Times New Roman"/>
                        </a:rPr>
                        <a:t> </a:t>
                      </a:r>
                    </a:p>
                  </a:txBody>
                  <a:tcPr marL="7011" marR="7011"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10" name="Content Placeholder 9"/>
          <p:cNvSpPr>
            <a:spLocks noGrp="1"/>
          </p:cNvSpPr>
          <p:nvPr>
            <p:ph sz="half" idx="2"/>
          </p:nvPr>
        </p:nvSpPr>
        <p:spPr>
          <a:xfrm>
            <a:off x="4648200" y="2971799"/>
            <a:ext cx="4038600" cy="3154365"/>
          </a:xfrm>
        </p:spPr>
        <p:txBody>
          <a:bodyPr>
            <a:normAutofit fontScale="92500" lnSpcReduction="10000"/>
          </a:bodyPr>
          <a:lstStyle/>
          <a:p>
            <a:pPr marL="0" indent="0">
              <a:buNone/>
            </a:pPr>
            <a:r>
              <a:rPr lang="en-US" sz="1900" dirty="0">
                <a:latin typeface="Times New Roman" pitchFamily="18" charset="0"/>
                <a:cs typeface="Times New Roman" pitchFamily="18" charset="0"/>
              </a:rPr>
              <a:t>The correlation coefficient between rates of return computed from these two indexes over this time period is 0.952989. This means that 95.30% of the movement in the returns on the DJIA can be considered to be related to the concurrent movement in returns on the S&amp;P 500. So even though there are substantial differences in the way these indexes are computed, there is a high correlation in the way they behave</a:t>
            </a:r>
            <a:r>
              <a:rPr lang="en-US" dirty="0">
                <a:latin typeface="Times New Roman" pitchFamily="18" charset="0"/>
                <a:cs typeface="Times New Roman" pitchFamily="18" charset="0"/>
              </a:rPr>
              <a:t>. </a:t>
            </a:r>
          </a:p>
        </p:txBody>
      </p:sp>
      <p:sp>
        <p:nvSpPr>
          <p:cNvPr id="4" name="Slide Number Placeholder 3"/>
          <p:cNvSpPr>
            <a:spLocks noGrp="1"/>
          </p:cNvSpPr>
          <p:nvPr>
            <p:ph type="sldNum" sz="quarter" idx="14"/>
          </p:nvPr>
        </p:nvSpPr>
        <p:spPr/>
        <p:txBody>
          <a:bodyPr/>
          <a:lstStyle/>
          <a:p>
            <a:fld id="{2361D884-7B35-49FB-9233-7A8213574B9D}" type="slidenum">
              <a:rPr lang="en-US">
                <a:solidFill>
                  <a:schemeClr val="accent6">
                    <a:lumMod val="20000"/>
                    <a:lumOff val="80000"/>
                  </a:schemeClr>
                </a:solidFill>
              </a:rPr>
              <a:pPr/>
              <a:t>22</a:t>
            </a:fld>
            <a:endParaRPr lang="en-US">
              <a:solidFill>
                <a:schemeClr val="accent6">
                  <a:lumMod val="20000"/>
                  <a:lumOff val="80000"/>
                </a:schemeClr>
              </a:solidFill>
            </a:endParaRPr>
          </a:p>
        </p:txBody>
      </p:sp>
      <p:sp>
        <p:nvSpPr>
          <p:cNvPr id="2" name="Title 1"/>
          <p:cNvSpPr>
            <a:spLocks noGrp="1"/>
          </p:cNvSpPr>
          <p:nvPr>
            <p:ph type="title"/>
          </p:nvPr>
        </p:nvSpPr>
        <p:spPr>
          <a:xfrm>
            <a:off x="152400" y="457200"/>
            <a:ext cx="8229600" cy="639763"/>
          </a:xfrm>
        </p:spPr>
        <p:txBody>
          <a:bodyPr>
            <a:noAutofit/>
          </a:bodyPr>
          <a:lstStyle/>
          <a:p>
            <a:r>
              <a:rPr lang="en-US" sz="2400" dirty="0" smtClean="0">
                <a:latin typeface="Times New Roman" pitchFamily="18" charset="0"/>
                <a:cs typeface="Times New Roman" pitchFamily="18" charset="0"/>
              </a:rPr>
              <a:t>6.4 Historical Behavior of Market Indexes and the Implications of their Use for Forecasting</a:t>
            </a:r>
            <a:endParaRPr lang="en-US" sz="3200" dirty="0">
              <a:latin typeface="Times New Roman" pitchFamily="18" charset="0"/>
              <a:cs typeface="Times New Roman" pitchFamily="18" charset="0"/>
            </a:endParaRPr>
          </a:p>
        </p:txBody>
      </p:sp>
      <p:sp>
        <p:nvSpPr>
          <p:cNvPr id="5" name="Text Placeholder 4"/>
          <p:cNvSpPr>
            <a:spLocks noGrp="1"/>
          </p:cNvSpPr>
          <p:nvPr>
            <p:ph type="body" sz="quarter" idx="13"/>
          </p:nvPr>
        </p:nvSpPr>
        <p:spPr>
          <a:xfrm>
            <a:off x="457200" y="1219200"/>
            <a:ext cx="8251200" cy="1447800"/>
          </a:xfrm>
        </p:spPr>
        <p:txBody>
          <a:bodyPr>
            <a:noAutofit/>
          </a:bodyPr>
          <a:lstStyle/>
          <a:p>
            <a:pPr marL="173038" lvl="1" indent="-173038">
              <a:spcBef>
                <a:spcPts val="0"/>
              </a:spcBef>
              <a:buNone/>
            </a:pPr>
            <a:r>
              <a:rPr lang="en-US" sz="2400" dirty="0" smtClean="0">
                <a:latin typeface="Times New Roman" pitchFamily="18" charset="0"/>
                <a:cs typeface="Times New Roman" pitchFamily="18" charset="0"/>
              </a:rPr>
              <a:t>6.4.1 Historical Behavior</a:t>
            </a:r>
          </a:p>
          <a:p>
            <a:pPr marL="173038" lvl="1" indent="-173038">
              <a:spcBef>
                <a:spcPts val="0"/>
              </a:spcBef>
              <a:buNone/>
            </a:pPr>
            <a:endParaRPr lang="en-US" sz="1200" dirty="0" smtClean="0">
              <a:latin typeface="Times New Roman" pitchFamily="18" charset="0"/>
              <a:cs typeface="Times New Roman" pitchFamily="18" charset="0"/>
            </a:endParaRPr>
          </a:p>
          <a:p>
            <a:pPr marL="173038" lvl="1" indent="-173038">
              <a:spcBef>
                <a:spcPts val="0"/>
              </a:spcBef>
              <a:buNone/>
            </a:pPr>
            <a:r>
              <a:rPr lang="en-US" sz="1800" dirty="0" smtClean="0">
                <a:latin typeface="Times New Roman"/>
                <a:ea typeface="PMingLiU"/>
              </a:rPr>
              <a:t>Table 6-4 compare annualized rates of return computed over one-year through ten-year holding periods for pairs of the most widely used market indexes. These rates of return are computed using May 1, 2000, as the closing date of each holding period.</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711405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304800" y="1600200"/>
                <a:ext cx="4114800" cy="4419600"/>
              </a:xfrm>
              <a:ln>
                <a:solidFill>
                  <a:schemeClr val="tx1"/>
                </a:solidFill>
              </a:ln>
            </p:spPr>
            <p:txBody>
              <a:bodyPr>
                <a:normAutofit fontScale="92500" lnSpcReduction="20000"/>
              </a:bodyPr>
              <a:lstStyle/>
              <a:p>
                <a:pPr marL="0" indent="0" algn="ctr">
                  <a:buNone/>
                </a:pPr>
                <a:r>
                  <a:rPr lang="en-US" sz="2000" dirty="0" smtClean="0">
                    <a:latin typeface="Times New Roman" pitchFamily="18" charset="0"/>
                    <a:cs typeface="Times New Roman" pitchFamily="18" charset="0"/>
                  </a:rPr>
                  <a:t>Market </a:t>
                </a:r>
                <a:r>
                  <a:rPr lang="en-US" sz="2000" dirty="0">
                    <a:latin typeface="Times New Roman" pitchFamily="18" charset="0"/>
                    <a:cs typeface="Times New Roman" pitchFamily="18" charset="0"/>
                  </a:rPr>
                  <a:t>indexes are used as proxy variables to calculate the return on the market portfolio  in the “market model</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marL="0" indent="0">
                  <a:buNone/>
                </a:pPr>
                <a:endParaRPr lang="en-US" sz="2000" dirty="0" smtClean="0">
                  <a:latin typeface="Times New Roman" pitchFamily="18" charset="0"/>
                  <a:cs typeface="Times New Roman" pitchFamily="18" charset="0"/>
                </a:endParaRPr>
              </a:p>
              <a:p>
                <a:pPr marL="0" indent="0">
                  <a:buNone/>
                  <a:tabLst>
                    <a:tab pos="4060825" algn="ctr"/>
                    <a:tab pos="8110538" algn="r"/>
                  </a:tabLst>
                </a:pPr>
                <a14:m>
                  <m:oMath xmlns:m="http://schemas.openxmlformats.org/officeDocument/2006/math">
                    <m:sSub>
                      <m:sSubPr>
                        <m:ctrlPr>
                          <a:rPr lang="en-US" sz="2000" i="1">
                            <a:latin typeface="Cambria Math"/>
                          </a:rPr>
                        </m:ctrlPr>
                      </m:sSubPr>
                      <m:e>
                        <m:r>
                          <a:rPr lang="en-US" sz="2000" i="1">
                            <a:latin typeface="Cambria Math"/>
                          </a:rPr>
                          <m:t>𝑅</m:t>
                        </m:r>
                      </m:e>
                      <m:sub>
                        <m:r>
                          <a:rPr lang="en-US" sz="2000" i="1">
                            <a:latin typeface="Cambria Math"/>
                          </a:rPr>
                          <m:t>𝑗𝑡</m:t>
                        </m:r>
                      </m:sub>
                    </m:sSub>
                    <m:r>
                      <a:rPr lang="en-US" sz="2000">
                        <a:latin typeface="Cambria Math"/>
                      </a:rPr>
                      <m:t>=</m:t>
                    </m:r>
                    <m:sSub>
                      <m:sSubPr>
                        <m:ctrlPr>
                          <a:rPr lang="en-US" sz="2000" i="1">
                            <a:latin typeface="Cambria Math"/>
                          </a:rPr>
                        </m:ctrlPr>
                      </m:sSubPr>
                      <m:e>
                        <m:r>
                          <a:rPr lang="en-US" sz="2000" i="1">
                            <a:latin typeface="Cambria Math"/>
                          </a:rPr>
                          <m:t>𝛼</m:t>
                        </m:r>
                      </m:e>
                      <m:sub>
                        <m:r>
                          <a:rPr lang="en-US" sz="2000" i="1">
                            <a:latin typeface="Cambria Math"/>
                          </a:rPr>
                          <m:t>𝑗</m:t>
                        </m:r>
                      </m:sub>
                    </m:sSub>
                    <m:r>
                      <a:rPr lang="en-US" sz="2000">
                        <a:latin typeface="Cambria Math"/>
                      </a:rPr>
                      <m:t>+</m:t>
                    </m:r>
                    <m:sSub>
                      <m:sSubPr>
                        <m:ctrlPr>
                          <a:rPr lang="en-US" sz="2000" i="1">
                            <a:latin typeface="Cambria Math"/>
                          </a:rPr>
                        </m:ctrlPr>
                      </m:sSubPr>
                      <m:e>
                        <m:r>
                          <a:rPr lang="en-US" sz="2000" i="1">
                            <a:latin typeface="Cambria Math"/>
                          </a:rPr>
                          <m:t>𝛽</m:t>
                        </m:r>
                      </m:e>
                      <m:sub>
                        <m:r>
                          <a:rPr lang="en-US" sz="2000" i="1">
                            <a:latin typeface="Cambria Math"/>
                          </a:rPr>
                          <m:t>𝑗</m:t>
                        </m:r>
                      </m:sub>
                    </m:sSub>
                    <m:sSub>
                      <m:sSubPr>
                        <m:ctrlPr>
                          <a:rPr lang="en-US" sz="2000" i="1">
                            <a:latin typeface="Cambria Math"/>
                          </a:rPr>
                        </m:ctrlPr>
                      </m:sSubPr>
                      <m:e>
                        <m:r>
                          <a:rPr lang="en-US" sz="2000" i="1">
                            <a:latin typeface="Cambria Math"/>
                          </a:rPr>
                          <m:t>𝑅</m:t>
                        </m:r>
                      </m:e>
                      <m:sub>
                        <m:r>
                          <a:rPr lang="en-US" sz="2000" i="1">
                            <a:latin typeface="Cambria Math"/>
                          </a:rPr>
                          <m:t>𝑚𝑡</m:t>
                        </m:r>
                      </m:sub>
                    </m:sSub>
                    <m:r>
                      <a:rPr lang="en-US" sz="2000">
                        <a:latin typeface="Cambria Math"/>
                      </a:rPr>
                      <m:t>+</m:t>
                    </m:r>
                    <m:sSub>
                      <m:sSubPr>
                        <m:ctrlPr>
                          <a:rPr lang="en-US" sz="2000" i="1">
                            <a:latin typeface="Cambria Math"/>
                          </a:rPr>
                        </m:ctrlPr>
                      </m:sSubPr>
                      <m:e>
                        <m:r>
                          <a:rPr lang="en-US" sz="2000" i="1">
                            <a:latin typeface="Cambria Math"/>
                          </a:rPr>
                          <m:t>𝑒</m:t>
                        </m:r>
                      </m:e>
                      <m:sub>
                        <m:r>
                          <a:rPr lang="en-US" sz="2000" i="1">
                            <a:latin typeface="Cambria Math"/>
                          </a:rPr>
                          <m:t>𝑗𝑡</m:t>
                        </m:r>
                      </m:sub>
                    </m:sSub>
                  </m:oMath>
                </a14:m>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(6.12)</a:t>
                </a:r>
              </a:p>
              <a:p>
                <a:pPr marL="0" indent="0">
                  <a:buNone/>
                  <a:tabLst>
                    <a:tab pos="4060825" algn="ctr"/>
                    <a:tab pos="8110538" algn="r"/>
                  </a:tabLst>
                </a:pPr>
                <a:endParaRPr lang="en-US" sz="2000" i="1" dirty="0" smtClean="0">
                  <a:latin typeface="Cambria Math"/>
                </a:endParaRPr>
              </a:p>
              <a:p>
                <a:pPr marL="0" indent="0">
                  <a:buNone/>
                  <a:tabLst>
                    <a:tab pos="4060825" algn="ctr"/>
                    <a:tab pos="8110538" algn="r"/>
                  </a:tabLst>
                </a:pPr>
                <a:r>
                  <a:rPr lang="en-US" sz="2000" dirty="0" smtClean="0">
                    <a:latin typeface="Times New Roman" pitchFamily="18" charset="0"/>
                    <a:cs typeface="Times New Roman" pitchFamily="18" charset="0"/>
                  </a:rPr>
                  <a:t>Where,</a:t>
                </a:r>
                <a:endParaRPr lang="en-US" sz="2000" i="1" dirty="0" smtClean="0">
                  <a:latin typeface="Cambria Math"/>
                </a:endParaRPr>
              </a:p>
              <a:p>
                <a:pPr marL="0" indent="0">
                  <a:buNone/>
                  <a:tabLst>
                    <a:tab pos="4060825" algn="ctr"/>
                    <a:tab pos="8110538" algn="r"/>
                  </a:tabLst>
                </a:pPr>
                <a14:m>
                  <m:oMath xmlns:m="http://schemas.openxmlformats.org/officeDocument/2006/math">
                    <m:sSub>
                      <m:sSubPr>
                        <m:ctrlPr>
                          <a:rPr lang="en-US" sz="1900" i="1">
                            <a:latin typeface="Cambria Math"/>
                          </a:rPr>
                        </m:ctrlPr>
                      </m:sSubPr>
                      <m:e>
                        <m:r>
                          <a:rPr lang="en-US" sz="1900" i="1">
                            <a:latin typeface="Cambria Math"/>
                          </a:rPr>
                          <m:t>𝑅</m:t>
                        </m:r>
                      </m:e>
                      <m:sub>
                        <m:r>
                          <a:rPr lang="en-US" sz="1900" i="1">
                            <a:latin typeface="Cambria Math"/>
                          </a:rPr>
                          <m:t>𝑗𝑡</m:t>
                        </m:r>
                      </m:sub>
                    </m:sSub>
                  </m:oMath>
                </a14:m>
                <a:r>
                  <a:rPr lang="en-US" sz="1900" dirty="0" smtClean="0">
                    <a:latin typeface="Times New Roman" pitchFamily="18" charset="0"/>
                    <a:cs typeface="Times New Roman" pitchFamily="18" charset="0"/>
                  </a:rPr>
                  <a:t>= the </a:t>
                </a:r>
                <a:r>
                  <a:rPr lang="en-US" sz="1900" dirty="0">
                    <a:latin typeface="Times New Roman" pitchFamily="18" charset="0"/>
                    <a:cs typeface="Times New Roman" pitchFamily="18" charset="0"/>
                  </a:rPr>
                  <a:t>return in the 𝑗</a:t>
                </a:r>
                <a:r>
                  <a:rPr lang="en-US" sz="1900" baseline="30000" dirty="0" err="1">
                    <a:latin typeface="Times New Roman" pitchFamily="18" charset="0"/>
                    <a:cs typeface="Times New Roman" pitchFamily="18" charset="0"/>
                  </a:rPr>
                  <a:t>th</a:t>
                </a:r>
                <a:r>
                  <a:rPr lang="en-US" sz="1900" dirty="0">
                    <a:latin typeface="Times New Roman" pitchFamily="18" charset="0"/>
                    <a:cs typeface="Times New Roman" pitchFamily="18" charset="0"/>
                  </a:rPr>
                  <a:t> security in period 𝑡;</a:t>
                </a:r>
              </a:p>
              <a:p>
                <a:pPr marL="0" indent="0">
                  <a:buNone/>
                  <a:tabLst>
                    <a:tab pos="4060825" algn="ctr"/>
                    <a:tab pos="8110538" algn="r"/>
                  </a:tabLst>
                </a:pPr>
                <a14:m>
                  <m:oMath xmlns:m="http://schemas.openxmlformats.org/officeDocument/2006/math">
                    <m:sSub>
                      <m:sSubPr>
                        <m:ctrlPr>
                          <a:rPr lang="en-US" sz="1900" i="1">
                            <a:latin typeface="Cambria Math"/>
                          </a:rPr>
                        </m:ctrlPr>
                      </m:sSubPr>
                      <m:e>
                        <m:r>
                          <a:rPr lang="en-US" sz="1900" i="1">
                            <a:latin typeface="Cambria Math"/>
                          </a:rPr>
                          <m:t>𝛼</m:t>
                        </m:r>
                      </m:e>
                      <m:sub>
                        <m:r>
                          <a:rPr lang="en-US" sz="1900" i="1">
                            <a:latin typeface="Cambria Math"/>
                          </a:rPr>
                          <m:t>𝑗</m:t>
                        </m:r>
                      </m:sub>
                    </m:sSub>
                  </m:oMath>
                </a14:m>
                <a:r>
                  <a:rPr lang="en-US" sz="1900" dirty="0" smtClean="0">
                    <a:latin typeface="Times New Roman" pitchFamily="18" charset="0"/>
                    <a:cs typeface="Times New Roman" pitchFamily="18" charset="0"/>
                  </a:rPr>
                  <a:t>= the </a:t>
                </a:r>
                <a:r>
                  <a:rPr lang="en-US" sz="1900" dirty="0">
                    <a:latin typeface="Times New Roman" pitchFamily="18" charset="0"/>
                    <a:cs typeface="Times New Roman" pitchFamily="18" charset="0"/>
                  </a:rPr>
                  <a:t>intercept of a market model for the 𝑗</a:t>
                </a:r>
                <a:r>
                  <a:rPr lang="en-US" sz="1900" baseline="30000" dirty="0" err="1">
                    <a:latin typeface="Times New Roman" pitchFamily="18" charset="0"/>
                    <a:cs typeface="Times New Roman" pitchFamily="18" charset="0"/>
                  </a:rPr>
                  <a:t>th</a:t>
                </a:r>
                <a:r>
                  <a:rPr lang="en-US" sz="1900" dirty="0">
                    <a:latin typeface="Times New Roman" pitchFamily="18" charset="0"/>
                    <a:cs typeface="Times New Roman" pitchFamily="18" charset="0"/>
                  </a:rPr>
                  <a:t> security;</a:t>
                </a:r>
              </a:p>
              <a:p>
                <a:pPr marL="0" indent="0">
                  <a:buNone/>
                  <a:tabLst>
                    <a:tab pos="4060825" algn="ctr"/>
                    <a:tab pos="8110538" algn="r"/>
                  </a:tabLst>
                </a:pPr>
                <a14:m>
                  <m:oMath xmlns:m="http://schemas.openxmlformats.org/officeDocument/2006/math">
                    <m:sSub>
                      <m:sSubPr>
                        <m:ctrlPr>
                          <a:rPr lang="en-US" sz="1900" i="1">
                            <a:latin typeface="Cambria Math"/>
                          </a:rPr>
                        </m:ctrlPr>
                      </m:sSubPr>
                      <m:e>
                        <m:r>
                          <a:rPr lang="en-US" sz="1900" i="1">
                            <a:latin typeface="Cambria Math"/>
                          </a:rPr>
                          <m:t>𝛽</m:t>
                        </m:r>
                      </m:e>
                      <m:sub>
                        <m:r>
                          <a:rPr lang="en-US" sz="1900" i="1">
                            <a:latin typeface="Cambria Math"/>
                          </a:rPr>
                          <m:t>𝑗</m:t>
                        </m:r>
                      </m:sub>
                    </m:sSub>
                  </m:oMath>
                </a14:m>
                <a:r>
                  <a:rPr lang="en-US" sz="1900" dirty="0" smtClean="0">
                    <a:latin typeface="Times New Roman" pitchFamily="18" charset="0"/>
                    <a:cs typeface="Times New Roman" pitchFamily="18" charset="0"/>
                  </a:rPr>
                  <a:t>= the </a:t>
                </a:r>
                <a:r>
                  <a:rPr lang="en-US" sz="1900" dirty="0">
                    <a:latin typeface="Times New Roman" pitchFamily="18" charset="0"/>
                    <a:cs typeface="Times New Roman" pitchFamily="18" charset="0"/>
                  </a:rPr>
                  <a:t>systematic risk measure of security 𝑗;</a:t>
                </a:r>
              </a:p>
              <a:p>
                <a:pPr marL="0" indent="0">
                  <a:buNone/>
                  <a:tabLst>
                    <a:tab pos="4060825" algn="ctr"/>
                    <a:tab pos="8110538" algn="r"/>
                  </a:tabLst>
                </a:pPr>
                <a14:m>
                  <m:oMath xmlns:m="http://schemas.openxmlformats.org/officeDocument/2006/math">
                    <m:sSub>
                      <m:sSubPr>
                        <m:ctrlPr>
                          <a:rPr lang="en-US" sz="1900" i="1">
                            <a:latin typeface="Cambria Math"/>
                          </a:rPr>
                        </m:ctrlPr>
                      </m:sSubPr>
                      <m:e>
                        <m:r>
                          <a:rPr lang="en-US" sz="1900" i="1">
                            <a:latin typeface="Cambria Math"/>
                          </a:rPr>
                          <m:t>𝑅</m:t>
                        </m:r>
                      </m:e>
                      <m:sub>
                        <m:r>
                          <a:rPr lang="en-US" sz="1900" i="1">
                            <a:latin typeface="Cambria Math"/>
                          </a:rPr>
                          <m:t>𝑚𝑡</m:t>
                        </m:r>
                      </m:sub>
                    </m:sSub>
                  </m:oMath>
                </a14:m>
                <a:r>
                  <a:rPr lang="en-US" sz="1900" dirty="0" smtClean="0">
                    <a:latin typeface="Times New Roman" pitchFamily="18" charset="0"/>
                    <a:cs typeface="Times New Roman" pitchFamily="18" charset="0"/>
                  </a:rPr>
                  <a:t>= the </a:t>
                </a:r>
                <a:r>
                  <a:rPr lang="en-US" sz="1900" dirty="0">
                    <a:latin typeface="Times New Roman" pitchFamily="18" charset="0"/>
                    <a:cs typeface="Times New Roman" pitchFamily="18" charset="0"/>
                  </a:rPr>
                  <a:t>return on the market index in period 𝑡; and</a:t>
                </a:r>
              </a:p>
              <a:p>
                <a:pPr marL="0" indent="0">
                  <a:buNone/>
                  <a:tabLst>
                    <a:tab pos="4060825" algn="ctr"/>
                    <a:tab pos="8110538" algn="r"/>
                  </a:tabLst>
                </a:pPr>
                <a14:m>
                  <m:oMath xmlns:m="http://schemas.openxmlformats.org/officeDocument/2006/math">
                    <m:sSub>
                      <m:sSubPr>
                        <m:ctrlPr>
                          <a:rPr lang="en-US" sz="1900" i="1">
                            <a:latin typeface="Cambria Math"/>
                          </a:rPr>
                        </m:ctrlPr>
                      </m:sSubPr>
                      <m:e>
                        <m:r>
                          <a:rPr lang="en-US" sz="1900" i="1">
                            <a:latin typeface="Cambria Math"/>
                          </a:rPr>
                          <m:t>𝑒</m:t>
                        </m:r>
                      </m:e>
                      <m:sub>
                        <m:r>
                          <a:rPr lang="en-US" sz="1900" i="1">
                            <a:latin typeface="Cambria Math"/>
                          </a:rPr>
                          <m:t>𝑗𝑡</m:t>
                        </m:r>
                      </m:sub>
                    </m:sSub>
                  </m:oMath>
                </a14:m>
                <a:r>
                  <a:rPr lang="en-US" sz="1900" dirty="0" smtClean="0">
                    <a:latin typeface="Times New Roman" pitchFamily="18" charset="0"/>
                    <a:cs typeface="Times New Roman" pitchFamily="18" charset="0"/>
                  </a:rPr>
                  <a:t>= a </a:t>
                </a:r>
                <a:r>
                  <a:rPr lang="en-US" sz="1900" dirty="0">
                    <a:latin typeface="Times New Roman" pitchFamily="18" charset="0"/>
                    <a:cs typeface="Times New Roman" pitchFamily="18" charset="0"/>
                  </a:rPr>
                  <a:t>random error term</a:t>
                </a:r>
                <a:r>
                  <a:rPr lang="en-US" sz="1900" dirty="0" smtClean="0">
                    <a:latin typeface="Times New Roman" pitchFamily="18" charset="0"/>
                    <a:cs typeface="Times New Roman" pitchFamily="18" charset="0"/>
                  </a:rPr>
                  <a:t>.</a:t>
                </a:r>
                <a:endParaRPr lang="en-US" sz="19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304800" y="1600200"/>
                <a:ext cx="4114800" cy="4419600"/>
              </a:xfrm>
              <a:blipFill rotWithShape="1">
                <a:blip r:embed="rId2"/>
                <a:stretch>
                  <a:fillRect l="-1182" t="-1788" r="-2068" b="-138"/>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p:cNvSpPr>
                <a:spLocks noGrp="1"/>
              </p:cNvSpPr>
              <p:nvPr>
                <p:ph sz="half" idx="2"/>
              </p:nvPr>
            </p:nvSpPr>
            <p:spPr>
              <a:xfrm>
                <a:off x="4648200" y="1600200"/>
                <a:ext cx="4191000" cy="4449765"/>
              </a:xfrm>
              <a:ln>
                <a:solidFill>
                  <a:schemeClr val="tx1"/>
                </a:solidFill>
              </a:ln>
            </p:spPr>
            <p:txBody>
              <a:bodyPr>
                <a:normAutofit/>
              </a:bodyPr>
              <a:lstStyle/>
              <a:p>
                <a:pPr marL="0" marR="0" indent="0">
                  <a:spcBef>
                    <a:spcPts val="0"/>
                  </a:spcBef>
                  <a:spcAft>
                    <a:spcPts val="0"/>
                  </a:spcAft>
                  <a:buNone/>
                </a:pPr>
                <a:r>
                  <a:rPr lang="en-US" sz="1700" dirty="0" smtClean="0">
                    <a:latin typeface="Times New Roman" pitchFamily="18" charset="0"/>
                    <a:cs typeface="Times New Roman" pitchFamily="18" charset="0"/>
                  </a:rPr>
                  <a:t>Estimations of </a:t>
                </a:r>
                <a14:m>
                  <m:oMath xmlns:m="http://schemas.openxmlformats.org/officeDocument/2006/math">
                    <m:sSub>
                      <m:sSubPr>
                        <m:ctrlPr>
                          <a:rPr lang="en-US" sz="1700" i="1">
                            <a:latin typeface="Cambria Math"/>
                          </a:rPr>
                        </m:ctrlPr>
                      </m:sSubPr>
                      <m:e>
                        <m:r>
                          <a:rPr lang="en-US" sz="1700" i="1">
                            <a:latin typeface="Cambria Math"/>
                          </a:rPr>
                          <m:t>𝛽</m:t>
                        </m:r>
                      </m:e>
                      <m:sub>
                        <m:r>
                          <a:rPr lang="en-US" sz="1700" i="1">
                            <a:latin typeface="Cambria Math"/>
                          </a:rPr>
                          <m:t>𝑗</m:t>
                        </m:r>
                      </m:sub>
                    </m:sSub>
                    <m:r>
                      <a:rPr lang="en-US" sz="1700" i="1">
                        <a:latin typeface="Cambria Math"/>
                      </a:rPr>
                      <m:t> </m:t>
                    </m:r>
                  </m:oMath>
                </a14:m>
                <a:r>
                  <a:rPr lang="en-US" sz="1700" dirty="0">
                    <a:latin typeface="Times New Roman" pitchFamily="18" charset="0"/>
                    <a:cs typeface="Times New Roman" pitchFamily="18" charset="0"/>
                  </a:rPr>
                  <a:t>(beta) can be made empirically by regressing </a:t>
                </a:r>
                <a14:m>
                  <m:oMath xmlns:m="http://schemas.openxmlformats.org/officeDocument/2006/math">
                    <m:sSub>
                      <m:sSubPr>
                        <m:ctrlPr>
                          <a:rPr lang="en-US" sz="1700" i="1">
                            <a:latin typeface="Cambria Math"/>
                          </a:rPr>
                        </m:ctrlPr>
                      </m:sSubPr>
                      <m:e>
                        <m:r>
                          <a:rPr lang="en-US" sz="1700" i="1">
                            <a:latin typeface="Cambria Math"/>
                          </a:rPr>
                          <m:t>𝑅</m:t>
                        </m:r>
                      </m:e>
                      <m:sub>
                        <m:r>
                          <a:rPr lang="en-US" sz="1700" i="1">
                            <a:latin typeface="Cambria Math"/>
                          </a:rPr>
                          <m:t>𝑗𝑡</m:t>
                        </m:r>
                      </m:sub>
                    </m:sSub>
                  </m:oMath>
                </a14:m>
                <a:r>
                  <a:rPr lang="en-US" sz="1700" dirty="0" smtClean="0">
                    <a:latin typeface="Times New Roman" pitchFamily="18" charset="0"/>
                    <a:cs typeface="Times New Roman" pitchFamily="18" charset="0"/>
                  </a:rPr>
                  <a:t> on </a:t>
                </a:r>
                <a14:m>
                  <m:oMath xmlns:m="http://schemas.openxmlformats.org/officeDocument/2006/math">
                    <m:sSub>
                      <m:sSubPr>
                        <m:ctrlPr>
                          <a:rPr lang="en-US" sz="1700" i="1">
                            <a:latin typeface="Cambria Math"/>
                          </a:rPr>
                        </m:ctrlPr>
                      </m:sSubPr>
                      <m:e>
                        <m:r>
                          <a:rPr lang="en-US" sz="1700" i="1">
                            <a:latin typeface="Cambria Math"/>
                          </a:rPr>
                          <m:t>𝑅</m:t>
                        </m:r>
                      </m:e>
                      <m:sub>
                        <m:r>
                          <a:rPr lang="en-US" sz="1700" i="1">
                            <a:latin typeface="Cambria Math"/>
                          </a:rPr>
                          <m:t>𝑚𝑡</m:t>
                        </m:r>
                      </m:sub>
                    </m:sSub>
                  </m:oMath>
                </a14:m>
                <a:r>
                  <a:rPr lang="en-US" sz="1700" dirty="0" smtClean="0">
                    <a:latin typeface="Times New Roman" pitchFamily="18" charset="0"/>
                    <a:cs typeface="Times New Roman" pitchFamily="18" charset="0"/>
                  </a:rPr>
                  <a:t>, </a:t>
                </a:r>
                <a:r>
                  <a:rPr lang="en-US" sz="1700" dirty="0">
                    <a:latin typeface="Times New Roman" pitchFamily="18" charset="0"/>
                    <a:cs typeface="Times New Roman" pitchFamily="18" charset="0"/>
                  </a:rPr>
                  <a:t>where </a:t>
                </a:r>
                <a14:m>
                  <m:oMath xmlns:m="http://schemas.openxmlformats.org/officeDocument/2006/math">
                    <m:sSub>
                      <m:sSubPr>
                        <m:ctrlPr>
                          <a:rPr lang="en-US" sz="1700" i="1">
                            <a:latin typeface="Cambria Math"/>
                          </a:rPr>
                        </m:ctrlPr>
                      </m:sSubPr>
                      <m:e>
                        <m:r>
                          <a:rPr lang="en-US" sz="1700" i="1">
                            <a:latin typeface="Cambria Math"/>
                          </a:rPr>
                          <m:t>𝑅</m:t>
                        </m:r>
                      </m:e>
                      <m:sub>
                        <m:r>
                          <a:rPr lang="en-US" sz="1700" i="1">
                            <a:latin typeface="Cambria Math"/>
                          </a:rPr>
                          <m:t>𝑚𝑡</m:t>
                        </m:r>
                      </m:sub>
                    </m:sSub>
                  </m:oMath>
                </a14:m>
                <a:r>
                  <a:rPr lang="en-US" sz="1700" dirty="0" smtClean="0">
                    <a:latin typeface="Times New Roman" pitchFamily="18" charset="0"/>
                    <a:cs typeface="Times New Roman" pitchFamily="18" charset="0"/>
                  </a:rPr>
                  <a:t> </a:t>
                </a:r>
                <a:r>
                  <a:rPr lang="en-US" sz="1700" dirty="0">
                    <a:latin typeface="Times New Roman" pitchFamily="18" charset="0"/>
                    <a:cs typeface="Times New Roman" pitchFamily="18" charset="0"/>
                  </a:rPr>
                  <a:t>is </a:t>
                </a:r>
                <a:r>
                  <a:rPr lang="en-US" sz="1700" dirty="0" err="1">
                    <a:latin typeface="Times New Roman" pitchFamily="18" charset="0"/>
                    <a:cs typeface="Times New Roman" pitchFamily="18" charset="0"/>
                  </a:rPr>
                  <a:t>proxied</a:t>
                </a:r>
                <a:r>
                  <a:rPr lang="en-US" sz="1700" dirty="0">
                    <a:latin typeface="Times New Roman" pitchFamily="18" charset="0"/>
                    <a:cs typeface="Times New Roman" pitchFamily="18" charset="0"/>
                  </a:rPr>
                  <a:t> by using a rate of return based on a market index, such as the S&amp;P 500. For example</a:t>
                </a:r>
                <a:r>
                  <a:rPr lang="en-US" sz="1700" dirty="0" smtClean="0">
                    <a:latin typeface="Times New Roman" pitchFamily="18" charset="0"/>
                    <a:cs typeface="Times New Roman" pitchFamily="18" charset="0"/>
                  </a:rPr>
                  <a:t>:</a:t>
                </a:r>
              </a:p>
              <a:p>
                <a:pPr marL="0" marR="0" indent="0">
                  <a:spcBef>
                    <a:spcPts val="0"/>
                  </a:spcBef>
                  <a:spcAft>
                    <a:spcPts val="0"/>
                  </a:spcAft>
                  <a:buNone/>
                </a:pPr>
                <a:endParaRPr lang="en-US" sz="1700" dirty="0">
                  <a:latin typeface="Times New Roman" pitchFamily="18" charset="0"/>
                  <a:cs typeface="Times New Roman" pitchFamily="18" charset="0"/>
                </a:endParaRPr>
              </a:p>
              <a:p>
                <a:pPr marL="0" marR="0" indent="0">
                  <a:spcBef>
                    <a:spcPts val="0"/>
                  </a:spcBef>
                  <a:spcAft>
                    <a:spcPts val="0"/>
                  </a:spcAft>
                  <a:buNone/>
                  <a:tabLst>
                    <a:tab pos="3824288" algn="r"/>
                  </a:tabLst>
                </a:pPr>
                <a14:m>
                  <m:oMath xmlns:m="http://schemas.openxmlformats.org/officeDocument/2006/math">
                    <m:sSub>
                      <m:sSubPr>
                        <m:ctrlPr>
                          <a:rPr lang="en-US" sz="1700" i="1">
                            <a:latin typeface="Cambria Math"/>
                          </a:rPr>
                        </m:ctrlPr>
                      </m:sSubPr>
                      <m:e>
                        <m:r>
                          <a:rPr lang="en-US" sz="1700" i="1">
                            <a:latin typeface="Cambria Math"/>
                          </a:rPr>
                          <m:t>𝑅</m:t>
                        </m:r>
                      </m:e>
                      <m:sub>
                        <m:r>
                          <a:rPr lang="en-US" sz="1700" i="1">
                            <a:latin typeface="Cambria Math"/>
                          </a:rPr>
                          <m:t>𝑚𝑡</m:t>
                        </m:r>
                      </m:sub>
                    </m:sSub>
                    <m:r>
                      <a:rPr lang="en-US" sz="1700">
                        <a:latin typeface="Cambria Math"/>
                      </a:rPr>
                      <m:t>=</m:t>
                    </m:r>
                    <m:f>
                      <m:fPr>
                        <m:ctrlPr>
                          <a:rPr lang="en-US" sz="1700" i="1">
                            <a:latin typeface="Cambria Math"/>
                          </a:rPr>
                        </m:ctrlPr>
                      </m:fPr>
                      <m:num>
                        <m:sSub>
                          <m:sSubPr>
                            <m:ctrlPr>
                              <a:rPr lang="en-US" sz="1700" i="1">
                                <a:latin typeface="Cambria Math"/>
                              </a:rPr>
                            </m:ctrlPr>
                          </m:sSubPr>
                          <m:e>
                            <m:r>
                              <a:rPr lang="en-US" sz="1700" i="1">
                                <a:latin typeface="Cambria Math"/>
                              </a:rPr>
                              <m:t>𝐼</m:t>
                            </m:r>
                          </m:e>
                          <m:sub>
                            <m:r>
                              <a:rPr lang="en-US" sz="1700" i="1">
                                <a:latin typeface="Cambria Math"/>
                              </a:rPr>
                              <m:t>𝑡</m:t>
                            </m:r>
                          </m:sub>
                        </m:sSub>
                        <m:r>
                          <a:rPr lang="en-US" sz="1700">
                            <a:latin typeface="Cambria Math"/>
                          </a:rPr>
                          <m:t>−</m:t>
                        </m:r>
                        <m:sSub>
                          <m:sSubPr>
                            <m:ctrlPr>
                              <a:rPr lang="en-US" sz="1700" i="1">
                                <a:latin typeface="Cambria Math"/>
                              </a:rPr>
                            </m:ctrlPr>
                          </m:sSubPr>
                          <m:e>
                            <m:r>
                              <a:rPr lang="en-US" sz="1700" i="1">
                                <a:latin typeface="Cambria Math"/>
                              </a:rPr>
                              <m:t>𝐼</m:t>
                            </m:r>
                          </m:e>
                          <m:sub>
                            <m:r>
                              <a:rPr lang="en-US" sz="1700" i="1">
                                <a:latin typeface="Cambria Math"/>
                              </a:rPr>
                              <m:t>𝑡</m:t>
                            </m:r>
                            <m:r>
                              <a:rPr lang="en-US" sz="1700">
                                <a:latin typeface="Cambria Math"/>
                              </a:rPr>
                              <m:t>−1</m:t>
                            </m:r>
                          </m:sub>
                        </m:sSub>
                        <m:r>
                          <a:rPr lang="en-US" sz="1700">
                            <a:latin typeface="Cambria Math"/>
                          </a:rPr>
                          <m:t>+</m:t>
                        </m:r>
                        <m:sSub>
                          <m:sSubPr>
                            <m:ctrlPr>
                              <a:rPr lang="en-US" sz="1700" i="1">
                                <a:latin typeface="Cambria Math"/>
                              </a:rPr>
                            </m:ctrlPr>
                          </m:sSubPr>
                          <m:e>
                            <m:r>
                              <a:rPr lang="en-US" sz="1700" i="1">
                                <a:latin typeface="Cambria Math"/>
                              </a:rPr>
                              <m:t>𝑑</m:t>
                            </m:r>
                          </m:e>
                          <m:sub>
                            <m:r>
                              <a:rPr lang="en-US" sz="1700" i="1">
                                <a:latin typeface="Cambria Math"/>
                              </a:rPr>
                              <m:t>𝑡</m:t>
                            </m:r>
                          </m:sub>
                        </m:sSub>
                      </m:num>
                      <m:den>
                        <m:sSub>
                          <m:sSubPr>
                            <m:ctrlPr>
                              <a:rPr lang="en-US" sz="1700" i="1">
                                <a:latin typeface="Cambria Math"/>
                              </a:rPr>
                            </m:ctrlPr>
                          </m:sSubPr>
                          <m:e>
                            <m:r>
                              <a:rPr lang="en-US" sz="1700" i="1">
                                <a:latin typeface="Cambria Math"/>
                              </a:rPr>
                              <m:t>𝐼</m:t>
                            </m:r>
                          </m:e>
                          <m:sub>
                            <m:r>
                              <a:rPr lang="en-US" sz="1700" i="1">
                                <a:latin typeface="Cambria Math"/>
                              </a:rPr>
                              <m:t>𝑡</m:t>
                            </m:r>
                            <m:r>
                              <a:rPr lang="en-US" sz="1700">
                                <a:latin typeface="Cambria Math"/>
                              </a:rPr>
                              <m:t>−1</m:t>
                            </m:r>
                          </m:sub>
                        </m:sSub>
                      </m:den>
                    </m:f>
                  </m:oMath>
                </a14:m>
                <a:r>
                  <a:rPr lang="en-US" sz="1700" dirty="0"/>
                  <a:t>	 </a:t>
                </a:r>
                <a:r>
                  <a:rPr lang="en-US" sz="1700" dirty="0">
                    <a:latin typeface="Times New Roman" pitchFamily="18" charset="0"/>
                    <a:cs typeface="Times New Roman" pitchFamily="18" charset="0"/>
                  </a:rPr>
                  <a:t>(6.13)</a:t>
                </a:r>
              </a:p>
              <a:p>
                <a:pPr marL="0" marR="0" indent="0">
                  <a:spcBef>
                    <a:spcPts val="0"/>
                  </a:spcBef>
                  <a:spcAft>
                    <a:spcPts val="0"/>
                  </a:spcAft>
                  <a:buNone/>
                </a:pPr>
                <a:endParaRPr lang="en-US" sz="1700" dirty="0" smtClean="0">
                  <a:latin typeface="Times New Roman" pitchFamily="18" charset="0"/>
                  <a:cs typeface="Times New Roman" pitchFamily="18" charset="0"/>
                </a:endParaRPr>
              </a:p>
              <a:p>
                <a:pPr marL="0" marR="0" indent="0">
                  <a:spcBef>
                    <a:spcPts val="0"/>
                  </a:spcBef>
                  <a:spcAft>
                    <a:spcPts val="0"/>
                  </a:spcAft>
                  <a:buNone/>
                </a:pPr>
                <a:r>
                  <a:rPr lang="en-US" sz="1700" dirty="0" smtClean="0">
                    <a:latin typeface="Times New Roman" pitchFamily="18" charset="0"/>
                    <a:cs typeface="Times New Roman" pitchFamily="18" charset="0"/>
                  </a:rPr>
                  <a:t>where </a:t>
                </a:r>
                <a14:m>
                  <m:oMath xmlns:m="http://schemas.openxmlformats.org/officeDocument/2006/math">
                    <m:sSub>
                      <m:sSubPr>
                        <m:ctrlPr>
                          <a:rPr lang="en-US" sz="1700" i="1">
                            <a:latin typeface="Cambria Math"/>
                          </a:rPr>
                        </m:ctrlPr>
                      </m:sSubPr>
                      <m:e>
                        <m:r>
                          <a:rPr lang="en-US" sz="1700" i="1">
                            <a:latin typeface="Cambria Math"/>
                          </a:rPr>
                          <m:t>𝐼</m:t>
                        </m:r>
                      </m:e>
                      <m:sub>
                        <m:r>
                          <a:rPr lang="en-US" sz="1700" i="1">
                            <a:latin typeface="Cambria Math"/>
                          </a:rPr>
                          <m:t>𝑡</m:t>
                        </m:r>
                        <m:r>
                          <a:rPr lang="en-US" sz="1700">
                            <a:latin typeface="Cambria Math"/>
                          </a:rPr>
                          <m:t>−1</m:t>
                        </m:r>
                      </m:sub>
                    </m:sSub>
                  </m:oMath>
                </a14:m>
                <a:r>
                  <a:rPr lang="en-US" sz="1700" dirty="0" smtClean="0">
                    <a:latin typeface="Times New Roman" pitchFamily="18" charset="0"/>
                    <a:cs typeface="Times New Roman" pitchFamily="18" charset="0"/>
                  </a:rPr>
                  <a:t> </a:t>
                </a:r>
                <a:r>
                  <a:rPr lang="en-US" sz="1700" dirty="0">
                    <a:latin typeface="Times New Roman" pitchFamily="18" charset="0"/>
                    <a:cs typeface="Times New Roman" pitchFamily="18" charset="0"/>
                  </a:rPr>
                  <a:t>and </a:t>
                </a:r>
                <a14:m>
                  <m:oMath xmlns:m="http://schemas.openxmlformats.org/officeDocument/2006/math">
                    <m:sSub>
                      <m:sSubPr>
                        <m:ctrlPr>
                          <a:rPr lang="en-US" sz="1700" i="1">
                            <a:latin typeface="Cambria Math"/>
                          </a:rPr>
                        </m:ctrlPr>
                      </m:sSubPr>
                      <m:e>
                        <m:r>
                          <a:rPr lang="en-US" sz="1700" i="1">
                            <a:latin typeface="Cambria Math"/>
                          </a:rPr>
                          <m:t>𝐼</m:t>
                        </m:r>
                      </m:e>
                      <m:sub>
                        <m:r>
                          <a:rPr lang="en-US" sz="1700" i="1">
                            <a:latin typeface="Cambria Math"/>
                          </a:rPr>
                          <m:t>𝑡</m:t>
                        </m:r>
                      </m:sub>
                    </m:sSub>
                  </m:oMath>
                </a14:m>
                <a:r>
                  <a:rPr lang="en-US" sz="1700" dirty="0" smtClean="0">
                    <a:latin typeface="Times New Roman" pitchFamily="18" charset="0"/>
                    <a:cs typeface="Times New Roman" pitchFamily="18" charset="0"/>
                  </a:rPr>
                  <a:t> </a:t>
                </a:r>
                <a:r>
                  <a:rPr lang="en-US" sz="1700" dirty="0">
                    <a:latin typeface="Times New Roman" pitchFamily="18" charset="0"/>
                    <a:cs typeface="Times New Roman" pitchFamily="18" charset="0"/>
                  </a:rPr>
                  <a:t>are the S&amp;P 500 index levels at the beginning and end of period t, respectively, and </a:t>
                </a:r>
                <a14:m>
                  <m:oMath xmlns:m="http://schemas.openxmlformats.org/officeDocument/2006/math">
                    <m:sSub>
                      <m:sSubPr>
                        <m:ctrlPr>
                          <a:rPr lang="en-US" sz="1700" i="1">
                            <a:latin typeface="Cambria Math"/>
                          </a:rPr>
                        </m:ctrlPr>
                      </m:sSubPr>
                      <m:e>
                        <m:r>
                          <a:rPr lang="en-US" sz="1700" i="1">
                            <a:latin typeface="Cambria Math"/>
                          </a:rPr>
                          <m:t>𝑑</m:t>
                        </m:r>
                      </m:e>
                      <m:sub>
                        <m:r>
                          <a:rPr lang="en-US" sz="1700" i="1">
                            <a:latin typeface="Cambria Math"/>
                          </a:rPr>
                          <m:t>𝑡</m:t>
                        </m:r>
                      </m:sub>
                    </m:sSub>
                  </m:oMath>
                </a14:m>
                <a:r>
                  <a:rPr lang="en-US" sz="1700" dirty="0" smtClean="0">
                    <a:latin typeface="Times New Roman" pitchFamily="18" charset="0"/>
                    <a:cs typeface="Times New Roman" pitchFamily="18" charset="0"/>
                  </a:rPr>
                  <a:t> </a:t>
                </a:r>
                <a:r>
                  <a:rPr lang="en-US" sz="1700" dirty="0">
                    <a:latin typeface="Times New Roman" pitchFamily="18" charset="0"/>
                    <a:cs typeface="Times New Roman" pitchFamily="18" charset="0"/>
                  </a:rPr>
                  <a:t>is the dividends paid on the index stocks during period t.</a:t>
                </a:r>
              </a:p>
              <a:p>
                <a:pPr marL="0" marR="0" indent="0">
                  <a:lnSpc>
                    <a:spcPct val="150000"/>
                  </a:lnSpc>
                  <a:spcBef>
                    <a:spcPts val="0"/>
                  </a:spcBef>
                  <a:spcAft>
                    <a:spcPts val="0"/>
                  </a:spcAft>
                  <a:buNone/>
                </a:pPr>
                <a:endParaRPr lang="en-US" sz="1700" dirty="0">
                  <a:latin typeface="Times New Roman" pitchFamily="18" charset="0"/>
                  <a:cs typeface="Times New Roman" pitchFamily="18" charset="0"/>
                </a:endParaRPr>
              </a:p>
            </p:txBody>
          </p:sp>
        </mc:Choice>
        <mc:Fallback xmlns="">
          <p:sp>
            <p:nvSpPr>
              <p:cNvPr id="6" name="Content Placeholder 5"/>
              <p:cNvSpPr>
                <a:spLocks noGrp="1" noRot="1" noChangeAspect="1" noMove="1" noResize="1" noEditPoints="1" noAdjustHandles="1" noChangeArrowheads="1" noChangeShapeType="1" noTextEdit="1"/>
              </p:cNvSpPr>
              <p:nvPr>
                <p:ph sz="half" idx="2"/>
              </p:nvPr>
            </p:nvSpPr>
            <p:spPr>
              <a:xfrm>
                <a:off x="4648200" y="1600200"/>
                <a:ext cx="4191000" cy="4449765"/>
              </a:xfrm>
              <a:blipFill rotWithShape="1">
                <a:blip r:embed="rId3"/>
                <a:stretch>
                  <a:fillRect l="-871" t="-137" r="-435"/>
                </a:stretch>
              </a:blipFill>
              <a:ln>
                <a:solidFill>
                  <a:schemeClr val="tx1"/>
                </a:solidFill>
              </a:ln>
            </p:spPr>
            <p:txBody>
              <a:bodyPr/>
              <a:lstStyle/>
              <a:p>
                <a:r>
                  <a:rPr lang="en-US">
                    <a:noFill/>
                  </a:rPr>
                  <a:t> </a:t>
                </a:r>
              </a:p>
            </p:txBody>
          </p:sp>
        </mc:Fallback>
      </mc:AlternateContent>
      <p:sp>
        <p:nvSpPr>
          <p:cNvPr id="4" name="Slide Number Placeholder 3"/>
          <p:cNvSpPr>
            <a:spLocks noGrp="1"/>
          </p:cNvSpPr>
          <p:nvPr>
            <p:ph type="sldNum" sz="quarter" idx="14"/>
          </p:nvPr>
        </p:nvSpPr>
        <p:spPr/>
        <p:txBody>
          <a:bodyPr/>
          <a:lstStyle/>
          <a:p>
            <a:fld id="{2361D884-7B35-49FB-9233-7A8213574B9D}" type="slidenum">
              <a:rPr lang="en-US">
                <a:solidFill>
                  <a:schemeClr val="accent6">
                    <a:lumMod val="20000"/>
                    <a:lumOff val="80000"/>
                  </a:schemeClr>
                </a:solidFill>
              </a:rPr>
              <a:pPr/>
              <a:t>23</a:t>
            </a:fld>
            <a:endParaRPr lang="en-US">
              <a:solidFill>
                <a:schemeClr val="accent6">
                  <a:lumMod val="20000"/>
                  <a:lumOff val="80000"/>
                </a:schemeClr>
              </a:solidFill>
            </a:endParaRPr>
          </a:p>
        </p:txBody>
      </p:sp>
      <p:sp>
        <p:nvSpPr>
          <p:cNvPr id="2" name="Title 1"/>
          <p:cNvSpPr>
            <a:spLocks noGrp="1"/>
          </p:cNvSpPr>
          <p:nvPr>
            <p:ph type="title"/>
          </p:nvPr>
        </p:nvSpPr>
        <p:spPr>
          <a:xfrm>
            <a:off x="152400" y="381000"/>
            <a:ext cx="8839200" cy="990599"/>
          </a:xfrm>
        </p:spPr>
        <p:txBody>
          <a:bodyPr>
            <a:normAutofit/>
          </a:bodyPr>
          <a:lstStyle/>
          <a:p>
            <a:pPr lvl="1" algn="l" rtl="0">
              <a:spcBef>
                <a:spcPct val="0"/>
              </a:spcBef>
            </a:pPr>
            <a:r>
              <a:rPr lang="en-US" sz="2400" dirty="0" smtClean="0">
                <a:latin typeface="Times New Roman" pitchFamily="18" charset="0"/>
                <a:cs typeface="Times New Roman" pitchFamily="18" charset="0"/>
              </a:rPr>
              <a:t>6.5 Market-Index Proxy Errors and their Impact on Beta Estimates and Efficient-Market-Hypothesis Tests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156470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latin typeface="Times New Roman" pitchFamily="18" charset="0"/>
                <a:cs typeface="Times New Roman" pitchFamily="18" charset="0"/>
              </a:rPr>
              <a:t>6.6 Index-Proxy Error, Performance Measure, and the EMH Test</a:t>
            </a:r>
          </a:p>
        </p:txBody>
      </p:sp>
      <p:sp>
        <p:nvSpPr>
          <p:cNvPr id="6" name="Content Placeholder 5"/>
          <p:cNvSpPr>
            <a:spLocks noGrp="1"/>
          </p:cNvSpPr>
          <p:nvPr>
            <p:ph idx="1"/>
          </p:nvPr>
        </p:nvSpPr>
        <p:spPr/>
        <p:txBody>
          <a:bodyPr>
            <a:normAutofit fontScale="77500" lnSpcReduction="20000"/>
          </a:bodyPr>
          <a:lstStyle/>
          <a:p>
            <a:pPr marL="0" indent="0">
              <a:buNone/>
            </a:pPr>
            <a:r>
              <a:rPr lang="en-US" dirty="0">
                <a:latin typeface="Times New Roman" pitchFamily="18" charset="0"/>
                <a:cs typeface="Times New Roman" pitchFamily="18" charset="0"/>
              </a:rPr>
              <a:t>A potentially serious problem is involved in the use of a market index to represent the market portfolio. </a:t>
            </a:r>
            <a:r>
              <a:rPr lang="en-US" dirty="0" smtClean="0">
                <a:latin typeface="Times New Roman" pitchFamily="18" charset="0"/>
                <a:cs typeface="Times New Roman" pitchFamily="18" charset="0"/>
              </a:rPr>
              <a:t>While </a:t>
            </a:r>
            <a:r>
              <a:rPr lang="en-US" dirty="0">
                <a:latin typeface="Times New Roman" pitchFamily="18" charset="0"/>
                <a:cs typeface="Times New Roman" pitchFamily="18" charset="0"/>
              </a:rPr>
              <a:t>an index such as the S&amp;P 500 is also value weighted and includes many more component firms than a narrowly based index such as the DJIA, it includes only common-stock investments, and only a small proportion of the total available</a:t>
            </a:r>
            <a:r>
              <a:rPr lang="en-US" dirty="0" smtClean="0">
                <a:latin typeface="Times New Roman" pitchFamily="18" charset="0"/>
                <a:cs typeface="Times New Roman" pitchFamily="18" charset="0"/>
              </a:rPr>
              <a:t>. A </a:t>
            </a:r>
            <a:r>
              <a:rPr lang="en-US" dirty="0">
                <a:latin typeface="Times New Roman" pitchFamily="18" charset="0"/>
                <a:cs typeface="Times New Roman" pitchFamily="18" charset="0"/>
              </a:rPr>
              <a:t>proxy, such as the S&amp;P 500, may be mean-variance efficient, while the market portfolio is not, and it might be mean-variance inefficient when the market portfolio is efficient. Richard Roll (1977) </a:t>
            </a:r>
            <a:r>
              <a:rPr lang="en-US" dirty="0" smtClean="0">
                <a:latin typeface="Times New Roman" pitchFamily="18" charset="0"/>
                <a:cs typeface="Times New Roman" pitchFamily="18" charset="0"/>
              </a:rPr>
              <a:t>thinks </a:t>
            </a:r>
            <a:r>
              <a:rPr lang="en-US" dirty="0">
                <a:latin typeface="Times New Roman" pitchFamily="18" charset="0"/>
                <a:cs typeface="Times New Roman" pitchFamily="18" charset="0"/>
              </a:rPr>
              <a:t>that the CAPM and the market portfolio are therefore untestable without accurate specification of the “true” market portfolio</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Roll (1978) strengthens his argument by showing that different indexes used as proxies for the market portfolio can cause different portfolio-performance rankings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24</a:t>
            </a:fld>
            <a:endParaRPr lang="en-US">
              <a:solidFill>
                <a:schemeClr val="accent6">
                  <a:lumMod val="20000"/>
                  <a:lumOff val="80000"/>
                </a:schemeClr>
              </a:solidFill>
            </a:endParaRPr>
          </a:p>
        </p:txBody>
      </p:sp>
    </p:spTree>
    <p:extLst>
      <p:ext uri="{BB962C8B-B14F-4D97-AF65-F5344CB8AC3E}">
        <p14:creationId xmlns:p14="http://schemas.microsoft.com/office/powerpoint/2010/main" val="1672440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latin typeface="Times New Roman" pitchFamily="18" charset="0"/>
                <a:cs typeface="Times New Roman" pitchFamily="18" charset="0"/>
              </a:rPr>
              <a:t>6.6 Index-Proxy Error, Performance Measure, and the EMH Test</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457200" y="1066800"/>
                <a:ext cx="8229600" cy="5410199"/>
              </a:xfrm>
            </p:spPr>
            <p:txBody>
              <a:bodyPr>
                <a:normAutofit fontScale="55000" lnSpcReduction="20000"/>
              </a:bodyPr>
              <a:lstStyle/>
              <a:p>
                <a:pPr marL="0" indent="0">
                  <a:lnSpc>
                    <a:spcPct val="120000"/>
                  </a:lnSpc>
                  <a:buNone/>
                </a:pPr>
                <a:r>
                  <a:rPr lang="en-US" dirty="0">
                    <a:latin typeface="Times New Roman" pitchFamily="18" charset="0"/>
                    <a:cs typeface="Times New Roman" pitchFamily="18" charset="0"/>
                  </a:rPr>
                  <a:t>This is quite a serious matter, indeed, because many financial analysts and portfolio managers are evaluated using CAPM-based performance-measurement models — for example, the Jensen model, in which “alpha” values are measured to determine whether a portfolio is performing well. The alpha is the intercept value of an </a:t>
                </a:r>
                <a:r>
                  <a:rPr lang="en-US" i="1" dirty="0">
                    <a:latin typeface="Times New Roman" pitchFamily="18" charset="0"/>
                    <a:cs typeface="Times New Roman" pitchFamily="18" charset="0"/>
                  </a:rPr>
                  <a:t>ex-post</a:t>
                </a:r>
                <a:r>
                  <a:rPr lang="en-US" dirty="0">
                    <a:latin typeface="Times New Roman" pitchFamily="18" charset="0"/>
                    <a:cs typeface="Times New Roman" pitchFamily="18" charset="0"/>
                  </a:rPr>
                  <a:t> regression of the risk premiums achieved over time by as individual portfolio analyzed on the market-risk premium over the same time </a:t>
                </a:r>
                <a:r>
                  <a:rPr lang="en-US" dirty="0" smtClean="0">
                    <a:latin typeface="Times New Roman" pitchFamily="18" charset="0"/>
                    <a:cs typeface="Times New Roman" pitchFamily="18" charset="0"/>
                  </a:rPr>
                  <a:t>period</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Since</a:t>
                </a:r>
              </a:p>
              <a:p>
                <a:pPr marL="0" indent="0">
                  <a:lnSpc>
                    <a:spcPct val="120000"/>
                  </a:lnSpc>
                  <a:buNone/>
                  <a:tabLst>
                    <a:tab pos="3995738" algn="ctr"/>
                    <a:tab pos="8004175" algn="r"/>
                  </a:tabLst>
                </a:pPr>
                <a:r>
                  <a:rPr lang="en-US" dirty="0"/>
                  <a:t>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𝑝𝑡</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𝑓𝑡</m:t>
                        </m:r>
                      </m:sub>
                    </m:sSub>
                    <m:r>
                      <a:rPr lang="en-US">
                        <a:latin typeface="Cambria Math"/>
                      </a:rPr>
                      <m:t>=</m:t>
                    </m:r>
                    <m:sSub>
                      <m:sSubPr>
                        <m:ctrlPr>
                          <a:rPr lang="en-US" i="1">
                            <a:latin typeface="Cambria Math"/>
                          </a:rPr>
                        </m:ctrlPr>
                      </m:sSubPr>
                      <m:e>
                        <m:r>
                          <a:rPr lang="en-US" i="1">
                            <a:latin typeface="Cambria Math"/>
                          </a:rPr>
                          <m:t>𝛼</m:t>
                        </m:r>
                      </m:e>
                      <m:sub>
                        <m:r>
                          <a:rPr lang="en-US" i="1">
                            <a:latin typeface="Cambria Math"/>
                          </a:rPr>
                          <m:t>𝑝</m:t>
                        </m:r>
                      </m:sub>
                    </m:sSub>
                    <m:r>
                      <a:rPr lang="en-US">
                        <a:latin typeface="Cambria Math"/>
                      </a:rPr>
                      <m:t>+</m:t>
                    </m:r>
                    <m:sSub>
                      <m:sSubPr>
                        <m:ctrlPr>
                          <a:rPr lang="en-US" i="1">
                            <a:latin typeface="Cambria Math"/>
                          </a:rPr>
                        </m:ctrlPr>
                      </m:sSubPr>
                      <m:e>
                        <m:r>
                          <a:rPr lang="en-US" i="1">
                            <a:latin typeface="Cambria Math"/>
                          </a:rPr>
                          <m:t>𝛽</m:t>
                        </m:r>
                      </m:e>
                      <m:sub>
                        <m:r>
                          <a:rPr lang="en-US" i="1">
                            <a:latin typeface="Cambria Math"/>
                          </a:rPr>
                          <m:t>𝑝</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𝑚𝑡</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𝑓𝑡</m:t>
                        </m:r>
                      </m:sub>
                    </m:sSub>
                    <m:r>
                      <a:rPr lang="en-US">
                        <a:latin typeface="Cambria Math"/>
                      </a:rPr>
                      <m:t>)+</m:t>
                    </m:r>
                    <m:sSub>
                      <m:sSubPr>
                        <m:ctrlPr>
                          <a:rPr lang="en-US" i="1">
                            <a:latin typeface="Cambria Math"/>
                          </a:rPr>
                        </m:ctrlPr>
                      </m:sSubPr>
                      <m:e>
                        <m:r>
                          <a:rPr lang="en-US" i="1">
                            <a:latin typeface="Cambria Math"/>
                          </a:rPr>
                          <m:t>𝑒</m:t>
                        </m:r>
                      </m:e>
                      <m:sub>
                        <m:r>
                          <a:rPr lang="en-US" i="1">
                            <a:latin typeface="Cambria Math"/>
                          </a:rPr>
                          <m:t>𝑝𝑡</m:t>
                        </m:r>
                      </m:sub>
                    </m:sSub>
                  </m:oMath>
                </a14:m>
                <a:r>
                  <a:rPr lang="en-US" dirty="0"/>
                  <a:t>	</a:t>
                </a:r>
                <a:r>
                  <a:rPr lang="en-US" dirty="0" smtClean="0">
                    <a:latin typeface="Times New Roman" pitchFamily="18" charset="0"/>
                    <a:cs typeface="Times New Roman" pitchFamily="18" charset="0"/>
                  </a:rPr>
                  <a:t>(6.14)</a:t>
                </a:r>
              </a:p>
              <a:p>
                <a:pPr marL="0" indent="0">
                  <a:lnSpc>
                    <a:spcPct val="120000"/>
                  </a:lnSpc>
                  <a:buNone/>
                </a:pPr>
                <a:r>
                  <a:rPr lang="en-US" dirty="0" smtClean="0">
                    <a:latin typeface="Times New Roman" pitchFamily="18" charset="0"/>
                    <a:cs typeface="Times New Roman" pitchFamily="18" charset="0"/>
                  </a:rPr>
                  <a:t>Where,</a:t>
                </a:r>
              </a:p>
              <a:p>
                <a:pPr marL="0" indent="0">
                  <a:lnSpc>
                    <a:spcPct val="120000"/>
                  </a:lnSpc>
                  <a:buNone/>
                  <a:tabLst>
                    <a:tab pos="4060825" algn="ctr"/>
                    <a:tab pos="8110538" algn="r"/>
                  </a:tabLst>
                </a:pPr>
                <a14:m>
                  <m:oMath xmlns:m="http://schemas.openxmlformats.org/officeDocument/2006/math">
                    <m:sSub>
                      <m:sSubPr>
                        <m:ctrlPr>
                          <a:rPr lang="en-US" i="1">
                            <a:latin typeface="Cambria Math"/>
                          </a:rPr>
                        </m:ctrlPr>
                      </m:sSubPr>
                      <m:e>
                        <m:r>
                          <a:rPr lang="en-US" i="1">
                            <a:latin typeface="Cambria Math"/>
                          </a:rPr>
                          <m:t>𝑅</m:t>
                        </m:r>
                      </m:e>
                      <m:sub>
                        <m:r>
                          <a:rPr lang="en-US" b="0" i="1" smtClean="0">
                            <a:latin typeface="Cambria Math"/>
                          </a:rPr>
                          <m:t>𝑝</m:t>
                        </m:r>
                        <m:r>
                          <a:rPr lang="en-US" i="1">
                            <a:latin typeface="Cambria Math"/>
                          </a:rPr>
                          <m:t>𝑡</m:t>
                        </m:r>
                      </m:sub>
                    </m:sSub>
                  </m:oMath>
                </a14:m>
                <a:r>
                  <a:rPr lang="en-US" dirty="0">
                    <a:latin typeface="Times New Roman" pitchFamily="18" charset="0"/>
                    <a:cs typeface="Times New Roman" pitchFamily="18" charset="0"/>
                  </a:rPr>
                  <a:t>= the </a:t>
                </a:r>
                <a:r>
                  <a:rPr lang="en-US" dirty="0" smtClean="0">
                    <a:latin typeface="Times New Roman" pitchFamily="18" charset="0"/>
                    <a:cs typeface="Times New Roman" pitchFamily="18" charset="0"/>
                  </a:rPr>
                  <a:t>rate of return for a portfolio in </a:t>
                </a:r>
                <a:r>
                  <a:rPr lang="en-US" dirty="0">
                    <a:latin typeface="Times New Roman" pitchFamily="18" charset="0"/>
                    <a:cs typeface="Times New Roman" pitchFamily="18" charset="0"/>
                  </a:rPr>
                  <a:t>period 𝑡;</a:t>
                </a:r>
              </a:p>
              <a:p>
                <a:pPr marL="0" indent="0">
                  <a:lnSpc>
                    <a:spcPct val="120000"/>
                  </a:lnSpc>
                  <a:buNone/>
                  <a:tabLst>
                    <a:tab pos="4060825" algn="ctr"/>
                    <a:tab pos="8110538" algn="r"/>
                  </a:tabLst>
                </a:pPr>
                <a14:m>
                  <m:oMath xmlns:m="http://schemas.openxmlformats.org/officeDocument/2006/math">
                    <m:sSub>
                      <m:sSubPr>
                        <m:ctrlPr>
                          <a:rPr lang="en-US" i="1">
                            <a:latin typeface="Cambria Math"/>
                          </a:rPr>
                        </m:ctrlPr>
                      </m:sSubPr>
                      <m:e>
                        <m:r>
                          <a:rPr lang="en-US" i="1">
                            <a:latin typeface="Cambria Math"/>
                          </a:rPr>
                          <m:t>𝑅</m:t>
                        </m:r>
                      </m:e>
                      <m:sub>
                        <m:r>
                          <a:rPr lang="en-US" b="0" i="1" smtClean="0">
                            <a:latin typeface="Cambria Math"/>
                          </a:rPr>
                          <m:t>𝑓</m:t>
                        </m:r>
                        <m:r>
                          <a:rPr lang="en-US" i="1">
                            <a:latin typeface="Cambria Math"/>
                          </a:rPr>
                          <m:t>𝑡</m:t>
                        </m:r>
                      </m:sub>
                    </m:sSub>
                  </m:oMath>
                </a14:m>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riskless rate </a:t>
                </a:r>
                <a:r>
                  <a:rPr lang="en-US" dirty="0">
                    <a:latin typeface="Times New Roman" pitchFamily="18" charset="0"/>
                    <a:cs typeface="Times New Roman" pitchFamily="18" charset="0"/>
                  </a:rPr>
                  <a:t>in period 𝑡;</a:t>
                </a:r>
              </a:p>
              <a:p>
                <a:pPr marL="0" indent="0">
                  <a:lnSpc>
                    <a:spcPct val="120000"/>
                  </a:lnSpc>
                  <a:buNone/>
                  <a:tabLst>
                    <a:tab pos="4060825" algn="ctr"/>
                    <a:tab pos="8110538" algn="r"/>
                  </a:tabLst>
                </a:pP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𝑚𝑡</m:t>
                        </m:r>
                      </m:sub>
                    </m:sSub>
                  </m:oMath>
                </a14:m>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the market rate of return </a:t>
                </a:r>
                <a:r>
                  <a:rPr lang="en-US" dirty="0">
                    <a:latin typeface="Times New Roman" pitchFamily="18" charset="0"/>
                    <a:cs typeface="Times New Roman" pitchFamily="18" charset="0"/>
                  </a:rPr>
                  <a:t>in period 𝑡; and</a:t>
                </a:r>
              </a:p>
              <a:p>
                <a:pPr marL="0" indent="0">
                  <a:lnSpc>
                    <a:spcPct val="120000"/>
                  </a:lnSpc>
                  <a:buNone/>
                  <a:tabLst>
                    <a:tab pos="4060825" algn="ctr"/>
                    <a:tab pos="8110538" algn="r"/>
                  </a:tabLst>
                </a:pPr>
                <a14:m>
                  <m:oMath xmlns:m="http://schemas.openxmlformats.org/officeDocument/2006/math">
                    <m:sSub>
                      <m:sSubPr>
                        <m:ctrlPr>
                          <a:rPr lang="en-US" i="1">
                            <a:latin typeface="Cambria Math"/>
                          </a:rPr>
                        </m:ctrlPr>
                      </m:sSubPr>
                      <m:e>
                        <m:r>
                          <a:rPr lang="en-US" i="1">
                            <a:latin typeface="Cambria Math"/>
                          </a:rPr>
                          <m:t>𝛽</m:t>
                        </m:r>
                      </m:e>
                      <m:sub>
                        <m:r>
                          <a:rPr lang="en-US" b="0" i="1" smtClean="0">
                            <a:latin typeface="Cambria Math"/>
                          </a:rPr>
                          <m:t>𝑝</m:t>
                        </m:r>
                      </m:sub>
                    </m:sSub>
                  </m:oMath>
                </a14:m>
                <a:r>
                  <a:rPr lang="en-US" dirty="0">
                    <a:latin typeface="Times New Roman" pitchFamily="18" charset="0"/>
                    <a:cs typeface="Times New Roman" pitchFamily="18" charset="0"/>
                  </a:rPr>
                  <a:t>= the systematic risk measure </a:t>
                </a:r>
                <a:r>
                  <a:rPr lang="en-US" dirty="0" smtClean="0">
                    <a:latin typeface="Times New Roman" pitchFamily="18" charset="0"/>
                    <a:cs typeface="Times New Roman" pitchFamily="18" charset="0"/>
                  </a:rPr>
                  <a:t>for a portfolio; and</a:t>
                </a:r>
                <a:endParaRPr lang="en-US" dirty="0">
                  <a:latin typeface="Times New Roman" pitchFamily="18" charset="0"/>
                  <a:cs typeface="Times New Roman" pitchFamily="18" charset="0"/>
                </a:endParaRPr>
              </a:p>
              <a:p>
                <a:pPr marL="0" indent="0">
                  <a:lnSpc>
                    <a:spcPct val="120000"/>
                  </a:lnSpc>
                  <a:buNone/>
                  <a:tabLst>
                    <a:tab pos="4060825" algn="ctr"/>
                    <a:tab pos="8110538" algn="r"/>
                  </a:tabLst>
                </a:pPr>
                <a14:m>
                  <m:oMath xmlns:m="http://schemas.openxmlformats.org/officeDocument/2006/math">
                    <m:sSub>
                      <m:sSubPr>
                        <m:ctrlPr>
                          <a:rPr lang="en-US" i="1">
                            <a:latin typeface="Cambria Math"/>
                          </a:rPr>
                        </m:ctrlPr>
                      </m:sSubPr>
                      <m:e>
                        <m:r>
                          <a:rPr lang="en-US" i="1">
                            <a:latin typeface="Cambria Math"/>
                          </a:rPr>
                          <m:t>𝑒</m:t>
                        </m:r>
                      </m:e>
                      <m:sub>
                        <m:r>
                          <a:rPr lang="en-US" b="0" i="1" smtClean="0">
                            <a:latin typeface="Cambria Math"/>
                          </a:rPr>
                          <m:t>𝑝</m:t>
                        </m:r>
                        <m:r>
                          <a:rPr lang="en-US" i="1">
                            <a:latin typeface="Cambria Math"/>
                          </a:rPr>
                          <m:t>𝑡</m:t>
                        </m:r>
                      </m:sub>
                    </m:sSub>
                  </m:oMath>
                </a14:m>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an error </a:t>
                </a:r>
                <a:r>
                  <a:rPr lang="en-US" dirty="0">
                    <a:latin typeface="Times New Roman" pitchFamily="18" charset="0"/>
                    <a:cs typeface="Times New Roman" pitchFamily="18" charset="0"/>
                  </a:rPr>
                  <a:t>term.</a:t>
                </a:r>
                <a:endParaRPr lang="en-US" dirty="0" smtClean="0">
                  <a:latin typeface="Times New Roman" pitchFamily="18" charset="0"/>
                  <a:cs typeface="Times New Roman" pitchFamily="18" charset="0"/>
                </a:endParaRPr>
              </a:p>
              <a:p>
                <a:pPr marL="0" indent="0">
                  <a:lnSpc>
                    <a:spcPct val="120000"/>
                  </a:lnSpc>
                  <a:buNone/>
                  <a:tabLst>
                    <a:tab pos="4060825" algn="ctr"/>
                    <a:tab pos="8110538" algn="r"/>
                  </a:tabLst>
                </a:pPr>
                <a:r>
                  <a:rPr lang="en-US" dirty="0" smtClean="0">
                    <a:latin typeface="Times New Roman" pitchFamily="18" charset="0"/>
                    <a:cs typeface="Times New Roman" pitchFamily="18" charset="0"/>
                  </a:rPr>
                  <a:t>It follows that Jensen’s performance measurement can be computed:</a:t>
                </a:r>
              </a:p>
              <a:p>
                <a:pPr marL="0" indent="0">
                  <a:lnSpc>
                    <a:spcPct val="120000"/>
                  </a:lnSpc>
                  <a:buNone/>
                  <a:tabLst>
                    <a:tab pos="4060825" algn="ctr"/>
                    <a:tab pos="8110538" algn="r"/>
                  </a:tabLst>
                </a:pPr>
                <a:r>
                  <a:rPr lang="en-US" dirty="0"/>
                  <a:t>	</a:t>
                </a:r>
                <a14:m>
                  <m:oMath xmlns:m="http://schemas.openxmlformats.org/officeDocument/2006/math">
                    <m:sSub>
                      <m:sSubPr>
                        <m:ctrlPr>
                          <a:rPr lang="en-US" i="1">
                            <a:latin typeface="Cambria Math"/>
                          </a:rPr>
                        </m:ctrlPr>
                      </m:sSubPr>
                      <m:e>
                        <m:r>
                          <a:rPr lang="en-US" i="1">
                            <a:latin typeface="Cambria Math"/>
                          </a:rPr>
                          <m:t>𝛼</m:t>
                        </m:r>
                      </m:e>
                      <m:sub>
                        <m:r>
                          <a:rPr lang="en-US" i="1">
                            <a:latin typeface="Cambria Math"/>
                          </a:rPr>
                          <m:t>𝑝</m:t>
                        </m:r>
                      </m:sub>
                    </m:sSub>
                    <m:r>
                      <a:rPr lang="en-US">
                        <a:latin typeface="Cambria Math"/>
                      </a:rPr>
                      <m:t>=</m:t>
                    </m:r>
                    <m:d>
                      <m:dPr>
                        <m:begChr m:val="["/>
                        <m:endChr m:val="]"/>
                        <m:ctrlPr>
                          <a:rPr lang="en-US" i="1">
                            <a:latin typeface="Cambria Math"/>
                          </a:rPr>
                        </m:ctrlPr>
                      </m:dPr>
                      <m:e>
                        <m:sSub>
                          <m:sSubPr>
                            <m:ctrlPr>
                              <a:rPr lang="en-US" i="1">
                                <a:latin typeface="Cambria Math"/>
                              </a:rPr>
                            </m:ctrlPr>
                          </m:sSubPr>
                          <m:e>
                            <m:acc>
                              <m:accPr>
                                <m:chr m:val="̅"/>
                                <m:ctrlPr>
                                  <a:rPr lang="en-US" i="1">
                                    <a:latin typeface="Cambria Math"/>
                                  </a:rPr>
                                </m:ctrlPr>
                              </m:accPr>
                              <m:e>
                                <m:r>
                                  <a:rPr lang="en-US" i="1">
                                    <a:latin typeface="Cambria Math"/>
                                  </a:rPr>
                                  <m:t>𝑅</m:t>
                                </m:r>
                              </m:e>
                            </m:acc>
                          </m:e>
                          <m:sub>
                            <m:r>
                              <a:rPr lang="en-US" i="1">
                                <a:latin typeface="Cambria Math"/>
                              </a:rPr>
                              <m:t>𝑝</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𝑓</m:t>
                            </m:r>
                          </m:sub>
                        </m:sSub>
                      </m:e>
                    </m:d>
                    <m:r>
                      <a:rPr lang="en-US">
                        <a:latin typeface="Cambria Math"/>
                      </a:rPr>
                      <m:t>−</m:t>
                    </m:r>
                    <m:sSub>
                      <m:sSubPr>
                        <m:ctrlPr>
                          <a:rPr lang="en-US" i="1">
                            <a:latin typeface="Cambria Math"/>
                          </a:rPr>
                        </m:ctrlPr>
                      </m:sSubPr>
                      <m:e>
                        <m:r>
                          <a:rPr lang="en-US" i="1">
                            <a:latin typeface="Cambria Math"/>
                          </a:rPr>
                          <m:t>𝛽</m:t>
                        </m:r>
                      </m:e>
                      <m:sub>
                        <m:r>
                          <a:rPr lang="en-US" i="1">
                            <a:latin typeface="Cambria Math"/>
                          </a:rPr>
                          <m:t>𝑝</m:t>
                        </m:r>
                      </m:sub>
                    </m:sSub>
                    <m:d>
                      <m:dPr>
                        <m:begChr m:val="["/>
                        <m:endChr m:val="]"/>
                        <m:ctrlPr>
                          <a:rPr lang="en-US" i="1">
                            <a:latin typeface="Cambria Math"/>
                          </a:rPr>
                        </m:ctrlPr>
                      </m:dPr>
                      <m:e>
                        <m:sSub>
                          <m:sSubPr>
                            <m:ctrlPr>
                              <a:rPr lang="en-US" i="1">
                                <a:latin typeface="Cambria Math"/>
                              </a:rPr>
                            </m:ctrlPr>
                          </m:sSubPr>
                          <m:e>
                            <m:acc>
                              <m:accPr>
                                <m:chr m:val="̅"/>
                                <m:ctrlPr>
                                  <a:rPr lang="en-US" i="1">
                                    <a:latin typeface="Cambria Math"/>
                                  </a:rPr>
                                </m:ctrlPr>
                              </m:accPr>
                              <m:e>
                                <m:r>
                                  <a:rPr lang="en-US" i="1">
                                    <a:latin typeface="Cambria Math"/>
                                  </a:rPr>
                                  <m:t>𝑅</m:t>
                                </m:r>
                              </m:e>
                            </m:acc>
                          </m:e>
                          <m:sub>
                            <m:r>
                              <a:rPr lang="en-US" i="1">
                                <a:latin typeface="Cambria Math"/>
                              </a:rPr>
                              <m:t>𝑚</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𝑓</m:t>
                            </m:r>
                          </m:sub>
                        </m:sSub>
                      </m:e>
                    </m:d>
                  </m:oMath>
                </a14:m>
                <a:r>
                  <a:rPr lang="en-US" dirty="0"/>
                  <a:t>	</a:t>
                </a:r>
                <a:r>
                  <a:rPr lang="en-US" dirty="0">
                    <a:latin typeface="Times New Roman" pitchFamily="18" charset="0"/>
                    <a:cs typeface="Times New Roman" pitchFamily="18" charset="0"/>
                  </a:rPr>
                  <a:t>(6.15</a:t>
                </a:r>
                <a:r>
                  <a:rPr lang="en-US" dirty="0" smtClean="0">
                    <a:latin typeface="Times New Roman" pitchFamily="18" charset="0"/>
                    <a:cs typeface="Times New Roman" pitchFamily="18" charset="0"/>
                  </a:rPr>
                  <a:t>)</a:t>
                </a:r>
              </a:p>
              <a:p>
                <a:pPr marL="0" indent="0">
                  <a:lnSpc>
                    <a:spcPct val="120000"/>
                  </a:lnSpc>
                  <a:buNone/>
                  <a:tabLst>
                    <a:tab pos="4060825" algn="ctr"/>
                    <a:tab pos="8110538" algn="r"/>
                  </a:tabLst>
                </a:pPr>
                <a:r>
                  <a:rPr lang="en-US" dirty="0" smtClean="0">
                    <a:latin typeface="Times New Roman" pitchFamily="18" charset="0"/>
                    <a:cs typeface="Times New Roman" pitchFamily="18" charset="0"/>
                  </a:rPr>
                  <a:t>Where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𝑅</m:t>
                            </m:r>
                          </m:e>
                        </m:acc>
                      </m:e>
                      <m:sub>
                        <m:r>
                          <a:rPr lang="en-US" i="1">
                            <a:latin typeface="Cambria Math"/>
                          </a:rPr>
                          <m:t>𝑝</m:t>
                        </m:r>
                      </m:sub>
                    </m:sSub>
                  </m:oMath>
                </a14:m>
                <a:r>
                  <a:rPr lang="en-US" dirty="0" smtClean="0">
                    <a:latin typeface="Times New Roman" pitchFamily="18" charset="0"/>
                    <a:cs typeface="Times New Roman" pitchFamily="18" charset="0"/>
                  </a:rPr>
                  <a:t> and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𝑅</m:t>
                            </m:r>
                          </m:e>
                        </m:acc>
                      </m:e>
                      <m:sub>
                        <m:r>
                          <a:rPr lang="en-US" i="1">
                            <a:latin typeface="Cambria Math"/>
                          </a:rPr>
                          <m:t>𝑚</m:t>
                        </m:r>
                      </m:sub>
                    </m:sSub>
                  </m:oMath>
                </a14:m>
                <a:r>
                  <a:rPr lang="en-US" dirty="0" smtClean="0">
                    <a:latin typeface="Times New Roman" pitchFamily="18" charset="0"/>
                    <a:cs typeface="Times New Roman" pitchFamily="18" charset="0"/>
                  </a:rPr>
                  <a:t> represent rates of return for a portfolio and the market.</a:t>
                </a:r>
                <a:endParaRPr lang="en-US" dirty="0">
                  <a:latin typeface="Times New Roman" pitchFamily="18" charset="0"/>
                  <a:cs typeface="Times New Roman" pitchFamily="18" charset="0"/>
                </a:endParaRP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457200" y="1066800"/>
                <a:ext cx="8229600" cy="5410199"/>
              </a:xfrm>
              <a:blipFill rotWithShape="1">
                <a:blip r:embed="rId2"/>
                <a:stretch>
                  <a:fillRect l="-593" t="-564"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25</a:t>
            </a:fld>
            <a:endParaRPr lang="en-US">
              <a:solidFill>
                <a:schemeClr val="accent6">
                  <a:lumMod val="20000"/>
                  <a:lumOff val="80000"/>
                </a:schemeClr>
              </a:solidFill>
            </a:endParaRPr>
          </a:p>
        </p:txBody>
      </p:sp>
    </p:spTree>
    <p:extLst>
      <p:ext uri="{BB962C8B-B14F-4D97-AF65-F5344CB8AC3E}">
        <p14:creationId xmlns:p14="http://schemas.microsoft.com/office/powerpoint/2010/main" val="1898375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81000" y="1447800"/>
            <a:ext cx="3657600" cy="4678364"/>
          </a:xfrm>
        </p:spPr>
        <p:txBody>
          <a:bodyPr anchor="ctr">
            <a:normAutofit/>
          </a:bodyPr>
          <a:lstStyle/>
          <a:p>
            <a:r>
              <a:rPr lang="en-US" sz="1800" dirty="0">
                <a:latin typeface="Times New Roman" pitchFamily="18" charset="0"/>
                <a:cs typeface="Times New Roman" pitchFamily="18" charset="0"/>
              </a:rPr>
              <a:t> A plot of risk-premium characteristic lines for three portfolios is shown in Figure 6-3. It can be said that Portfolio X has shown superior performance over the time period analyzed because its alpha is significantly positive. This is true because the CAPM model leads to the conclusion that, under equilibrium conditions, the alpha intercept should be equal to zero. Figure 6-4 also suggests that Portfolio Z has shown inferior performance because of the significantly negative alpha, and Portfolio Y has performed as would be predicted by the CAPM</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4"/>
          </p:nvPr>
        </p:nvSpPr>
        <p:spPr/>
        <p:txBody>
          <a:bodyPr/>
          <a:lstStyle/>
          <a:p>
            <a:fld id="{2361D884-7B35-49FB-9233-7A8213574B9D}" type="slidenum">
              <a:rPr lang="en-US">
                <a:solidFill>
                  <a:schemeClr val="accent6">
                    <a:lumMod val="20000"/>
                    <a:lumOff val="80000"/>
                  </a:schemeClr>
                </a:solidFill>
              </a:rPr>
              <a:pPr/>
              <a:t>26</a:t>
            </a:fld>
            <a:endParaRPr lang="en-US">
              <a:solidFill>
                <a:schemeClr val="accent6">
                  <a:lumMod val="20000"/>
                  <a:lumOff val="80000"/>
                </a:schemeClr>
              </a:solidFill>
            </a:endParaRPr>
          </a:p>
        </p:txBody>
      </p:sp>
      <p:sp>
        <p:nvSpPr>
          <p:cNvPr id="2" name="Title 1"/>
          <p:cNvSpPr>
            <a:spLocks noGrp="1"/>
          </p:cNvSpPr>
          <p:nvPr>
            <p:ph type="title"/>
          </p:nvPr>
        </p:nvSpPr>
        <p:spPr/>
        <p:txBody>
          <a:bodyPr>
            <a:normAutofit fontScale="90000"/>
          </a:bodyPr>
          <a:lstStyle/>
          <a:p>
            <a:r>
              <a:rPr lang="en-US" sz="2400" dirty="0">
                <a:latin typeface="Times New Roman" pitchFamily="18" charset="0"/>
                <a:cs typeface="Times New Roman" pitchFamily="18" charset="0"/>
              </a:rPr>
              <a:t>6.6 Index-Proxy Error, Performance Measure, and the EMH Test</a:t>
            </a:r>
          </a:p>
        </p:txBody>
      </p:sp>
      <p:pic>
        <p:nvPicPr>
          <p:cNvPr id="1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8600" y="1447800"/>
            <a:ext cx="4687776"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4816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latin typeface="Times New Roman" pitchFamily="18" charset="0"/>
                <a:cs typeface="Times New Roman" pitchFamily="18" charset="0"/>
              </a:rPr>
              <a:t>6.6 Index-Proxy Error, Performance Measure, and the EMH Test</a:t>
            </a:r>
          </a:p>
        </p:txBody>
      </p:sp>
      <p:sp>
        <p:nvSpPr>
          <p:cNvPr id="6" name="Content Placeholder 5"/>
          <p:cNvSpPr>
            <a:spLocks noGrp="1"/>
          </p:cNvSpPr>
          <p:nvPr>
            <p:ph idx="1"/>
          </p:nvPr>
        </p:nvSpPr>
        <p:spPr>
          <a:xfrm>
            <a:off x="457200" y="1066800"/>
            <a:ext cx="8229600" cy="5410199"/>
          </a:xfrm>
        </p:spPr>
        <p:txBody>
          <a:bodyPr>
            <a:normAutofit/>
          </a:bodyPr>
          <a:lstStyle/>
          <a:p>
            <a:pPr marL="0" indent="0">
              <a:lnSpc>
                <a:spcPct val="120000"/>
              </a:lnSpc>
              <a:buNone/>
            </a:pPr>
            <a:r>
              <a:rPr lang="en-US" sz="2000" dirty="0">
                <a:latin typeface="Times New Roman" pitchFamily="18" charset="0"/>
                <a:cs typeface="Times New Roman" pitchFamily="18" charset="0"/>
              </a:rPr>
              <a:t>The point being made here is that beta-estimation problems can have important and far-reaching implications. These empirical problems, as well as problems dealing with the fundamental assumptions of the theory, have led other researchers suck as Stephen Ross (1976) to seek alternative models, among them the arbitrage pricing theory (APT) discussed in Chapter 11. As will be seen in later chapters, these alternative models have empirical and theoretical problems of their own.</a:t>
            </a:r>
          </a:p>
        </p:txBody>
      </p:sp>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27</a:t>
            </a:fld>
            <a:endParaRPr lang="en-US">
              <a:solidFill>
                <a:schemeClr val="accent6">
                  <a:lumMod val="20000"/>
                  <a:lumOff val="80000"/>
                </a:schemeClr>
              </a:solidFill>
            </a:endParaRPr>
          </a:p>
        </p:txBody>
      </p:sp>
    </p:spTree>
    <p:extLst>
      <p:ext uri="{BB962C8B-B14F-4D97-AF65-F5344CB8AC3E}">
        <p14:creationId xmlns:p14="http://schemas.microsoft.com/office/powerpoint/2010/main" val="2050002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6.7 Summary</a:t>
            </a:r>
            <a:endParaRPr lang="en-US" sz="2400" dirty="0">
              <a:latin typeface="Times New Roman" pitchFamily="18" charset="0"/>
              <a:cs typeface="Times New Roman" pitchFamily="18" charset="0"/>
            </a:endParaRPr>
          </a:p>
        </p:txBody>
      </p:sp>
      <p:sp>
        <p:nvSpPr>
          <p:cNvPr id="6" name="Content Placeholder 5"/>
          <p:cNvSpPr>
            <a:spLocks noGrp="1"/>
          </p:cNvSpPr>
          <p:nvPr>
            <p:ph idx="1"/>
          </p:nvPr>
        </p:nvSpPr>
        <p:spPr>
          <a:xfrm>
            <a:off x="457200" y="1066800"/>
            <a:ext cx="8229600" cy="5410199"/>
          </a:xfrm>
        </p:spPr>
        <p:txBody>
          <a:bodyPr>
            <a:normAutofit/>
          </a:bodyPr>
          <a:lstStyle/>
          <a:p>
            <a:pPr marL="0" indent="0">
              <a:buNone/>
            </a:pPr>
            <a:r>
              <a:rPr lang="en-US" sz="2000" dirty="0">
                <a:latin typeface="Times New Roman" pitchFamily="18" charset="0"/>
                <a:cs typeface="Times New Roman" pitchFamily="18" charset="0"/>
              </a:rPr>
              <a:t>This chapter has described basic market-index information needed to do security analysis and portfolio management, as well as methods of compiling stock-market and price indexes and historical behavior of stock indexes. Moreover, the impact of proxy errors associated with market rates of return on beta estimation discussed in this chapter underscore the importance of alternative stock indexes for both individual and institutional investors. </a:t>
            </a:r>
          </a:p>
        </p:txBody>
      </p:sp>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28</a:t>
            </a:fld>
            <a:endParaRPr lang="en-US">
              <a:solidFill>
                <a:schemeClr val="accent6">
                  <a:lumMod val="20000"/>
                  <a:lumOff val="80000"/>
                </a:schemeClr>
              </a:solidFill>
            </a:endParaRPr>
          </a:p>
        </p:txBody>
      </p:sp>
    </p:spTree>
    <p:extLst>
      <p:ext uri="{BB962C8B-B14F-4D97-AF65-F5344CB8AC3E}">
        <p14:creationId xmlns:p14="http://schemas.microsoft.com/office/powerpoint/2010/main" val="3761526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10837"/>
            <a:ext cx="8839200" cy="639763"/>
          </a:xfrm>
        </p:spPr>
        <p:txBody>
          <a:bodyPr>
            <a:normAutofit/>
          </a:bodyPr>
          <a:lstStyle/>
          <a:p>
            <a:r>
              <a:rPr lang="en-US" sz="2800" dirty="0" smtClean="0">
                <a:latin typeface="Times New Roman" pitchFamily="18" charset="0"/>
                <a:cs typeface="Times New Roman" pitchFamily="18" charset="0"/>
              </a:rPr>
              <a:t>Chapter 6:  The </a:t>
            </a:r>
            <a:r>
              <a:rPr lang="en-US" sz="2800" dirty="0">
                <a:latin typeface="Times New Roman" pitchFamily="18" charset="0"/>
                <a:cs typeface="Times New Roman" pitchFamily="18" charset="0"/>
              </a:rPr>
              <a:t>Uses and Calculation of Market </a:t>
            </a:r>
            <a:r>
              <a:rPr lang="en-US" sz="2800" dirty="0" smtClean="0">
                <a:latin typeface="Times New Roman" pitchFamily="18" charset="0"/>
                <a:cs typeface="Times New Roman" pitchFamily="18" charset="0"/>
              </a:rPr>
              <a:t>Indexes</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5059364"/>
          </a:xfrm>
        </p:spPr>
        <p:txBody>
          <a:bodyPr>
            <a:normAutofit/>
          </a:bodyPr>
          <a:lstStyle/>
          <a:p>
            <a:r>
              <a:rPr lang="en-US" dirty="0" smtClean="0">
                <a:latin typeface="Times New Roman" pitchFamily="18" charset="0"/>
                <a:cs typeface="Times New Roman" pitchFamily="18" charset="0"/>
              </a:rPr>
              <a:t>Market Indexes</a:t>
            </a:r>
          </a:p>
          <a:p>
            <a:pPr lvl="1">
              <a:buClrTx/>
            </a:pPr>
            <a:r>
              <a:rPr lang="en-US" dirty="0" smtClean="0">
                <a:latin typeface="Times New Roman" pitchFamily="18" charset="0"/>
                <a:cs typeface="Times New Roman" pitchFamily="18" charset="0"/>
              </a:rPr>
              <a:t>determine </a:t>
            </a:r>
            <a:r>
              <a:rPr lang="en-US" dirty="0">
                <a:latin typeface="Times New Roman" pitchFamily="18" charset="0"/>
                <a:cs typeface="Times New Roman" pitchFamily="18" charset="0"/>
              </a:rPr>
              <a:t>of required rates of return for individual security for a security investment through the use of the capital asset pricing model (CAPM</a:t>
            </a:r>
            <a:r>
              <a:rPr lang="en-US" dirty="0" smtClean="0">
                <a:latin typeface="Times New Roman" pitchFamily="18" charset="0"/>
                <a:cs typeface="Times New Roman" pitchFamily="18" charset="0"/>
              </a:rPr>
              <a:t>)</a:t>
            </a:r>
          </a:p>
          <a:p>
            <a:pPr lvl="1">
              <a:buClrTx/>
            </a:pPr>
            <a:r>
              <a:rPr lang="en-US" dirty="0">
                <a:latin typeface="Times New Roman" pitchFamily="18" charset="0"/>
                <a:cs typeface="Times New Roman" pitchFamily="18" charset="0"/>
              </a:rPr>
              <a:t>provide insights into such economic variables as the growth of economic output and corporate returns</a:t>
            </a: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3</a:t>
            </a:fld>
            <a:endParaRPr lang="en-US">
              <a:solidFill>
                <a:schemeClr val="accent6">
                  <a:lumMod val="20000"/>
                  <a:lumOff val="80000"/>
                </a:schemeClr>
              </a:solidFill>
            </a:endParaRPr>
          </a:p>
        </p:txBody>
      </p:sp>
    </p:spTree>
    <p:extLst>
      <p:ext uri="{BB962C8B-B14F-4D97-AF65-F5344CB8AC3E}">
        <p14:creationId xmlns:p14="http://schemas.microsoft.com/office/powerpoint/2010/main" val="2187077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buClrTx/>
            </a:pPr>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a </a:t>
            </a:r>
            <a:r>
              <a:rPr lang="en-US" b="1" dirty="0">
                <a:latin typeface="Times New Roman" pitchFamily="18" charset="0"/>
                <a:cs typeface="Times New Roman" pitchFamily="18" charset="0"/>
              </a:rPr>
              <a:t>price-weighted index </a:t>
            </a:r>
            <a:r>
              <a:rPr lang="en-US" dirty="0">
                <a:latin typeface="Times New Roman" pitchFamily="18" charset="0"/>
                <a:cs typeface="Times New Roman" pitchFamily="18" charset="0"/>
              </a:rPr>
              <a:t>the basic approach is to sum the prices of the component securities used in the index and divide this sum by the number of </a:t>
            </a:r>
            <a:r>
              <a:rPr lang="en-US" dirty="0" smtClean="0">
                <a:latin typeface="Times New Roman" pitchFamily="18" charset="0"/>
                <a:cs typeface="Times New Roman" pitchFamily="18" charset="0"/>
              </a:rPr>
              <a:t>components </a:t>
            </a:r>
          </a:p>
          <a:p>
            <a:pPr lvl="1">
              <a:buClrTx/>
            </a:pPr>
            <a:r>
              <a:rPr lang="en-US" i="1" dirty="0" smtClean="0">
                <a:latin typeface="Times New Roman" pitchFamily="18" charset="0"/>
                <a:cs typeface="Times New Roman" pitchFamily="18" charset="0"/>
              </a:rPr>
              <a:t>Just like a simple arithmetic average</a:t>
            </a:r>
          </a:p>
          <a:p>
            <a:pPr lvl="1">
              <a:buClrTx/>
            </a:pPr>
            <a:r>
              <a:rPr lang="en-US" i="1" dirty="0" smtClean="0">
                <a:latin typeface="Times New Roman" pitchFamily="18" charset="0"/>
                <a:cs typeface="Times New Roman" pitchFamily="18" charset="0"/>
              </a:rPr>
              <a:t>i.e.-Dow-Jones Industrial Average</a:t>
            </a:r>
          </a:p>
          <a:p>
            <a:pPr lvl="1">
              <a:buClrTx/>
            </a:pPr>
            <a:r>
              <a:rPr lang="en-US" dirty="0">
                <a:latin typeface="Times New Roman" pitchFamily="18" charset="0"/>
                <a:cs typeface="Times New Roman" pitchFamily="18" charset="0"/>
              </a:rPr>
              <a:t>A price-weighted index such as the DJIA is not strictly speaking as index at all — it is an average. The concept of indexing involves the comparison of currently computed averages with some base value. For example, the current levels of the Standard &amp; Poor’s 500 index (S&amp;P 500) are compared with the average level for the base period of 1941–1943. The S&amp;P 500 is also the most widely used example of a </a:t>
            </a:r>
            <a:r>
              <a:rPr lang="en-US" b="1" dirty="0">
                <a:latin typeface="Times New Roman" pitchFamily="18" charset="0"/>
                <a:cs typeface="Times New Roman" pitchFamily="18" charset="0"/>
              </a:rPr>
              <a:t>value-weighted stock index</a:t>
            </a:r>
            <a:r>
              <a:rPr lang="en-US" dirty="0">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sp>
        <p:nvSpPr>
          <p:cNvPr id="6" name="Text Placeholder 5"/>
          <p:cNvSpPr>
            <a:spLocks noGrp="1"/>
          </p:cNvSpPr>
          <p:nvPr>
            <p:ph type="body" sz="quarter" idx="13"/>
          </p:nvPr>
        </p:nvSpPr>
        <p:spPr>
          <a:xfrm>
            <a:off x="152400" y="1219200"/>
            <a:ext cx="8632200" cy="473400"/>
          </a:xfrm>
        </p:spPr>
        <p:txBody>
          <a:bodyPr>
            <a:normAutofit fontScale="77500" lnSpcReduction="20000"/>
          </a:bodyPr>
          <a:lstStyle/>
          <a:p>
            <a:r>
              <a:rPr lang="en-US" sz="2800" dirty="0" smtClean="0">
                <a:latin typeface="Times New Roman" pitchFamily="18" charset="0"/>
                <a:cs typeface="Times New Roman" pitchFamily="18" charset="0"/>
              </a:rPr>
              <a:t>6.1.1 Price-Weighted, Value-Weighted, and Quantity-Weighted Indexes</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4</a:t>
            </a:fld>
            <a:endParaRPr lang="en-US">
              <a:solidFill>
                <a:schemeClr val="accent6">
                  <a:lumMod val="20000"/>
                  <a:lumOff val="80000"/>
                </a:schemeClr>
              </a:solidFill>
            </a:endParaRPr>
          </a:p>
        </p:txBody>
      </p:sp>
      <p:sp>
        <p:nvSpPr>
          <p:cNvPr id="2" name="Title 1"/>
          <p:cNvSpPr>
            <a:spLocks noGrp="1"/>
          </p:cNvSpPr>
          <p:nvPr>
            <p:ph type="title"/>
          </p:nvPr>
        </p:nvSpPr>
        <p:spPr>
          <a:xfrm>
            <a:off x="152400" y="410837"/>
            <a:ext cx="8839200" cy="808363"/>
          </a:xfrm>
        </p:spPr>
        <p:txBody>
          <a:bodyPr>
            <a:noAutofit/>
          </a:bodyPr>
          <a:lstStyle/>
          <a:p>
            <a:r>
              <a:rPr lang="en-US" sz="2800" dirty="0">
                <a:latin typeface="Times New Roman" pitchFamily="18" charset="0"/>
                <a:cs typeface="Times New Roman" pitchFamily="18" charset="0"/>
              </a:rPr>
              <a:t>6.1 Alternative Methods for Compilation of Stock and Price Indexes</a:t>
            </a:r>
          </a:p>
        </p:txBody>
      </p:sp>
    </p:spTree>
    <p:extLst>
      <p:ext uri="{BB962C8B-B14F-4D97-AF65-F5344CB8AC3E}">
        <p14:creationId xmlns:p14="http://schemas.microsoft.com/office/powerpoint/2010/main" val="1126932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buClrTx/>
            </a:pPr>
            <a:r>
              <a:rPr lang="en-US" dirty="0" smtClean="0">
                <a:latin typeface="Times New Roman" pitchFamily="18" charset="0"/>
                <a:cs typeface="Times New Roman" pitchFamily="18" charset="0"/>
              </a:rPr>
              <a:t>In a </a:t>
            </a:r>
            <a:r>
              <a:rPr lang="en-US" b="1" dirty="0">
                <a:latin typeface="Times New Roman"/>
                <a:ea typeface="PMingLiU"/>
              </a:rPr>
              <a:t>value-weighted stock </a:t>
            </a:r>
            <a:r>
              <a:rPr lang="en-US" b="1" dirty="0" smtClean="0">
                <a:latin typeface="Times New Roman"/>
                <a:ea typeface="PMingLiU"/>
              </a:rPr>
              <a:t>index</a:t>
            </a:r>
            <a:r>
              <a:rPr lang="en-US" dirty="0">
                <a:latin typeface="Times New Roman"/>
                <a:ea typeface="PMingLiU"/>
              </a:rPr>
              <a:t>, </a:t>
            </a:r>
            <a:r>
              <a:rPr lang="en-US" dirty="0" smtClean="0">
                <a:latin typeface="Times New Roman"/>
                <a:ea typeface="PMingLiU"/>
              </a:rPr>
              <a:t>the </a:t>
            </a:r>
            <a:r>
              <a:rPr lang="en-US" dirty="0">
                <a:latin typeface="Times New Roman"/>
                <a:ea typeface="PMingLiU"/>
              </a:rPr>
              <a:t>weight of each component stock is equal to its market value in relation to that of all the stocks </a:t>
            </a:r>
            <a:r>
              <a:rPr lang="en-US" dirty="0" smtClean="0">
                <a:latin typeface="Times New Roman"/>
                <a:ea typeface="PMingLiU"/>
              </a:rPr>
              <a:t>included, </a:t>
            </a:r>
            <a:r>
              <a:rPr lang="en-US" dirty="0">
                <a:latin typeface="Times New Roman"/>
                <a:ea typeface="PMingLiU"/>
              </a:rPr>
              <a:t>where market </a:t>
            </a:r>
            <a:r>
              <a:rPr lang="en-US" dirty="0" smtClean="0">
                <a:latin typeface="Times New Roman"/>
                <a:ea typeface="PMingLiU"/>
              </a:rPr>
              <a:t>value=price </a:t>
            </a:r>
            <a:r>
              <a:rPr lang="en-US" dirty="0">
                <a:latin typeface="Times New Roman"/>
                <a:ea typeface="PMingLiU"/>
              </a:rPr>
              <a:t>per share </a:t>
            </a:r>
            <a:r>
              <a:rPr lang="en-US" dirty="0" smtClean="0">
                <a:latin typeface="Times New Roman"/>
                <a:ea typeface="PMingLiU"/>
              </a:rPr>
              <a:t>* </a:t>
            </a:r>
            <a:r>
              <a:rPr lang="en-US" dirty="0">
                <a:latin typeface="Times New Roman"/>
                <a:ea typeface="PMingLiU"/>
              </a:rPr>
              <a:t>number of shares </a:t>
            </a:r>
            <a:r>
              <a:rPr lang="en-US" dirty="0" smtClean="0">
                <a:latin typeface="Times New Roman"/>
                <a:ea typeface="PMingLiU"/>
              </a:rPr>
              <a:t>outstanding.</a:t>
            </a:r>
          </a:p>
          <a:p>
            <a:pPr lvl="1">
              <a:buClrTx/>
            </a:pPr>
            <a:r>
              <a:rPr lang="en-US" dirty="0">
                <a:latin typeface="Times New Roman"/>
                <a:ea typeface="PMingLiU"/>
              </a:rPr>
              <a:t>Two classical forms of indexes are the </a:t>
            </a:r>
            <a:r>
              <a:rPr lang="en-US" dirty="0" err="1">
                <a:latin typeface="Times New Roman"/>
                <a:ea typeface="PMingLiU"/>
              </a:rPr>
              <a:t>Paasche</a:t>
            </a:r>
            <a:r>
              <a:rPr lang="en-US" dirty="0">
                <a:latin typeface="Times New Roman"/>
                <a:ea typeface="PMingLiU"/>
              </a:rPr>
              <a:t> index and the </a:t>
            </a:r>
            <a:r>
              <a:rPr lang="en-US" dirty="0" err="1">
                <a:latin typeface="Times New Roman"/>
                <a:ea typeface="PMingLiU"/>
              </a:rPr>
              <a:t>Laspeyres</a:t>
            </a:r>
            <a:r>
              <a:rPr lang="en-US" dirty="0">
                <a:latin typeface="Times New Roman"/>
                <a:ea typeface="PMingLiU"/>
              </a:rPr>
              <a:t> </a:t>
            </a:r>
            <a:r>
              <a:rPr lang="en-US" dirty="0" smtClean="0">
                <a:latin typeface="Times New Roman"/>
                <a:ea typeface="PMingLiU"/>
              </a:rPr>
              <a:t>index. While </a:t>
            </a:r>
            <a:r>
              <a:rPr lang="en-US" dirty="0" err="1" smtClean="0">
                <a:latin typeface="Times New Roman"/>
                <a:ea typeface="PMingLiU"/>
              </a:rPr>
              <a:t>Laspeyre</a:t>
            </a:r>
            <a:r>
              <a:rPr lang="en-US" dirty="0" smtClean="0">
                <a:latin typeface="Times New Roman"/>
                <a:ea typeface="PMingLiU"/>
              </a:rPr>
              <a:t> makes use of the total cost of purchasing from the base year, </a:t>
            </a:r>
            <a:r>
              <a:rPr lang="en-US" dirty="0" err="1" smtClean="0">
                <a:latin typeface="Times New Roman"/>
                <a:ea typeface="PMingLiU"/>
              </a:rPr>
              <a:t>Paasche</a:t>
            </a:r>
            <a:r>
              <a:rPr lang="en-US" dirty="0" smtClean="0">
                <a:latin typeface="Times New Roman"/>
                <a:ea typeface="PMingLiU"/>
              </a:rPr>
              <a:t> index makes use of the total cost of purchasing from the current year.</a:t>
            </a:r>
          </a:p>
          <a:p>
            <a:pPr lvl="1">
              <a:buClrTx/>
            </a:pPr>
            <a:r>
              <a:rPr lang="en-US" dirty="0" smtClean="0">
                <a:latin typeface="Times New Roman"/>
                <a:ea typeface="PMingLiU"/>
              </a:rPr>
              <a:t>The square-root of the product of the two indexes produces Fisher’s Ideal Price Index.</a:t>
            </a:r>
          </a:p>
          <a:p>
            <a:pPr lvl="1">
              <a:buClrTx/>
            </a:pPr>
            <a:r>
              <a:rPr lang="en-US" dirty="0" smtClean="0">
                <a:latin typeface="Times New Roman"/>
                <a:ea typeface="PMingLiU"/>
              </a:rPr>
              <a:t>The Value-Weighted Form of Fisher’s Ideal Price Index measures price inflation because quantity is held constant.</a:t>
            </a:r>
          </a:p>
        </p:txBody>
      </p:sp>
      <p:sp>
        <p:nvSpPr>
          <p:cNvPr id="6" name="Text Placeholder 5"/>
          <p:cNvSpPr>
            <a:spLocks noGrp="1"/>
          </p:cNvSpPr>
          <p:nvPr>
            <p:ph type="body" sz="quarter" idx="13"/>
          </p:nvPr>
        </p:nvSpPr>
        <p:spPr>
          <a:xfrm>
            <a:off x="152400" y="1219200"/>
            <a:ext cx="8632200" cy="473400"/>
          </a:xfrm>
        </p:spPr>
        <p:txBody>
          <a:bodyPr>
            <a:normAutofit fontScale="77500" lnSpcReduction="20000"/>
          </a:bodyPr>
          <a:lstStyle/>
          <a:p>
            <a:r>
              <a:rPr lang="en-US" sz="2800" dirty="0">
                <a:latin typeface="Times New Roman" pitchFamily="18" charset="0"/>
                <a:cs typeface="Times New Roman" pitchFamily="18" charset="0"/>
              </a:rPr>
              <a:t>6.1.1 Price-Weighted, Value-Weighted, and Quantity-Weighted </a:t>
            </a:r>
            <a:r>
              <a:rPr lang="en-US" sz="2800" dirty="0" smtClean="0">
                <a:latin typeface="Times New Roman" pitchFamily="18" charset="0"/>
                <a:cs typeface="Times New Roman" pitchFamily="18" charset="0"/>
              </a:rPr>
              <a:t>Indexes</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5</a:t>
            </a:fld>
            <a:endParaRPr lang="en-US">
              <a:solidFill>
                <a:schemeClr val="accent6">
                  <a:lumMod val="20000"/>
                  <a:lumOff val="80000"/>
                </a:schemeClr>
              </a:solidFill>
            </a:endParaRPr>
          </a:p>
        </p:txBody>
      </p:sp>
      <p:sp>
        <p:nvSpPr>
          <p:cNvPr id="2" name="Title 1"/>
          <p:cNvSpPr>
            <a:spLocks noGrp="1"/>
          </p:cNvSpPr>
          <p:nvPr>
            <p:ph type="title"/>
          </p:nvPr>
        </p:nvSpPr>
        <p:spPr>
          <a:xfrm>
            <a:off x="152400" y="410837"/>
            <a:ext cx="8839200" cy="808363"/>
          </a:xfrm>
        </p:spPr>
        <p:txBody>
          <a:bodyPr>
            <a:noAutofit/>
          </a:bodyPr>
          <a:lstStyle/>
          <a:p>
            <a:r>
              <a:rPr lang="en-US" sz="2800" dirty="0">
                <a:latin typeface="Times New Roman" pitchFamily="18" charset="0"/>
                <a:cs typeface="Times New Roman" pitchFamily="18" charset="0"/>
              </a:rPr>
              <a:t>6.1 Alternative Methods for Compilation of Stock and Price Indexes</a:t>
            </a:r>
          </a:p>
        </p:txBody>
      </p:sp>
    </p:spTree>
    <p:extLst>
      <p:ext uri="{BB962C8B-B14F-4D97-AF65-F5344CB8AC3E}">
        <p14:creationId xmlns:p14="http://schemas.microsoft.com/office/powerpoint/2010/main" val="3604498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152400" y="1447800"/>
                <a:ext cx="8839200" cy="5029200"/>
              </a:xfrm>
            </p:spPr>
            <p:txBody>
              <a:bodyPr>
                <a:normAutofit fontScale="92500" lnSpcReduction="20000"/>
              </a:bodyPr>
              <a:lstStyle/>
              <a:p>
                <a:pPr marL="0" indent="0">
                  <a:lnSpc>
                    <a:spcPct val="120000"/>
                  </a:lnSpc>
                  <a:spcBef>
                    <a:spcPts val="0"/>
                  </a:spcBef>
                  <a:buNone/>
                  <a:tabLst>
                    <a:tab pos="4060825" algn="ctr"/>
                    <a:tab pos="8110538" algn="r"/>
                  </a:tabLst>
                </a:pPr>
                <a:r>
                  <a:rPr lang="en-US" sz="1800" b="1" u="sng" dirty="0" smtClean="0">
                    <a:latin typeface="Times New Roman" pitchFamily="18" charset="0"/>
                    <a:cs typeface="Times New Roman" pitchFamily="18" charset="0"/>
                  </a:rPr>
                  <a:t>Calculation of Value-Weighted Stock Index</a:t>
                </a:r>
                <a:r>
                  <a:rPr lang="en-US" sz="1800" dirty="0" smtClean="0">
                    <a:latin typeface="Times New Roman" pitchFamily="18" charset="0"/>
                    <a:cs typeface="Times New Roman" pitchFamily="18" charset="0"/>
                  </a:rPr>
                  <a:t>:</a:t>
                </a:r>
              </a:p>
              <a:p>
                <a:pPr marL="0" indent="0">
                  <a:lnSpc>
                    <a:spcPct val="120000"/>
                  </a:lnSpc>
                  <a:spcBef>
                    <a:spcPts val="0"/>
                  </a:spcBef>
                  <a:buNone/>
                  <a:tabLst>
                    <a:tab pos="4060825" algn="ctr"/>
                    <a:tab pos="8110538" algn="r"/>
                  </a:tabLst>
                </a:pPr>
                <a:r>
                  <a:rPr lang="en-US" sz="1800" dirty="0" smtClean="0">
                    <a:latin typeface="Times New Roman" pitchFamily="18" charset="0"/>
                    <a:cs typeface="Times New Roman" pitchFamily="18" charset="0"/>
                  </a:rPr>
                  <a:t>	</a:t>
                </a:r>
                <a14:m>
                  <m:oMath xmlns:m="http://schemas.openxmlformats.org/officeDocument/2006/math">
                    <m:r>
                      <a:rPr lang="en-US" sz="1800" i="1">
                        <a:latin typeface="Cambria Math"/>
                      </a:rPr>
                      <m:t>𝑃𝑎𝑎𝑠𝑐h𝑒</m:t>
                    </m:r>
                    <m:r>
                      <a:rPr lang="en-US" sz="1800">
                        <a:latin typeface="Cambria Math"/>
                        <a:cs typeface="Times New Roman" pitchFamily="18" charset="0"/>
                      </a:rPr>
                      <m:t> </m:t>
                    </m:r>
                    <m:r>
                      <a:rPr lang="en-US" sz="1800">
                        <a:latin typeface="Cambria Math"/>
                        <a:cs typeface="Times New Roman" pitchFamily="18" charset="0"/>
                      </a:rPr>
                      <m:t>𝑝𝑟𝑖𝑐𝑒</m:t>
                    </m:r>
                    <m:r>
                      <a:rPr lang="en-US" sz="1800">
                        <a:latin typeface="Cambria Math"/>
                        <a:cs typeface="Times New Roman" pitchFamily="18" charset="0"/>
                      </a:rPr>
                      <m:t> </m:t>
                    </m:r>
                    <m:r>
                      <a:rPr lang="en-US" sz="1800">
                        <a:latin typeface="Cambria Math"/>
                        <a:cs typeface="Times New Roman" pitchFamily="18" charset="0"/>
                      </a:rPr>
                      <m:t>𝑖𝑛𝑑𝑒𝑥</m:t>
                    </m:r>
                    <m:r>
                      <a:rPr lang="en-US" sz="1800">
                        <a:latin typeface="Cambria Math"/>
                        <a:cs typeface="Times New Roman" pitchFamily="18" charset="0"/>
                      </a:rPr>
                      <m:t>=</m:t>
                    </m:r>
                    <m:f>
                      <m:fPr>
                        <m:ctrlPr>
                          <a:rPr lang="en-US" sz="1800" i="1">
                            <a:latin typeface="Cambria Math"/>
                            <a:cs typeface="Times New Roman" pitchFamily="18" charset="0"/>
                          </a:rPr>
                        </m:ctrlPr>
                      </m:fPr>
                      <m:num>
                        <m:nary>
                          <m:naryPr>
                            <m:chr m:val="∑"/>
                            <m:grow m:val="on"/>
                            <m:subHide m:val="on"/>
                            <m:supHide m:val="on"/>
                            <m:ctrlPr>
                              <a:rPr lang="en-US" sz="1800" i="1">
                                <a:latin typeface="Cambria Math"/>
                                <a:cs typeface="Times New Roman" pitchFamily="18" charset="0"/>
                              </a:rPr>
                            </m:ctrlPr>
                          </m:naryPr>
                          <m:sub/>
                          <m:sup/>
                          <m:e>
                            <m:r>
                              <m:rPr>
                                <m:nor/>
                              </m:rPr>
                              <a:rPr lang="en-US" sz="1800">
                                <a:latin typeface="Times New Roman" pitchFamily="18" charset="0"/>
                                <a:cs typeface="Times New Roman" pitchFamily="18" charset="0"/>
                              </a:rPr>
                              <m:t> </m:t>
                            </m:r>
                            <m:sSub>
                              <m:sSubPr>
                                <m:ctrlPr>
                                  <a:rPr lang="en-US" sz="1800" i="1">
                                    <a:latin typeface="Cambria Math"/>
                                    <a:cs typeface="Times New Roman" pitchFamily="18" charset="0"/>
                                  </a:rPr>
                                </m:ctrlPr>
                              </m:sSubPr>
                              <m:e>
                                <m:r>
                                  <a:rPr lang="en-US" sz="1800">
                                    <a:latin typeface="Cambria Math"/>
                                    <a:cs typeface="Times New Roman" pitchFamily="18" charset="0"/>
                                  </a:rPr>
                                  <m:t>𝑃</m:t>
                                </m:r>
                              </m:e>
                              <m:sub>
                                <m:r>
                                  <a:rPr lang="en-US" sz="1800">
                                    <a:latin typeface="Cambria Math"/>
                                    <a:cs typeface="Times New Roman" pitchFamily="18" charset="0"/>
                                  </a:rPr>
                                  <m:t>𝑗</m:t>
                                </m:r>
                                <m:r>
                                  <a:rPr lang="en-US" sz="1800" b="0" i="1" smtClean="0">
                                    <a:latin typeface="Cambria Math"/>
                                    <a:cs typeface="Times New Roman" pitchFamily="18" charset="0"/>
                                  </a:rPr>
                                  <m:t>𝑡</m:t>
                                </m:r>
                              </m:sub>
                            </m:sSub>
                            <m:sSub>
                              <m:sSubPr>
                                <m:ctrlPr>
                                  <a:rPr lang="en-US" sz="1800" i="1">
                                    <a:latin typeface="Cambria Math"/>
                                    <a:cs typeface="Times New Roman" pitchFamily="18" charset="0"/>
                                  </a:rPr>
                                </m:ctrlPr>
                              </m:sSubPr>
                              <m:e>
                                <m:r>
                                  <a:rPr lang="en-US" sz="1800">
                                    <a:latin typeface="Cambria Math"/>
                                    <a:cs typeface="Times New Roman" pitchFamily="18" charset="0"/>
                                  </a:rPr>
                                  <m:t>𝑄</m:t>
                                </m:r>
                              </m:e>
                              <m:sub>
                                <m:r>
                                  <a:rPr lang="en-US" sz="1800">
                                    <a:latin typeface="Cambria Math"/>
                                    <a:cs typeface="Times New Roman" pitchFamily="18" charset="0"/>
                                  </a:rPr>
                                  <m:t>𝑗𝑡</m:t>
                                </m:r>
                              </m:sub>
                            </m:sSub>
                          </m:e>
                        </m:nary>
                      </m:num>
                      <m:den>
                        <m:nary>
                          <m:naryPr>
                            <m:chr m:val="∑"/>
                            <m:grow m:val="on"/>
                            <m:subHide m:val="on"/>
                            <m:supHide m:val="on"/>
                            <m:ctrlPr>
                              <a:rPr lang="en-US" sz="1800" i="1">
                                <a:latin typeface="Cambria Math"/>
                                <a:cs typeface="Times New Roman" pitchFamily="18" charset="0"/>
                              </a:rPr>
                            </m:ctrlPr>
                          </m:naryPr>
                          <m:sub/>
                          <m:sup/>
                          <m:e>
                            <m:sSub>
                              <m:sSubPr>
                                <m:ctrlPr>
                                  <a:rPr lang="en-US" sz="1800" i="1">
                                    <a:latin typeface="Cambria Math"/>
                                    <a:cs typeface="Times New Roman" pitchFamily="18" charset="0"/>
                                  </a:rPr>
                                </m:ctrlPr>
                              </m:sSubPr>
                              <m:e>
                                <m:sSub>
                                  <m:sSubPr>
                                    <m:ctrlPr>
                                      <a:rPr lang="en-US" sz="1800" i="1">
                                        <a:latin typeface="Cambria Math"/>
                                        <a:cs typeface="Times New Roman" pitchFamily="18" charset="0"/>
                                      </a:rPr>
                                    </m:ctrlPr>
                                  </m:sSubPr>
                                  <m:e>
                                    <m:r>
                                      <a:rPr lang="en-US" sz="1800">
                                        <a:latin typeface="Cambria Math"/>
                                        <a:cs typeface="Times New Roman" pitchFamily="18" charset="0"/>
                                      </a:rPr>
                                      <m:t>𝑃</m:t>
                                    </m:r>
                                  </m:e>
                                  <m:sub>
                                    <m:r>
                                      <a:rPr lang="en-US" sz="1800">
                                        <a:latin typeface="Cambria Math"/>
                                        <a:cs typeface="Times New Roman" pitchFamily="18" charset="0"/>
                                      </a:rPr>
                                      <m:t>𝑗</m:t>
                                    </m:r>
                                    <m:r>
                                      <a:rPr lang="en-US" sz="1800">
                                        <a:latin typeface="Cambria Math"/>
                                        <a:cs typeface="Times New Roman" pitchFamily="18" charset="0"/>
                                      </a:rPr>
                                      <m:t>0</m:t>
                                    </m:r>
                                  </m:sub>
                                </m:sSub>
                                <m:r>
                                  <a:rPr lang="en-US" sz="1800">
                                    <a:latin typeface="Cambria Math"/>
                                    <a:cs typeface="Times New Roman" pitchFamily="18" charset="0"/>
                                  </a:rPr>
                                  <m:t>𝑄</m:t>
                                </m:r>
                              </m:e>
                              <m:sub>
                                <m:r>
                                  <a:rPr lang="en-US" sz="1800">
                                    <a:latin typeface="Cambria Math"/>
                                    <a:cs typeface="Times New Roman" pitchFamily="18" charset="0"/>
                                  </a:rPr>
                                  <m:t>𝑗</m:t>
                                </m:r>
                                <m:r>
                                  <a:rPr lang="en-US" sz="1800" b="0" i="1" smtClean="0">
                                    <a:latin typeface="Cambria Math"/>
                                    <a:cs typeface="Times New Roman" pitchFamily="18" charset="0"/>
                                  </a:rPr>
                                  <m:t>𝑡</m:t>
                                </m:r>
                              </m:sub>
                            </m:sSub>
                          </m:e>
                        </m:nary>
                      </m:den>
                    </m:f>
                  </m:oMath>
                </a14:m>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6.1)</a:t>
                </a:r>
                <a:endParaRPr lang="en-US" sz="1800" dirty="0">
                  <a:latin typeface="Times New Roman" pitchFamily="18" charset="0"/>
                  <a:cs typeface="Times New Roman" pitchFamily="18" charset="0"/>
                </a:endParaRPr>
              </a:p>
              <a:p>
                <a:pPr marL="0" indent="0">
                  <a:lnSpc>
                    <a:spcPct val="120000"/>
                  </a:lnSpc>
                  <a:spcBef>
                    <a:spcPts val="0"/>
                  </a:spcBef>
                  <a:buNone/>
                  <a:tabLst>
                    <a:tab pos="4060825" algn="ctr"/>
                    <a:tab pos="8110538" algn="r"/>
                  </a:tabLst>
                </a:pPr>
                <a:r>
                  <a:rPr lang="en-US" sz="1800" dirty="0">
                    <a:latin typeface="Times New Roman" pitchFamily="18" charset="0"/>
                    <a:cs typeface="Times New Roman" pitchFamily="18" charset="0"/>
                  </a:rPr>
                  <a:t>	</a:t>
                </a:r>
                <a14:m>
                  <m:oMath xmlns:m="http://schemas.openxmlformats.org/officeDocument/2006/math">
                    <m:r>
                      <a:rPr lang="en-US" sz="1800">
                        <a:latin typeface="Cambria Math"/>
                        <a:cs typeface="Times New Roman" pitchFamily="18" charset="0"/>
                      </a:rPr>
                      <m:t>𝐿𝑎𝑠𝑝𝑒𝑦𝑟𝑒𝑠</m:t>
                    </m:r>
                    <m:r>
                      <a:rPr lang="en-US" sz="1800" b="0" i="0" smtClean="0">
                        <a:latin typeface="Cambria Math"/>
                        <a:cs typeface="Times New Roman" pitchFamily="18" charset="0"/>
                      </a:rPr>
                      <m:t> </m:t>
                    </m:r>
                    <m:r>
                      <a:rPr lang="en-US" sz="1800">
                        <a:latin typeface="Cambria Math"/>
                        <a:cs typeface="Times New Roman" pitchFamily="18" charset="0"/>
                      </a:rPr>
                      <m:t>𝑝𝑟𝑖𝑐𝑒</m:t>
                    </m:r>
                    <m:r>
                      <a:rPr lang="en-US" sz="1800">
                        <a:latin typeface="Cambria Math"/>
                        <a:cs typeface="Times New Roman" pitchFamily="18" charset="0"/>
                      </a:rPr>
                      <m:t> </m:t>
                    </m:r>
                    <m:r>
                      <a:rPr lang="en-US" sz="1800">
                        <a:latin typeface="Cambria Math"/>
                        <a:cs typeface="Times New Roman" pitchFamily="18" charset="0"/>
                      </a:rPr>
                      <m:t>𝑖𝑛𝑑𝑒𝑥</m:t>
                    </m:r>
                    <m:r>
                      <a:rPr lang="en-US" sz="1800">
                        <a:latin typeface="Cambria Math"/>
                        <a:cs typeface="Times New Roman" pitchFamily="18" charset="0"/>
                      </a:rPr>
                      <m:t>=</m:t>
                    </m:r>
                    <m:f>
                      <m:fPr>
                        <m:ctrlPr>
                          <a:rPr lang="en-US" sz="1800" i="1">
                            <a:latin typeface="Cambria Math"/>
                            <a:cs typeface="Times New Roman" pitchFamily="18" charset="0"/>
                          </a:rPr>
                        </m:ctrlPr>
                      </m:fPr>
                      <m:num>
                        <m:nary>
                          <m:naryPr>
                            <m:chr m:val="∑"/>
                            <m:grow m:val="on"/>
                            <m:subHide m:val="on"/>
                            <m:supHide m:val="on"/>
                            <m:ctrlPr>
                              <a:rPr lang="en-US" sz="1800" i="1">
                                <a:latin typeface="Cambria Math"/>
                                <a:cs typeface="Times New Roman" pitchFamily="18" charset="0"/>
                              </a:rPr>
                            </m:ctrlPr>
                          </m:naryPr>
                          <m:sub/>
                          <m:sup/>
                          <m:e>
                            <m:r>
                              <m:rPr>
                                <m:nor/>
                              </m:rPr>
                              <a:rPr lang="en-US" sz="1800">
                                <a:latin typeface="Times New Roman" pitchFamily="18" charset="0"/>
                                <a:cs typeface="Times New Roman" pitchFamily="18" charset="0"/>
                              </a:rPr>
                              <m:t> </m:t>
                            </m:r>
                            <m:sSub>
                              <m:sSubPr>
                                <m:ctrlPr>
                                  <a:rPr lang="en-US" sz="1800" i="1">
                                    <a:latin typeface="Cambria Math"/>
                                    <a:cs typeface="Times New Roman" pitchFamily="18" charset="0"/>
                                  </a:rPr>
                                </m:ctrlPr>
                              </m:sSubPr>
                              <m:e>
                                <m:r>
                                  <a:rPr lang="en-US" sz="1800">
                                    <a:latin typeface="Cambria Math"/>
                                    <a:cs typeface="Times New Roman" pitchFamily="18" charset="0"/>
                                  </a:rPr>
                                  <m:t>𝑃</m:t>
                                </m:r>
                              </m:e>
                              <m:sub>
                                <m:r>
                                  <a:rPr lang="en-US" sz="1800">
                                    <a:latin typeface="Cambria Math"/>
                                    <a:cs typeface="Times New Roman" pitchFamily="18" charset="0"/>
                                  </a:rPr>
                                  <m:t>𝑗</m:t>
                                </m:r>
                                <m:r>
                                  <a:rPr lang="en-US" sz="1800" i="1">
                                    <a:latin typeface="Cambria Math"/>
                                    <a:cs typeface="Times New Roman" pitchFamily="18" charset="0"/>
                                  </a:rPr>
                                  <m:t>𝑡</m:t>
                                </m:r>
                              </m:sub>
                            </m:sSub>
                            <m:sSub>
                              <m:sSubPr>
                                <m:ctrlPr>
                                  <a:rPr lang="en-US" sz="1800" i="1">
                                    <a:latin typeface="Cambria Math"/>
                                    <a:cs typeface="Times New Roman" pitchFamily="18" charset="0"/>
                                  </a:rPr>
                                </m:ctrlPr>
                              </m:sSubPr>
                              <m:e>
                                <m:r>
                                  <a:rPr lang="en-US" sz="1800">
                                    <a:latin typeface="Cambria Math"/>
                                    <a:cs typeface="Times New Roman" pitchFamily="18" charset="0"/>
                                  </a:rPr>
                                  <m:t>𝑄</m:t>
                                </m:r>
                              </m:e>
                              <m:sub>
                                <m:r>
                                  <a:rPr lang="en-US" sz="1800">
                                    <a:latin typeface="Cambria Math"/>
                                    <a:cs typeface="Times New Roman" pitchFamily="18" charset="0"/>
                                  </a:rPr>
                                  <m:t>𝑗</m:t>
                                </m:r>
                                <m:r>
                                  <a:rPr lang="en-US" sz="1800" b="0" i="1" smtClean="0">
                                    <a:latin typeface="Cambria Math"/>
                                    <a:cs typeface="Times New Roman" pitchFamily="18" charset="0"/>
                                  </a:rPr>
                                  <m:t>0</m:t>
                                </m:r>
                              </m:sub>
                            </m:sSub>
                          </m:e>
                        </m:nary>
                      </m:num>
                      <m:den>
                        <m:nary>
                          <m:naryPr>
                            <m:chr m:val="∑"/>
                            <m:grow m:val="on"/>
                            <m:subHide m:val="on"/>
                            <m:supHide m:val="on"/>
                            <m:ctrlPr>
                              <a:rPr lang="en-US" sz="1800" i="1">
                                <a:latin typeface="Cambria Math"/>
                                <a:cs typeface="Times New Roman" pitchFamily="18" charset="0"/>
                              </a:rPr>
                            </m:ctrlPr>
                          </m:naryPr>
                          <m:sub/>
                          <m:sup/>
                          <m:e>
                            <m:sSub>
                              <m:sSubPr>
                                <m:ctrlPr>
                                  <a:rPr lang="en-US" sz="1800" i="1">
                                    <a:latin typeface="Cambria Math"/>
                                    <a:cs typeface="Times New Roman" pitchFamily="18" charset="0"/>
                                  </a:rPr>
                                </m:ctrlPr>
                              </m:sSubPr>
                              <m:e>
                                <m:sSub>
                                  <m:sSubPr>
                                    <m:ctrlPr>
                                      <a:rPr lang="en-US" sz="1800" i="1">
                                        <a:latin typeface="Cambria Math"/>
                                        <a:cs typeface="Times New Roman" pitchFamily="18" charset="0"/>
                                      </a:rPr>
                                    </m:ctrlPr>
                                  </m:sSubPr>
                                  <m:e>
                                    <m:r>
                                      <a:rPr lang="en-US" sz="1800">
                                        <a:latin typeface="Cambria Math"/>
                                        <a:cs typeface="Times New Roman" pitchFamily="18" charset="0"/>
                                      </a:rPr>
                                      <m:t>𝑃</m:t>
                                    </m:r>
                                  </m:e>
                                  <m:sub>
                                    <m:r>
                                      <a:rPr lang="en-US" sz="1800">
                                        <a:latin typeface="Cambria Math"/>
                                        <a:cs typeface="Times New Roman" pitchFamily="18" charset="0"/>
                                      </a:rPr>
                                      <m:t>𝑗</m:t>
                                    </m:r>
                                    <m:r>
                                      <a:rPr lang="en-US" sz="1800">
                                        <a:latin typeface="Cambria Math"/>
                                        <a:cs typeface="Times New Roman" pitchFamily="18" charset="0"/>
                                      </a:rPr>
                                      <m:t>0</m:t>
                                    </m:r>
                                  </m:sub>
                                </m:sSub>
                                <m:r>
                                  <a:rPr lang="en-US" sz="1800">
                                    <a:latin typeface="Cambria Math"/>
                                    <a:cs typeface="Times New Roman" pitchFamily="18" charset="0"/>
                                  </a:rPr>
                                  <m:t>𝑄</m:t>
                                </m:r>
                              </m:e>
                              <m:sub>
                                <m:r>
                                  <a:rPr lang="en-US" sz="1800">
                                    <a:latin typeface="Cambria Math"/>
                                    <a:cs typeface="Times New Roman" pitchFamily="18" charset="0"/>
                                  </a:rPr>
                                  <m:t>𝑗</m:t>
                                </m:r>
                                <m:r>
                                  <a:rPr lang="en-US" sz="1800" b="0" i="1" smtClean="0">
                                    <a:latin typeface="Cambria Math"/>
                                    <a:cs typeface="Times New Roman" pitchFamily="18" charset="0"/>
                                  </a:rPr>
                                  <m:t>0</m:t>
                                </m:r>
                              </m:sub>
                            </m:sSub>
                          </m:e>
                        </m:nary>
                      </m:den>
                    </m:f>
                  </m:oMath>
                </a14:m>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6.2)</a:t>
                </a:r>
                <a:endParaRPr lang="en-US" sz="1800" dirty="0">
                  <a:latin typeface="Times New Roman" pitchFamily="18" charset="0"/>
                  <a:cs typeface="Times New Roman" pitchFamily="18" charset="0"/>
                </a:endParaRPr>
              </a:p>
              <a:p>
                <a:pPr marL="0" indent="0">
                  <a:lnSpc>
                    <a:spcPct val="120000"/>
                  </a:lnSpc>
                  <a:spcBef>
                    <a:spcPts val="0"/>
                  </a:spcBef>
                  <a:buNone/>
                  <a:tabLst>
                    <a:tab pos="4060825" algn="ctr"/>
                    <a:tab pos="8110538" algn="r"/>
                  </a:tabLst>
                </a:pPr>
                <a:r>
                  <a:rPr lang="en-US" sz="1800" dirty="0">
                    <a:latin typeface="Times New Roman" pitchFamily="18" charset="0"/>
                    <a:cs typeface="Times New Roman" pitchFamily="18" charset="0"/>
                  </a:rPr>
                  <a:t>	</a:t>
                </a:r>
                <a14:m>
                  <m:oMath xmlns:m="http://schemas.openxmlformats.org/officeDocument/2006/math">
                    <m:r>
                      <a:rPr lang="en-US" sz="1800" i="1">
                        <a:latin typeface="Cambria Math"/>
                      </a:rPr>
                      <m:t>𝐹𝑖𝑠h𝑒𝑟</m:t>
                    </m:r>
                    <m:r>
                      <a:rPr lang="en-US" sz="1800" i="1">
                        <a:latin typeface="Cambria Math"/>
                      </a:rPr>
                      <m:t>’</m:t>
                    </m:r>
                    <m:r>
                      <a:rPr lang="en-US" sz="1800" i="1">
                        <a:latin typeface="Cambria Math"/>
                      </a:rPr>
                      <m:t>𝑠</m:t>
                    </m:r>
                    <m:r>
                      <a:rPr lang="en-US" sz="1800" i="1">
                        <a:latin typeface="Cambria Math"/>
                      </a:rPr>
                      <m:t> </m:t>
                    </m:r>
                    <m:r>
                      <a:rPr lang="en-US" sz="1800" i="1">
                        <a:latin typeface="Cambria Math"/>
                      </a:rPr>
                      <m:t>𝐼𝑑𝑒𝑎𝑙</m:t>
                    </m:r>
                    <m:r>
                      <a:rPr lang="en-US" sz="1800" i="1">
                        <a:latin typeface="Cambria Math"/>
                      </a:rPr>
                      <m:t> </m:t>
                    </m:r>
                    <m:r>
                      <a:rPr lang="en-US" sz="1800" i="1">
                        <a:latin typeface="Cambria Math"/>
                      </a:rPr>
                      <m:t>𝑃𝑟𝑖𝑐𝑒</m:t>
                    </m:r>
                    <m:r>
                      <a:rPr lang="en-US" sz="1800" i="1">
                        <a:latin typeface="Cambria Math"/>
                      </a:rPr>
                      <m:t> </m:t>
                    </m:r>
                    <m:r>
                      <a:rPr lang="en-US" sz="1800" i="1">
                        <a:latin typeface="Cambria Math"/>
                      </a:rPr>
                      <m:t>𝐼𝑛𝑑𝑒𝑥</m:t>
                    </m:r>
                    <m:r>
                      <a:rPr lang="en-US" sz="1800">
                        <a:latin typeface="Cambria Math"/>
                      </a:rPr>
                      <m:t>=</m:t>
                    </m:r>
                    <m:rad>
                      <m:radPr>
                        <m:degHide m:val="on"/>
                        <m:ctrlPr>
                          <a:rPr lang="en-US" sz="1800" i="1">
                            <a:latin typeface="Cambria Math"/>
                          </a:rPr>
                        </m:ctrlPr>
                      </m:radPr>
                      <m:deg/>
                      <m:e>
                        <m:d>
                          <m:dPr>
                            <m:ctrlPr>
                              <a:rPr lang="en-US" sz="1800" i="1">
                                <a:latin typeface="Cambria Math"/>
                              </a:rPr>
                            </m:ctrlPr>
                          </m:dPr>
                          <m:e>
                            <m:f>
                              <m:fPr>
                                <m:ctrlPr>
                                  <a:rPr lang="en-US" sz="1800" i="1">
                                    <a:latin typeface="Cambria Math"/>
                                    <a:cs typeface="Times New Roman" pitchFamily="18" charset="0"/>
                                  </a:rPr>
                                </m:ctrlPr>
                              </m:fPr>
                              <m:num>
                                <m:nary>
                                  <m:naryPr>
                                    <m:chr m:val="∑"/>
                                    <m:grow m:val="on"/>
                                    <m:subHide m:val="on"/>
                                    <m:supHide m:val="on"/>
                                    <m:ctrlPr>
                                      <a:rPr lang="en-US" sz="1800" i="1">
                                        <a:latin typeface="Cambria Math"/>
                                        <a:cs typeface="Times New Roman" pitchFamily="18" charset="0"/>
                                      </a:rPr>
                                    </m:ctrlPr>
                                  </m:naryPr>
                                  <m:sub/>
                                  <m:sup/>
                                  <m:e>
                                    <m:r>
                                      <m:rPr>
                                        <m:nor/>
                                      </m:rPr>
                                      <a:rPr lang="en-US" sz="1800">
                                        <a:latin typeface="Times New Roman" pitchFamily="18" charset="0"/>
                                        <a:cs typeface="Times New Roman" pitchFamily="18" charset="0"/>
                                      </a:rPr>
                                      <m:t> </m:t>
                                    </m:r>
                                    <m:sSub>
                                      <m:sSubPr>
                                        <m:ctrlPr>
                                          <a:rPr lang="en-US" sz="1800" i="1" smtClean="0">
                                            <a:solidFill>
                                              <a:schemeClr val="accent1"/>
                                            </a:solidFill>
                                            <a:latin typeface="Cambria Math"/>
                                            <a:cs typeface="Times New Roman" pitchFamily="18" charset="0"/>
                                          </a:rPr>
                                        </m:ctrlPr>
                                      </m:sSubPr>
                                      <m:e>
                                        <m:r>
                                          <a:rPr lang="en-US" sz="1800">
                                            <a:solidFill>
                                              <a:schemeClr val="accent1"/>
                                            </a:solidFill>
                                            <a:latin typeface="Cambria Math"/>
                                            <a:cs typeface="Times New Roman" pitchFamily="18" charset="0"/>
                                          </a:rPr>
                                          <m:t>𝑃</m:t>
                                        </m:r>
                                      </m:e>
                                      <m:sub>
                                        <m:r>
                                          <a:rPr lang="en-US" sz="1800">
                                            <a:solidFill>
                                              <a:schemeClr val="accent1"/>
                                            </a:solidFill>
                                            <a:latin typeface="Cambria Math"/>
                                            <a:cs typeface="Times New Roman" pitchFamily="18" charset="0"/>
                                          </a:rPr>
                                          <m:t>𝑗</m:t>
                                        </m:r>
                                        <m:r>
                                          <a:rPr lang="en-US" sz="1800" i="1">
                                            <a:solidFill>
                                              <a:schemeClr val="accent1"/>
                                            </a:solidFill>
                                            <a:latin typeface="Cambria Math"/>
                                            <a:cs typeface="Times New Roman" pitchFamily="18" charset="0"/>
                                          </a:rPr>
                                          <m:t>𝑡</m:t>
                                        </m:r>
                                      </m:sub>
                                    </m:sSub>
                                    <m:sSub>
                                      <m:sSubPr>
                                        <m:ctrlPr>
                                          <a:rPr lang="en-US" sz="1800" i="1">
                                            <a:latin typeface="Cambria Math"/>
                                            <a:cs typeface="Times New Roman" pitchFamily="18" charset="0"/>
                                          </a:rPr>
                                        </m:ctrlPr>
                                      </m:sSubPr>
                                      <m:e>
                                        <m:r>
                                          <a:rPr lang="en-US" sz="1800">
                                            <a:latin typeface="Cambria Math"/>
                                            <a:cs typeface="Times New Roman" pitchFamily="18" charset="0"/>
                                          </a:rPr>
                                          <m:t>𝑄</m:t>
                                        </m:r>
                                      </m:e>
                                      <m:sub>
                                        <m:r>
                                          <a:rPr lang="en-US" sz="1800">
                                            <a:latin typeface="Cambria Math"/>
                                            <a:cs typeface="Times New Roman" pitchFamily="18" charset="0"/>
                                          </a:rPr>
                                          <m:t>𝑗𝑡</m:t>
                                        </m:r>
                                      </m:sub>
                                    </m:sSub>
                                  </m:e>
                                </m:nary>
                              </m:num>
                              <m:den>
                                <m:nary>
                                  <m:naryPr>
                                    <m:chr m:val="∑"/>
                                    <m:grow m:val="on"/>
                                    <m:subHide m:val="on"/>
                                    <m:supHide m:val="on"/>
                                    <m:ctrlPr>
                                      <a:rPr lang="en-US" sz="1800" i="1">
                                        <a:latin typeface="Cambria Math"/>
                                        <a:cs typeface="Times New Roman" pitchFamily="18" charset="0"/>
                                      </a:rPr>
                                    </m:ctrlPr>
                                  </m:naryPr>
                                  <m:sub/>
                                  <m:sup/>
                                  <m:e>
                                    <m:sSub>
                                      <m:sSubPr>
                                        <m:ctrlPr>
                                          <a:rPr lang="en-US" sz="1800" i="1">
                                            <a:latin typeface="Cambria Math"/>
                                            <a:cs typeface="Times New Roman" pitchFamily="18" charset="0"/>
                                          </a:rPr>
                                        </m:ctrlPr>
                                      </m:sSubPr>
                                      <m:e>
                                        <m:sSub>
                                          <m:sSubPr>
                                            <m:ctrlPr>
                                              <a:rPr lang="en-US" sz="1800" i="1" smtClean="0">
                                                <a:solidFill>
                                                  <a:srgbClr val="FF0000"/>
                                                </a:solidFill>
                                                <a:latin typeface="Cambria Math"/>
                                                <a:cs typeface="Times New Roman" pitchFamily="18" charset="0"/>
                                              </a:rPr>
                                            </m:ctrlPr>
                                          </m:sSubPr>
                                          <m:e>
                                            <m:r>
                                              <a:rPr lang="en-US" sz="1800">
                                                <a:solidFill>
                                                  <a:srgbClr val="FF0000"/>
                                                </a:solidFill>
                                                <a:latin typeface="Cambria Math"/>
                                                <a:cs typeface="Times New Roman" pitchFamily="18" charset="0"/>
                                              </a:rPr>
                                              <m:t>𝑃</m:t>
                                            </m:r>
                                          </m:e>
                                          <m:sub>
                                            <m:r>
                                              <a:rPr lang="en-US" sz="1800">
                                                <a:solidFill>
                                                  <a:srgbClr val="FF0000"/>
                                                </a:solidFill>
                                                <a:latin typeface="Cambria Math"/>
                                                <a:cs typeface="Times New Roman" pitchFamily="18" charset="0"/>
                                              </a:rPr>
                                              <m:t>𝑗</m:t>
                                            </m:r>
                                            <m:r>
                                              <a:rPr lang="en-US" sz="1800">
                                                <a:solidFill>
                                                  <a:srgbClr val="FF0000"/>
                                                </a:solidFill>
                                                <a:latin typeface="Cambria Math"/>
                                                <a:cs typeface="Times New Roman" pitchFamily="18" charset="0"/>
                                              </a:rPr>
                                              <m:t>0</m:t>
                                            </m:r>
                                          </m:sub>
                                        </m:sSub>
                                        <m:r>
                                          <a:rPr lang="en-US" sz="1800">
                                            <a:latin typeface="Cambria Math"/>
                                            <a:cs typeface="Times New Roman" pitchFamily="18" charset="0"/>
                                          </a:rPr>
                                          <m:t>𝑄</m:t>
                                        </m:r>
                                      </m:e>
                                      <m:sub>
                                        <m:r>
                                          <a:rPr lang="en-US" sz="1800">
                                            <a:latin typeface="Cambria Math"/>
                                            <a:cs typeface="Times New Roman" pitchFamily="18" charset="0"/>
                                          </a:rPr>
                                          <m:t>𝑗</m:t>
                                        </m:r>
                                        <m:r>
                                          <a:rPr lang="en-US" sz="1800" i="1">
                                            <a:latin typeface="Cambria Math"/>
                                            <a:cs typeface="Times New Roman" pitchFamily="18" charset="0"/>
                                          </a:rPr>
                                          <m:t>𝑡</m:t>
                                        </m:r>
                                      </m:sub>
                                    </m:sSub>
                                  </m:e>
                                </m:nary>
                              </m:den>
                            </m:f>
                          </m:e>
                        </m:d>
                        <m:d>
                          <m:dPr>
                            <m:ctrlPr>
                              <a:rPr lang="en-US" sz="1800" i="1">
                                <a:latin typeface="Cambria Math"/>
                              </a:rPr>
                            </m:ctrlPr>
                          </m:dPr>
                          <m:e>
                            <m:f>
                              <m:fPr>
                                <m:ctrlPr>
                                  <a:rPr lang="en-US" sz="1800" i="1">
                                    <a:latin typeface="Cambria Math"/>
                                    <a:cs typeface="Times New Roman" pitchFamily="18" charset="0"/>
                                  </a:rPr>
                                </m:ctrlPr>
                              </m:fPr>
                              <m:num>
                                <m:nary>
                                  <m:naryPr>
                                    <m:chr m:val="∑"/>
                                    <m:grow m:val="on"/>
                                    <m:subHide m:val="on"/>
                                    <m:supHide m:val="on"/>
                                    <m:ctrlPr>
                                      <a:rPr lang="en-US" sz="1800" i="1">
                                        <a:latin typeface="Cambria Math"/>
                                        <a:cs typeface="Times New Roman" pitchFamily="18" charset="0"/>
                                      </a:rPr>
                                    </m:ctrlPr>
                                  </m:naryPr>
                                  <m:sub/>
                                  <m:sup/>
                                  <m:e>
                                    <m:r>
                                      <m:rPr>
                                        <m:nor/>
                                      </m:rPr>
                                      <a:rPr lang="en-US" sz="1800">
                                        <a:latin typeface="Times New Roman" pitchFamily="18" charset="0"/>
                                        <a:cs typeface="Times New Roman" pitchFamily="18" charset="0"/>
                                      </a:rPr>
                                      <m:t> </m:t>
                                    </m:r>
                                    <m:sSub>
                                      <m:sSubPr>
                                        <m:ctrlPr>
                                          <a:rPr lang="en-US" sz="1800" i="1" smtClean="0">
                                            <a:solidFill>
                                              <a:srgbClr val="FF0000"/>
                                            </a:solidFill>
                                            <a:latin typeface="Cambria Math"/>
                                            <a:cs typeface="Times New Roman" pitchFamily="18" charset="0"/>
                                          </a:rPr>
                                        </m:ctrlPr>
                                      </m:sSubPr>
                                      <m:e>
                                        <m:r>
                                          <a:rPr lang="en-US" sz="1800">
                                            <a:solidFill>
                                              <a:srgbClr val="FF0000"/>
                                            </a:solidFill>
                                            <a:latin typeface="Cambria Math"/>
                                            <a:cs typeface="Times New Roman" pitchFamily="18" charset="0"/>
                                          </a:rPr>
                                          <m:t>𝑃</m:t>
                                        </m:r>
                                      </m:e>
                                      <m:sub>
                                        <m:r>
                                          <a:rPr lang="en-US" sz="1800">
                                            <a:solidFill>
                                              <a:srgbClr val="FF0000"/>
                                            </a:solidFill>
                                            <a:latin typeface="Cambria Math"/>
                                            <a:cs typeface="Times New Roman" pitchFamily="18" charset="0"/>
                                          </a:rPr>
                                          <m:t>𝑗</m:t>
                                        </m:r>
                                        <m:r>
                                          <a:rPr lang="en-US" sz="1800" i="1">
                                            <a:solidFill>
                                              <a:srgbClr val="FF0000"/>
                                            </a:solidFill>
                                            <a:latin typeface="Cambria Math"/>
                                            <a:cs typeface="Times New Roman" pitchFamily="18" charset="0"/>
                                          </a:rPr>
                                          <m:t>𝑡</m:t>
                                        </m:r>
                                      </m:sub>
                                    </m:sSub>
                                    <m:sSub>
                                      <m:sSubPr>
                                        <m:ctrlPr>
                                          <a:rPr lang="en-US" sz="1800" i="1">
                                            <a:latin typeface="Cambria Math"/>
                                            <a:cs typeface="Times New Roman" pitchFamily="18" charset="0"/>
                                          </a:rPr>
                                        </m:ctrlPr>
                                      </m:sSubPr>
                                      <m:e>
                                        <m:r>
                                          <a:rPr lang="en-US" sz="1800">
                                            <a:latin typeface="Cambria Math"/>
                                            <a:cs typeface="Times New Roman" pitchFamily="18" charset="0"/>
                                          </a:rPr>
                                          <m:t>𝑄</m:t>
                                        </m:r>
                                      </m:e>
                                      <m:sub>
                                        <m:r>
                                          <a:rPr lang="en-US" sz="1800">
                                            <a:latin typeface="Cambria Math"/>
                                            <a:cs typeface="Times New Roman" pitchFamily="18" charset="0"/>
                                          </a:rPr>
                                          <m:t>𝑗</m:t>
                                        </m:r>
                                        <m:r>
                                          <a:rPr lang="en-US" sz="1800" i="1">
                                            <a:latin typeface="Cambria Math"/>
                                            <a:cs typeface="Times New Roman" pitchFamily="18" charset="0"/>
                                          </a:rPr>
                                          <m:t>0</m:t>
                                        </m:r>
                                      </m:sub>
                                    </m:sSub>
                                  </m:e>
                                </m:nary>
                              </m:num>
                              <m:den>
                                <m:nary>
                                  <m:naryPr>
                                    <m:chr m:val="∑"/>
                                    <m:grow m:val="on"/>
                                    <m:subHide m:val="on"/>
                                    <m:supHide m:val="on"/>
                                    <m:ctrlPr>
                                      <a:rPr lang="en-US" sz="1800" i="1">
                                        <a:latin typeface="Cambria Math"/>
                                        <a:cs typeface="Times New Roman" pitchFamily="18" charset="0"/>
                                      </a:rPr>
                                    </m:ctrlPr>
                                  </m:naryPr>
                                  <m:sub/>
                                  <m:sup/>
                                  <m:e>
                                    <m:sSub>
                                      <m:sSubPr>
                                        <m:ctrlPr>
                                          <a:rPr lang="en-US" sz="1800" i="1">
                                            <a:latin typeface="Cambria Math"/>
                                            <a:cs typeface="Times New Roman" pitchFamily="18" charset="0"/>
                                          </a:rPr>
                                        </m:ctrlPr>
                                      </m:sSubPr>
                                      <m:e>
                                        <m:sSub>
                                          <m:sSubPr>
                                            <m:ctrlPr>
                                              <a:rPr lang="en-US" sz="1800" i="1" smtClean="0">
                                                <a:solidFill>
                                                  <a:schemeClr val="accent1"/>
                                                </a:solidFill>
                                                <a:latin typeface="Cambria Math"/>
                                                <a:cs typeface="Times New Roman" pitchFamily="18" charset="0"/>
                                              </a:rPr>
                                            </m:ctrlPr>
                                          </m:sSubPr>
                                          <m:e>
                                            <m:r>
                                              <a:rPr lang="en-US" sz="1800">
                                                <a:solidFill>
                                                  <a:schemeClr val="accent1"/>
                                                </a:solidFill>
                                                <a:latin typeface="Cambria Math"/>
                                                <a:cs typeface="Times New Roman" pitchFamily="18" charset="0"/>
                                              </a:rPr>
                                              <m:t>𝑃</m:t>
                                            </m:r>
                                          </m:e>
                                          <m:sub>
                                            <m:r>
                                              <a:rPr lang="en-US" sz="1800">
                                                <a:solidFill>
                                                  <a:schemeClr val="accent1"/>
                                                </a:solidFill>
                                                <a:latin typeface="Cambria Math"/>
                                                <a:cs typeface="Times New Roman" pitchFamily="18" charset="0"/>
                                              </a:rPr>
                                              <m:t>𝑗</m:t>
                                            </m:r>
                                            <m:r>
                                              <a:rPr lang="en-US" sz="1800">
                                                <a:solidFill>
                                                  <a:schemeClr val="accent1"/>
                                                </a:solidFill>
                                                <a:latin typeface="Cambria Math"/>
                                                <a:cs typeface="Times New Roman" pitchFamily="18" charset="0"/>
                                              </a:rPr>
                                              <m:t>0</m:t>
                                            </m:r>
                                          </m:sub>
                                        </m:sSub>
                                        <m:r>
                                          <a:rPr lang="en-US" sz="1800">
                                            <a:latin typeface="Cambria Math"/>
                                            <a:cs typeface="Times New Roman" pitchFamily="18" charset="0"/>
                                          </a:rPr>
                                          <m:t>𝑄</m:t>
                                        </m:r>
                                      </m:e>
                                      <m:sub>
                                        <m:r>
                                          <a:rPr lang="en-US" sz="1800">
                                            <a:latin typeface="Cambria Math"/>
                                            <a:cs typeface="Times New Roman" pitchFamily="18" charset="0"/>
                                          </a:rPr>
                                          <m:t>𝑗</m:t>
                                        </m:r>
                                        <m:r>
                                          <a:rPr lang="en-US" sz="1800" i="1">
                                            <a:latin typeface="Cambria Math"/>
                                            <a:cs typeface="Times New Roman" pitchFamily="18" charset="0"/>
                                          </a:rPr>
                                          <m:t>0</m:t>
                                        </m:r>
                                      </m:sub>
                                    </m:sSub>
                                  </m:e>
                                </m:nary>
                              </m:den>
                            </m:f>
                          </m:e>
                        </m:d>
                        <m:r>
                          <m:rPr>
                            <m:nor/>
                          </m:rPr>
                          <a:rPr lang="en-US" sz="1800" i="1">
                            <a:latin typeface="Times New Roman" pitchFamily="18" charset="0"/>
                            <a:cs typeface="Times New Roman" pitchFamily="18" charset="0"/>
                          </a:rPr>
                          <m:t> </m:t>
                        </m:r>
                      </m:e>
                    </m:rad>
                  </m:oMath>
                </a14:m>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6.3)</a:t>
                </a:r>
                <a:endParaRPr lang="en-US" sz="1800" dirty="0">
                  <a:latin typeface="Times New Roman" pitchFamily="18" charset="0"/>
                  <a:cs typeface="Times New Roman" pitchFamily="18" charset="0"/>
                </a:endParaRPr>
              </a:p>
              <a:p>
                <a:pPr marL="0" indent="0">
                  <a:lnSpc>
                    <a:spcPct val="120000"/>
                  </a:lnSpc>
                  <a:spcBef>
                    <a:spcPts val="0"/>
                  </a:spcBef>
                  <a:buNone/>
                </a:pPr>
                <a:r>
                  <a:rPr lang="en-US" sz="1800" dirty="0" smtClean="0">
                    <a:latin typeface="Times New Roman" pitchFamily="18" charset="0"/>
                    <a:cs typeface="Times New Roman" pitchFamily="18" charset="0"/>
                  </a:rPr>
                  <a:t>where</a:t>
                </a:r>
                <a:endParaRPr lang="en-US" sz="1800" dirty="0">
                  <a:latin typeface="Times New Roman" pitchFamily="18" charset="0"/>
                  <a:cs typeface="Times New Roman" pitchFamily="18" charset="0"/>
                </a:endParaRPr>
              </a:p>
              <a:p>
                <a:pPr marL="457200" lvl="1" indent="0">
                  <a:lnSpc>
                    <a:spcPct val="120000"/>
                  </a:lnSpc>
                  <a:spcBef>
                    <a:spcPts val="0"/>
                  </a:spcBef>
                  <a:buNone/>
                </a:pPr>
                <a14:m>
                  <m:oMath xmlns:m="http://schemas.openxmlformats.org/officeDocument/2006/math">
                    <m:sSub>
                      <m:sSubPr>
                        <m:ctrlPr>
                          <a:rPr lang="en-US" sz="1800" i="1">
                            <a:latin typeface="Cambria Math"/>
                          </a:rPr>
                        </m:ctrlPr>
                      </m:sSubPr>
                      <m:e>
                        <m:r>
                          <a:rPr lang="en-US" sz="1800" i="1">
                            <a:latin typeface="Cambria Math"/>
                          </a:rPr>
                          <m:t>𝑃</m:t>
                        </m:r>
                      </m:e>
                      <m:sub>
                        <m:r>
                          <a:rPr lang="en-US" sz="1800" i="1">
                            <a:latin typeface="Cambria Math"/>
                          </a:rPr>
                          <m:t>𝑗𝑡</m:t>
                        </m:r>
                      </m:sub>
                    </m:sSub>
                  </m:oMath>
                </a14:m>
                <a:r>
                  <a:rPr lang="en-US" sz="1800" dirty="0">
                    <a:latin typeface="Times New Roman" pitchFamily="18" charset="0"/>
                    <a:cs typeface="Times New Roman" pitchFamily="18" charset="0"/>
                  </a:rPr>
                  <a:t>= price per unit for </a:t>
                </a:r>
                <a:r>
                  <a:rPr lang="en-US" sz="1800" dirty="0" smtClean="0">
                    <a:latin typeface="Times New Roman" pitchFamily="18" charset="0"/>
                    <a:cs typeface="Times New Roman" pitchFamily="18" charset="0"/>
                  </a:rPr>
                  <a:t>the </a:t>
                </a:r>
                <a:r>
                  <a:rPr lang="en-US" sz="1800" dirty="0" err="1" smtClean="0">
                    <a:latin typeface="Times New Roman" pitchFamily="18" charset="0"/>
                    <a:cs typeface="Times New Roman" pitchFamily="18" charset="0"/>
                  </a:rPr>
                  <a:t>j</a:t>
                </a:r>
                <a:r>
                  <a:rPr lang="en-US" sz="1800" baseline="30000" dirty="0" err="1" smtClean="0">
                    <a:latin typeface="Times New Roman" pitchFamily="18" charset="0"/>
                    <a:cs typeface="Times New Roman" pitchFamily="18" charset="0"/>
                  </a:rPr>
                  <a:t>th</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commodity in period t;</a:t>
                </a:r>
                <a:endParaRPr lang="en-US" sz="1800" i="1" dirty="0">
                  <a:latin typeface="Cambria Math"/>
                </a:endParaRPr>
              </a:p>
              <a:p>
                <a:pPr marL="457200" lvl="1" indent="0">
                  <a:lnSpc>
                    <a:spcPct val="120000"/>
                  </a:lnSpc>
                  <a:spcBef>
                    <a:spcPts val="0"/>
                  </a:spcBef>
                  <a:buNone/>
                </a:pPr>
                <a14:m>
                  <m:oMath xmlns:m="http://schemas.openxmlformats.org/officeDocument/2006/math">
                    <m:sSub>
                      <m:sSubPr>
                        <m:ctrlPr>
                          <a:rPr lang="en-US" sz="1800" i="1">
                            <a:latin typeface="Cambria Math"/>
                          </a:rPr>
                        </m:ctrlPr>
                      </m:sSubPr>
                      <m:e>
                        <m:r>
                          <a:rPr lang="en-US" sz="1800" i="1">
                            <a:latin typeface="Cambria Math"/>
                          </a:rPr>
                          <m:t>𝑃</m:t>
                        </m:r>
                      </m:e>
                      <m:sub>
                        <m:r>
                          <a:rPr lang="en-US" sz="1800" i="1">
                            <a:latin typeface="Cambria Math"/>
                          </a:rPr>
                          <m:t>𝑗</m:t>
                        </m:r>
                        <m:r>
                          <a:rPr lang="en-US" sz="1800" i="1">
                            <a:latin typeface="Cambria Math"/>
                          </a:rPr>
                          <m:t>0</m:t>
                        </m:r>
                      </m:sub>
                    </m:sSub>
                  </m:oMath>
                </a14:m>
                <a:r>
                  <a:rPr lang="en-US" sz="1800" dirty="0">
                    <a:latin typeface="Times New Roman" pitchFamily="18" charset="0"/>
                    <a:cs typeface="Times New Roman" pitchFamily="18" charset="0"/>
                  </a:rPr>
                  <a:t>= price per unit for </a:t>
                </a:r>
                <a:r>
                  <a:rPr lang="en-US" sz="1800" dirty="0" smtClean="0">
                    <a:latin typeface="Times New Roman" pitchFamily="18" charset="0"/>
                    <a:cs typeface="Times New Roman" pitchFamily="18" charset="0"/>
                  </a:rPr>
                  <a:t>the </a:t>
                </a:r>
                <a:r>
                  <a:rPr lang="en-US" sz="1800" dirty="0" err="1" smtClean="0">
                    <a:latin typeface="Times New Roman" pitchFamily="18" charset="0"/>
                    <a:cs typeface="Times New Roman" pitchFamily="18" charset="0"/>
                  </a:rPr>
                  <a:t>j</a:t>
                </a:r>
                <a:r>
                  <a:rPr lang="en-US" sz="1800" baseline="30000" dirty="0" err="1" smtClean="0">
                    <a:latin typeface="Times New Roman" pitchFamily="18" charset="0"/>
                    <a:cs typeface="Times New Roman" pitchFamily="18" charset="0"/>
                  </a:rPr>
                  <a:t>th</a:t>
                </a:r>
                <a:r>
                  <a:rPr lang="en-US" sz="1800" dirty="0" smtClean="0">
                    <a:latin typeface="Times New Roman" pitchFamily="18" charset="0"/>
                    <a:cs typeface="Times New Roman" pitchFamily="18" charset="0"/>
                  </a:rPr>
                  <a:t> commodity in the base year;</a:t>
                </a:r>
                <a:endParaRPr lang="en-US" sz="1800" dirty="0">
                  <a:latin typeface="Times New Roman" pitchFamily="18" charset="0"/>
                  <a:cs typeface="Times New Roman" pitchFamily="18" charset="0"/>
                </a:endParaRPr>
              </a:p>
              <a:p>
                <a:pPr marL="457200" lvl="1" indent="0">
                  <a:lnSpc>
                    <a:spcPct val="120000"/>
                  </a:lnSpc>
                  <a:spcBef>
                    <a:spcPts val="0"/>
                  </a:spcBef>
                  <a:buNone/>
                </a:pPr>
                <a14:m>
                  <m:oMath xmlns:m="http://schemas.openxmlformats.org/officeDocument/2006/math">
                    <m:sSub>
                      <m:sSubPr>
                        <m:ctrlPr>
                          <a:rPr lang="en-US" sz="1800" i="1">
                            <a:latin typeface="Cambria Math"/>
                          </a:rPr>
                        </m:ctrlPr>
                      </m:sSubPr>
                      <m:e>
                        <m:r>
                          <a:rPr lang="en-US" sz="1800" i="1">
                            <a:latin typeface="Cambria Math"/>
                          </a:rPr>
                          <m:t>𝑄</m:t>
                        </m:r>
                      </m:e>
                      <m:sub>
                        <m:r>
                          <a:rPr lang="en-US" sz="1800" i="1">
                            <a:latin typeface="Cambria Math"/>
                          </a:rPr>
                          <m:t>𝑗𝑡</m:t>
                        </m:r>
                      </m:sub>
                    </m:sSub>
                  </m:oMath>
                </a14:m>
                <a:r>
                  <a:rPr lang="en-US" sz="1800" dirty="0">
                    <a:latin typeface="Times New Roman" pitchFamily="18" charset="0"/>
                    <a:cs typeface="Times New Roman" pitchFamily="18" charset="0"/>
                  </a:rPr>
                  <a:t>=quantity of </a:t>
                </a:r>
                <a:r>
                  <a:rPr lang="en-US" sz="1800" dirty="0" smtClean="0">
                    <a:latin typeface="Times New Roman" pitchFamily="18" charset="0"/>
                    <a:cs typeface="Times New Roman" pitchFamily="18" charset="0"/>
                  </a:rPr>
                  <a:t>the </a:t>
                </a:r>
                <a:r>
                  <a:rPr lang="en-US" sz="1800" dirty="0" err="1" smtClean="0">
                    <a:latin typeface="Times New Roman" pitchFamily="18" charset="0"/>
                    <a:cs typeface="Times New Roman" pitchFamily="18" charset="0"/>
                  </a:rPr>
                  <a:t>j</a:t>
                </a:r>
                <a:r>
                  <a:rPr lang="en-US" sz="1800" baseline="30000" dirty="0" err="1" smtClean="0">
                    <a:latin typeface="Times New Roman" pitchFamily="18" charset="0"/>
                    <a:cs typeface="Times New Roman" pitchFamily="18" charset="0"/>
                  </a:rPr>
                  <a:t>th</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commodity in period t; and</a:t>
                </a:r>
              </a:p>
              <a:p>
                <a:pPr marL="457200" lvl="1" indent="0">
                  <a:lnSpc>
                    <a:spcPct val="120000"/>
                  </a:lnSpc>
                  <a:spcBef>
                    <a:spcPts val="0"/>
                  </a:spcBef>
                  <a:buNone/>
                </a:pPr>
                <a14:m>
                  <m:oMath xmlns:m="http://schemas.openxmlformats.org/officeDocument/2006/math">
                    <m:sSub>
                      <m:sSubPr>
                        <m:ctrlPr>
                          <a:rPr lang="en-US" sz="1800" i="1">
                            <a:latin typeface="Cambria Math"/>
                          </a:rPr>
                        </m:ctrlPr>
                      </m:sSubPr>
                      <m:e>
                        <m:r>
                          <a:rPr lang="en-US" sz="1800" i="1">
                            <a:latin typeface="Cambria Math"/>
                          </a:rPr>
                          <m:t>𝑄</m:t>
                        </m:r>
                      </m:e>
                      <m:sub>
                        <m:r>
                          <a:rPr lang="en-US" sz="1800" i="1">
                            <a:latin typeface="Cambria Math"/>
                          </a:rPr>
                          <m:t>𝑗</m:t>
                        </m:r>
                        <m:r>
                          <a:rPr lang="en-US" sz="1800" i="1">
                            <a:latin typeface="Cambria Math"/>
                          </a:rPr>
                          <m:t>0</m:t>
                        </m:r>
                      </m:sub>
                    </m:sSub>
                  </m:oMath>
                </a14:m>
                <a:r>
                  <a:rPr lang="en-US" sz="1800" dirty="0">
                    <a:latin typeface="Times New Roman" pitchFamily="18" charset="0"/>
                    <a:cs typeface="Times New Roman" pitchFamily="18" charset="0"/>
                  </a:rPr>
                  <a:t>=quantity of </a:t>
                </a:r>
                <a:r>
                  <a:rPr lang="en-US" sz="1800" dirty="0" smtClean="0">
                    <a:latin typeface="Times New Roman" pitchFamily="18" charset="0"/>
                    <a:cs typeface="Times New Roman" pitchFamily="18" charset="0"/>
                  </a:rPr>
                  <a:t>the </a:t>
                </a:r>
                <a:r>
                  <a:rPr lang="en-US" sz="1800" dirty="0" err="1" smtClean="0">
                    <a:latin typeface="Times New Roman" pitchFamily="18" charset="0"/>
                    <a:cs typeface="Times New Roman" pitchFamily="18" charset="0"/>
                  </a:rPr>
                  <a:t>j</a:t>
                </a:r>
                <a:r>
                  <a:rPr lang="en-US" sz="1800" baseline="30000" dirty="0" err="1" smtClean="0">
                    <a:latin typeface="Times New Roman" pitchFamily="18" charset="0"/>
                    <a:cs typeface="Times New Roman" pitchFamily="18" charset="0"/>
                  </a:rPr>
                  <a:t>th</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commodity </a:t>
                </a:r>
                <a:r>
                  <a:rPr lang="en-US" sz="1800" dirty="0" smtClean="0">
                    <a:latin typeface="Times New Roman" pitchFamily="18" charset="0"/>
                    <a:cs typeface="Times New Roman" pitchFamily="18" charset="0"/>
                  </a:rPr>
                  <a:t>in the base year</a:t>
                </a:r>
              </a:p>
              <a:p>
                <a:pPr marL="457200" lvl="1" indent="0">
                  <a:lnSpc>
                    <a:spcPct val="120000"/>
                  </a:lnSpc>
                  <a:spcBef>
                    <a:spcPts val="0"/>
                  </a:spcBef>
                  <a:buNone/>
                </a:pPr>
                <a:endParaRPr lang="en-US" sz="1800" dirty="0" smtClean="0">
                  <a:latin typeface="Times New Roman" pitchFamily="18" charset="0"/>
                  <a:cs typeface="Times New Roman" pitchFamily="18" charset="0"/>
                </a:endParaRPr>
              </a:p>
              <a:p>
                <a:pPr marL="0" indent="-53975">
                  <a:lnSpc>
                    <a:spcPct val="120000"/>
                  </a:lnSpc>
                  <a:spcBef>
                    <a:spcPts val="0"/>
                  </a:spcBef>
                  <a:buNone/>
                </a:pPr>
                <a:r>
                  <a:rPr lang="en-US" sz="1800" dirty="0" smtClean="0">
                    <a:latin typeface="Times New Roman" pitchFamily="18" charset="0"/>
                    <a:cs typeface="Times New Roman" pitchFamily="18" charset="0"/>
                  </a:rPr>
                  <a:t>The critical factor in the Value-Weighted Stock form of Fisher’s Ideal Price Index is the change in price while holding quantity constant.</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152400" y="1447800"/>
                <a:ext cx="8839200" cy="5029200"/>
              </a:xfrm>
              <a:blipFill rotWithShape="1">
                <a:blip r:embed="rId2"/>
                <a:stretch>
                  <a:fillRect l="-414" t="-242" b="-364"/>
                </a:stretch>
              </a:blipFill>
            </p:spPr>
            <p:txBody>
              <a:bodyPr/>
              <a:lstStyle/>
              <a:p>
                <a:r>
                  <a:rPr lang="en-US">
                    <a:noFill/>
                  </a:rPr>
                  <a:t> </a:t>
                </a:r>
              </a:p>
            </p:txBody>
          </p:sp>
        </mc:Fallback>
      </mc:AlternateContent>
      <p:sp>
        <p:nvSpPr>
          <p:cNvPr id="6" name="Text Placeholder 5"/>
          <p:cNvSpPr>
            <a:spLocks noGrp="1"/>
          </p:cNvSpPr>
          <p:nvPr>
            <p:ph type="body" sz="quarter" idx="13"/>
          </p:nvPr>
        </p:nvSpPr>
        <p:spPr>
          <a:xfrm>
            <a:off x="152400" y="1143000"/>
            <a:ext cx="8632200" cy="381000"/>
          </a:xfrm>
        </p:spPr>
        <p:txBody>
          <a:bodyPr>
            <a:normAutofit fontScale="77500" lnSpcReduction="20000"/>
          </a:bodyPr>
          <a:lstStyle/>
          <a:p>
            <a:r>
              <a:rPr lang="en-US" sz="2800" dirty="0">
                <a:latin typeface="Times New Roman" pitchFamily="18" charset="0"/>
                <a:cs typeface="Times New Roman" pitchFamily="18" charset="0"/>
              </a:rPr>
              <a:t>6.1.1 Price-Weighted, Value-Weighted, and Quantity-Weighted </a:t>
            </a:r>
            <a:r>
              <a:rPr lang="en-US" sz="2800" dirty="0" smtClean="0">
                <a:latin typeface="Times New Roman" pitchFamily="18" charset="0"/>
                <a:cs typeface="Times New Roman" pitchFamily="18" charset="0"/>
              </a:rPr>
              <a:t>Indexes</a:t>
            </a:r>
          </a:p>
        </p:txBody>
      </p:sp>
      <p:sp>
        <p:nvSpPr>
          <p:cNvPr id="2" name="Title 1"/>
          <p:cNvSpPr>
            <a:spLocks noGrp="1"/>
          </p:cNvSpPr>
          <p:nvPr>
            <p:ph type="title"/>
          </p:nvPr>
        </p:nvSpPr>
        <p:spPr>
          <a:xfrm>
            <a:off x="152400" y="410837"/>
            <a:ext cx="8839200" cy="655963"/>
          </a:xfrm>
        </p:spPr>
        <p:txBody>
          <a:bodyPr>
            <a:noAutofit/>
          </a:bodyPr>
          <a:lstStyle/>
          <a:p>
            <a:r>
              <a:rPr lang="en-US" sz="2800" dirty="0">
                <a:latin typeface="Times New Roman" pitchFamily="18" charset="0"/>
                <a:cs typeface="Times New Roman" pitchFamily="18" charset="0"/>
              </a:rPr>
              <a:t>6.1 Alternative Methods for Compilation of Stock and Price Indexes</a:t>
            </a:r>
          </a:p>
        </p:txBody>
      </p:sp>
      <p:sp>
        <p:nvSpPr>
          <p:cNvPr id="7" name="Slide Number Placeholder 3"/>
          <p:cNvSpPr>
            <a:spLocks noGrp="1"/>
          </p:cNvSpPr>
          <p:nvPr>
            <p:ph type="sldNum" sz="quarter" idx="4"/>
          </p:nvPr>
        </p:nvSpPr>
        <p:spPr>
          <a:xfrm>
            <a:off x="76200" y="6638075"/>
            <a:ext cx="2133600" cy="365125"/>
          </a:xfrm>
        </p:spPr>
        <p:txBody>
          <a:bodyPr/>
          <a:lstStyle/>
          <a:p>
            <a:fld id="{2361D884-7B35-49FB-9233-7A8213574B9D}" type="slidenum">
              <a:rPr lang="en-US">
                <a:solidFill>
                  <a:schemeClr val="accent6">
                    <a:lumMod val="20000"/>
                    <a:lumOff val="80000"/>
                  </a:schemeClr>
                </a:solidFill>
              </a:rPr>
              <a:pPr/>
              <a:t>6</a:t>
            </a:fld>
            <a:endParaRPr lang="en-US" dirty="0">
              <a:solidFill>
                <a:schemeClr val="accent6">
                  <a:lumMod val="20000"/>
                  <a:lumOff val="80000"/>
                </a:schemeClr>
              </a:solidFill>
            </a:endParaRPr>
          </a:p>
        </p:txBody>
      </p:sp>
    </p:spTree>
    <p:extLst>
      <p:ext uri="{BB962C8B-B14F-4D97-AF65-F5344CB8AC3E}">
        <p14:creationId xmlns:p14="http://schemas.microsoft.com/office/powerpoint/2010/main" val="2988963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152400" y="1524000"/>
                <a:ext cx="8839200" cy="4953000"/>
              </a:xfrm>
            </p:spPr>
            <p:txBody>
              <a:bodyPr>
                <a:normAutofit fontScale="70000" lnSpcReduction="20000"/>
              </a:bodyPr>
              <a:lstStyle/>
              <a:p>
                <a:pPr marL="0" indent="0">
                  <a:lnSpc>
                    <a:spcPct val="120000"/>
                  </a:lnSpc>
                  <a:buClrTx/>
                  <a:buNone/>
                </a:pPr>
                <a:r>
                  <a:rPr lang="en-US" dirty="0" smtClean="0">
                    <a:latin typeface="Times New Roman" pitchFamily="18" charset="0"/>
                    <a:cs typeface="Times New Roman" pitchFamily="18" charset="0"/>
                  </a:rPr>
                  <a:t>Although primary </a:t>
                </a:r>
                <a:r>
                  <a:rPr lang="en-US" dirty="0">
                    <a:latin typeface="Times New Roman" pitchFamily="18" charset="0"/>
                    <a:cs typeface="Times New Roman" pitchFamily="18" charset="0"/>
                  </a:rPr>
                  <a:t>types of market </a:t>
                </a:r>
                <a:r>
                  <a:rPr lang="en-US" dirty="0" smtClean="0">
                    <a:latin typeface="Times New Roman" pitchFamily="18" charset="0"/>
                    <a:cs typeface="Times New Roman" pitchFamily="18" charset="0"/>
                  </a:rPr>
                  <a:t>indexes </a:t>
                </a:r>
                <a:r>
                  <a:rPr lang="en-US" dirty="0">
                    <a:latin typeface="Times New Roman" pitchFamily="18" charset="0"/>
                    <a:cs typeface="Times New Roman" pitchFamily="18" charset="0"/>
                  </a:rPr>
                  <a:t>are either price weighted or value </a:t>
                </a:r>
                <a:r>
                  <a:rPr lang="en-US" dirty="0" smtClean="0">
                    <a:latin typeface="Times New Roman" pitchFamily="18" charset="0"/>
                    <a:cs typeface="Times New Roman" pitchFamily="18" charset="0"/>
                  </a:rPr>
                  <a:t>weighted, </a:t>
                </a:r>
                <a:r>
                  <a:rPr lang="en-US" dirty="0">
                    <a:latin typeface="Times New Roman" pitchFamily="18" charset="0"/>
                    <a:cs typeface="Times New Roman" pitchFamily="18" charset="0"/>
                  </a:rPr>
                  <a:t>another approach to calculating indexes is </a:t>
                </a:r>
                <a:r>
                  <a:rPr lang="en-US" b="1" dirty="0">
                    <a:latin typeface="Times New Roman" pitchFamily="18" charset="0"/>
                    <a:cs typeface="Times New Roman" pitchFamily="18" charset="0"/>
                  </a:rPr>
                  <a:t>quantity-weighted indexes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The calculation of quantity-weighted indexes is relatively the same as value-weighted stock indexes, but in this case, price is held constant instead of </a:t>
                </a:r>
                <a:r>
                  <a:rPr lang="en-US" dirty="0" smtClean="0">
                    <a:latin typeface="Times New Roman" pitchFamily="18" charset="0"/>
                    <a:cs typeface="Times New Roman" pitchFamily="18" charset="0"/>
                  </a:rPr>
                  <a:t>quantity.  Calculation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the quantity-weighted index is as follows:</a:t>
                </a:r>
                <a:endParaRPr lang="en-US" dirty="0">
                  <a:latin typeface="Times New Roman" pitchFamily="18" charset="0"/>
                  <a:cs typeface="Times New Roman" pitchFamily="18" charset="0"/>
                </a:endParaRPr>
              </a:p>
              <a:p>
                <a:pPr marL="0" indent="0">
                  <a:lnSpc>
                    <a:spcPct val="120000"/>
                  </a:lnSpc>
                  <a:spcBef>
                    <a:spcPts val="600"/>
                  </a:spcBef>
                  <a:spcAft>
                    <a:spcPts val="600"/>
                  </a:spcAft>
                  <a:buNone/>
                  <a:tabLst>
                    <a:tab pos="4060825" algn="ctr"/>
                    <a:tab pos="8110538" algn="r"/>
                  </a:tabLst>
                </a:pPr>
                <a:r>
                  <a:rPr lang="en-US" dirty="0">
                    <a:latin typeface="Times New Roman" pitchFamily="18" charset="0"/>
                    <a:cs typeface="Times New Roman" pitchFamily="18" charset="0"/>
                  </a:rPr>
                  <a:t>	</a:t>
                </a:r>
                <a14:m>
                  <m:oMath xmlns:m="http://schemas.openxmlformats.org/officeDocument/2006/math">
                    <m:r>
                      <a:rPr lang="en-US" i="1">
                        <a:latin typeface="Cambria Math"/>
                      </a:rPr>
                      <m:t>𝑃𝑎𝑎𝑠𝑐h𝑒</m:t>
                    </m:r>
                    <m:r>
                      <a:rPr lang="en-US">
                        <a:latin typeface="Cambria Math"/>
                      </a:rPr>
                      <m:t> </m:t>
                    </m:r>
                    <m:r>
                      <a:rPr lang="en-US">
                        <a:latin typeface="Cambria Math"/>
                        <a:cs typeface="Times New Roman" pitchFamily="18" charset="0"/>
                      </a:rPr>
                      <m:t>𝑝𝑟𝑖𝑐𝑒</m:t>
                    </m:r>
                    <m:r>
                      <a:rPr lang="en-US">
                        <a:latin typeface="Cambria Math"/>
                        <a:cs typeface="Times New Roman" pitchFamily="18" charset="0"/>
                      </a:rPr>
                      <m:t> </m:t>
                    </m:r>
                    <m:r>
                      <a:rPr lang="en-US">
                        <a:latin typeface="Cambria Math"/>
                        <a:cs typeface="Times New Roman" pitchFamily="18" charset="0"/>
                      </a:rPr>
                      <m:t>𝑖𝑛𝑑𝑒𝑥</m:t>
                    </m:r>
                    <m:r>
                      <a:rPr lang="en-US">
                        <a:latin typeface="Cambria Math"/>
                        <a:cs typeface="Times New Roman" pitchFamily="18" charset="0"/>
                      </a:rPr>
                      <m:t>=</m:t>
                    </m:r>
                    <m:f>
                      <m:fPr>
                        <m:ctrlPr>
                          <a:rPr lang="en-US" i="1">
                            <a:latin typeface="Cambria Math"/>
                          </a:rPr>
                        </m:ctrlPr>
                      </m:fPr>
                      <m:num>
                        <m:nary>
                          <m:naryPr>
                            <m:chr m:val="∑"/>
                            <m:grow m:val="on"/>
                            <m:subHide m:val="on"/>
                            <m:supHide m:val="on"/>
                            <m:ctrlPr>
                              <a:rPr lang="en-US" i="1">
                                <a:latin typeface="Cambria Math"/>
                              </a:rPr>
                            </m:ctrlPr>
                          </m:naryPr>
                          <m:sub/>
                          <m:sup/>
                          <m:e>
                            <m:sSub>
                              <m:sSubPr>
                                <m:ctrlPr>
                                  <a:rPr lang="en-US" i="1">
                                    <a:latin typeface="Cambria Math"/>
                                  </a:rPr>
                                </m:ctrlPr>
                              </m:sSubPr>
                              <m:e>
                                <m:r>
                                  <a:rPr lang="en-US" i="1">
                                    <a:latin typeface="Cambria Math"/>
                                  </a:rPr>
                                  <m:t>𝑄</m:t>
                                </m:r>
                              </m:e>
                              <m:sub>
                                <m:r>
                                  <a:rPr lang="en-US" i="1">
                                    <a:latin typeface="Cambria Math"/>
                                  </a:rPr>
                                  <m:t>𝑗𝑡</m:t>
                                </m:r>
                              </m:sub>
                            </m:sSub>
                            <m:r>
                              <m:rPr>
                                <m:nor/>
                              </m:rPr>
                              <a:rPr lang="en-US" i="1"/>
                              <m:t> </m:t>
                            </m:r>
                            <m:sSub>
                              <m:sSubPr>
                                <m:ctrlPr>
                                  <a:rPr lang="en-US" i="1">
                                    <a:latin typeface="Cambria Math"/>
                                  </a:rPr>
                                </m:ctrlPr>
                              </m:sSubPr>
                              <m:e>
                                <m:r>
                                  <a:rPr lang="en-US" i="1">
                                    <a:latin typeface="Cambria Math"/>
                                  </a:rPr>
                                  <m:t>𝑃</m:t>
                                </m:r>
                              </m:e>
                              <m:sub>
                                <m:r>
                                  <a:rPr lang="en-US" i="1">
                                    <a:latin typeface="Cambria Math"/>
                                  </a:rPr>
                                  <m:t>𝑗𝑡</m:t>
                                </m:r>
                              </m:sub>
                            </m:sSub>
                          </m:e>
                        </m:nary>
                      </m:num>
                      <m:den>
                        <m:nary>
                          <m:naryPr>
                            <m:chr m:val="∑"/>
                            <m:grow m:val="on"/>
                            <m:subHide m:val="on"/>
                            <m:supHide m:val="on"/>
                            <m:ctrlPr>
                              <a:rPr lang="en-US" i="1">
                                <a:latin typeface="Cambria Math"/>
                              </a:rPr>
                            </m:ctrlPr>
                          </m:naryPr>
                          <m:sub/>
                          <m:sup/>
                          <m:e>
                            <m:sSub>
                              <m:sSubPr>
                                <m:ctrlPr>
                                  <a:rPr lang="en-US" i="1">
                                    <a:latin typeface="Cambria Math"/>
                                  </a:rPr>
                                </m:ctrlPr>
                              </m:sSubPr>
                              <m:e>
                                <m:r>
                                  <a:rPr lang="en-US" i="1">
                                    <a:latin typeface="Cambria Math"/>
                                  </a:rPr>
                                  <m:t>𝑄</m:t>
                                </m:r>
                              </m:e>
                              <m:sub>
                                <m:r>
                                  <a:rPr lang="en-US" i="1">
                                    <a:latin typeface="Cambria Math"/>
                                  </a:rPr>
                                  <m:t>𝑗</m:t>
                                </m:r>
                                <m:r>
                                  <a:rPr lang="en-US" i="1">
                                    <a:latin typeface="Cambria Math"/>
                                  </a:rPr>
                                  <m:t>0</m:t>
                                </m:r>
                              </m:sub>
                            </m:sSub>
                            <m:sSub>
                              <m:sSubPr>
                                <m:ctrlPr>
                                  <a:rPr lang="en-US" i="1">
                                    <a:latin typeface="Cambria Math"/>
                                  </a:rPr>
                                </m:ctrlPr>
                              </m:sSubPr>
                              <m:e>
                                <m:r>
                                  <a:rPr lang="en-US" i="1">
                                    <a:latin typeface="Cambria Math"/>
                                  </a:rPr>
                                  <m:t>𝑃</m:t>
                                </m:r>
                              </m:e>
                              <m:sub>
                                <m:r>
                                  <a:rPr lang="en-US" i="1">
                                    <a:latin typeface="Cambria Math"/>
                                  </a:rPr>
                                  <m:t>𝑗𝑡</m:t>
                                </m:r>
                              </m:sub>
                            </m:sSub>
                          </m:e>
                        </m:nary>
                      </m:den>
                    </m:f>
                  </m:oMath>
                </a14:m>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6.5)</a:t>
                </a:r>
              </a:p>
              <a:p>
                <a:pPr marL="0" indent="0">
                  <a:lnSpc>
                    <a:spcPct val="120000"/>
                  </a:lnSpc>
                  <a:spcBef>
                    <a:spcPts val="600"/>
                  </a:spcBef>
                  <a:spcAft>
                    <a:spcPts val="600"/>
                  </a:spcAft>
                  <a:buNone/>
                  <a:tabLst>
                    <a:tab pos="4060825" algn="ctr"/>
                    <a:tab pos="8110538" algn="r"/>
                  </a:tabLst>
                </a:pPr>
                <a:r>
                  <a:rPr lang="en-US" dirty="0">
                    <a:latin typeface="Times New Roman" pitchFamily="18" charset="0"/>
                    <a:cs typeface="Times New Roman" pitchFamily="18" charset="0"/>
                  </a:rPr>
                  <a:t>	</a:t>
                </a:r>
                <a14:m>
                  <m:oMath xmlns:m="http://schemas.openxmlformats.org/officeDocument/2006/math">
                    <m:r>
                      <a:rPr lang="en-US">
                        <a:latin typeface="Cambria Math"/>
                        <a:cs typeface="Times New Roman" pitchFamily="18" charset="0"/>
                      </a:rPr>
                      <m:t>𝐿𝑎𝑠𝑝𝑒𝑦𝑟𝑒𝑠</m:t>
                    </m:r>
                    <m:r>
                      <a:rPr lang="en-US">
                        <a:latin typeface="Cambria Math"/>
                        <a:cs typeface="Times New Roman" pitchFamily="18" charset="0"/>
                      </a:rPr>
                      <m:t> </m:t>
                    </m:r>
                    <m:r>
                      <a:rPr lang="en-US">
                        <a:latin typeface="Cambria Math"/>
                        <a:cs typeface="Times New Roman" pitchFamily="18" charset="0"/>
                      </a:rPr>
                      <m:t>𝑝𝑟𝑖𝑐𝑒</m:t>
                    </m:r>
                    <m:r>
                      <a:rPr lang="en-US">
                        <a:latin typeface="Cambria Math"/>
                        <a:cs typeface="Times New Roman" pitchFamily="18" charset="0"/>
                      </a:rPr>
                      <m:t> </m:t>
                    </m:r>
                    <m:r>
                      <a:rPr lang="en-US">
                        <a:latin typeface="Cambria Math"/>
                        <a:cs typeface="Times New Roman" pitchFamily="18" charset="0"/>
                      </a:rPr>
                      <m:t>𝑖𝑛𝑑𝑒𝑥</m:t>
                    </m:r>
                    <m:r>
                      <a:rPr lang="en-US" i="1">
                        <a:latin typeface="Cambria Math"/>
                        <a:cs typeface="Times New Roman" pitchFamily="18" charset="0"/>
                      </a:rPr>
                      <m:t>=</m:t>
                    </m:r>
                    <m:f>
                      <m:fPr>
                        <m:ctrlPr>
                          <a:rPr lang="en-US" i="1">
                            <a:latin typeface="Cambria Math"/>
                          </a:rPr>
                        </m:ctrlPr>
                      </m:fPr>
                      <m:num>
                        <m:nary>
                          <m:naryPr>
                            <m:chr m:val="∑"/>
                            <m:grow m:val="on"/>
                            <m:subHide m:val="on"/>
                            <m:supHide m:val="on"/>
                            <m:ctrlPr>
                              <a:rPr lang="en-US" i="1">
                                <a:latin typeface="Cambria Math"/>
                              </a:rPr>
                            </m:ctrlPr>
                          </m:naryPr>
                          <m:sub/>
                          <m:sup/>
                          <m:e>
                            <m:sSub>
                              <m:sSubPr>
                                <m:ctrlPr>
                                  <a:rPr lang="en-US" i="1">
                                    <a:latin typeface="Cambria Math"/>
                                  </a:rPr>
                                </m:ctrlPr>
                              </m:sSubPr>
                              <m:e>
                                <m:r>
                                  <a:rPr lang="en-US" i="1">
                                    <a:latin typeface="Cambria Math"/>
                                  </a:rPr>
                                  <m:t>𝑄</m:t>
                                </m:r>
                              </m:e>
                              <m:sub>
                                <m:r>
                                  <a:rPr lang="en-US" i="1">
                                    <a:latin typeface="Cambria Math"/>
                                  </a:rPr>
                                  <m:t>𝑗𝑡</m:t>
                                </m:r>
                              </m:sub>
                            </m:sSub>
                            <m:r>
                              <m:rPr>
                                <m:nor/>
                              </m:rPr>
                              <a:rPr lang="en-US" i="1"/>
                              <m:t> </m:t>
                            </m:r>
                            <m:sSub>
                              <m:sSubPr>
                                <m:ctrlPr>
                                  <a:rPr lang="en-US" i="1">
                                    <a:latin typeface="Cambria Math"/>
                                  </a:rPr>
                                </m:ctrlPr>
                              </m:sSubPr>
                              <m:e>
                                <m:r>
                                  <a:rPr lang="en-US" i="1">
                                    <a:latin typeface="Cambria Math"/>
                                  </a:rPr>
                                  <m:t>𝑃</m:t>
                                </m:r>
                              </m:e>
                              <m:sub>
                                <m:r>
                                  <a:rPr lang="en-US" i="1">
                                    <a:latin typeface="Cambria Math"/>
                                  </a:rPr>
                                  <m:t>𝑗</m:t>
                                </m:r>
                                <m:r>
                                  <a:rPr lang="en-US" i="1">
                                    <a:latin typeface="Cambria Math"/>
                                  </a:rPr>
                                  <m:t>0</m:t>
                                </m:r>
                              </m:sub>
                            </m:sSub>
                          </m:e>
                        </m:nary>
                      </m:num>
                      <m:den>
                        <m:nary>
                          <m:naryPr>
                            <m:chr m:val="∑"/>
                            <m:grow m:val="on"/>
                            <m:subHide m:val="on"/>
                            <m:supHide m:val="on"/>
                            <m:ctrlPr>
                              <a:rPr lang="en-US" i="1">
                                <a:latin typeface="Cambria Math"/>
                              </a:rPr>
                            </m:ctrlPr>
                          </m:naryPr>
                          <m:sub/>
                          <m:sup/>
                          <m:e>
                            <m:sSub>
                              <m:sSubPr>
                                <m:ctrlPr>
                                  <a:rPr lang="en-US" i="1">
                                    <a:latin typeface="Cambria Math"/>
                                  </a:rPr>
                                </m:ctrlPr>
                              </m:sSubPr>
                              <m:e>
                                <m:r>
                                  <a:rPr lang="en-US" i="1">
                                    <a:latin typeface="Cambria Math"/>
                                  </a:rPr>
                                  <m:t>𝑄</m:t>
                                </m:r>
                              </m:e>
                              <m:sub>
                                <m:r>
                                  <a:rPr lang="en-US" i="1">
                                    <a:latin typeface="Cambria Math"/>
                                  </a:rPr>
                                  <m:t>𝑗</m:t>
                                </m:r>
                                <m:r>
                                  <a:rPr lang="en-US" i="1">
                                    <a:latin typeface="Cambria Math"/>
                                  </a:rPr>
                                  <m:t>0</m:t>
                                </m:r>
                              </m:sub>
                            </m:sSub>
                            <m:sSub>
                              <m:sSubPr>
                                <m:ctrlPr>
                                  <a:rPr lang="en-US" i="1">
                                    <a:latin typeface="Cambria Math"/>
                                  </a:rPr>
                                </m:ctrlPr>
                              </m:sSubPr>
                              <m:e>
                                <m:r>
                                  <a:rPr lang="en-US" i="1">
                                    <a:latin typeface="Cambria Math"/>
                                  </a:rPr>
                                  <m:t>𝑃</m:t>
                                </m:r>
                              </m:e>
                              <m:sub>
                                <m:r>
                                  <a:rPr lang="en-US" i="1">
                                    <a:latin typeface="Cambria Math"/>
                                  </a:rPr>
                                  <m:t>𝑗</m:t>
                                </m:r>
                                <m:r>
                                  <a:rPr lang="en-US" i="1">
                                    <a:latin typeface="Cambria Math"/>
                                  </a:rPr>
                                  <m:t>0</m:t>
                                </m:r>
                              </m:sub>
                            </m:sSub>
                          </m:e>
                        </m:nary>
                      </m:den>
                    </m:f>
                  </m:oMath>
                </a14:m>
                <a:r>
                  <a:rPr lang="en-US" dirty="0">
                    <a:latin typeface="Times New Roman" pitchFamily="18" charset="0"/>
                    <a:cs typeface="Times New Roman" pitchFamily="18" charset="0"/>
                  </a:rPr>
                  <a:t>	(6.4)</a:t>
                </a:r>
              </a:p>
              <a:p>
                <a:pPr marL="0" indent="0">
                  <a:lnSpc>
                    <a:spcPct val="120000"/>
                  </a:lnSpc>
                  <a:spcBef>
                    <a:spcPts val="600"/>
                  </a:spcBef>
                  <a:spcAft>
                    <a:spcPts val="600"/>
                  </a:spcAft>
                  <a:buNone/>
                  <a:tabLst>
                    <a:tab pos="4060825" algn="ctr"/>
                    <a:tab pos="8110538" algn="r"/>
                  </a:tabLst>
                </a:pPr>
                <a:r>
                  <a:rPr lang="en-US" dirty="0">
                    <a:latin typeface="Times New Roman" pitchFamily="18" charset="0"/>
                    <a:cs typeface="Times New Roman" pitchFamily="18" charset="0"/>
                  </a:rPr>
                  <a:t>	</a:t>
                </a:r>
                <a14:m>
                  <m:oMath xmlns:m="http://schemas.openxmlformats.org/officeDocument/2006/math">
                    <m:r>
                      <a:rPr lang="en-US" i="1">
                        <a:latin typeface="Cambria Math"/>
                        <a:cs typeface="Times New Roman" pitchFamily="18" charset="0"/>
                      </a:rPr>
                      <m:t>𝐹𝑖𝑠h𝑒𝑟</m:t>
                    </m:r>
                    <m:r>
                      <a:rPr lang="en-US" i="1">
                        <a:latin typeface="Cambria Math"/>
                        <a:cs typeface="Times New Roman" pitchFamily="18" charset="0"/>
                      </a:rPr>
                      <m:t>’</m:t>
                    </m:r>
                    <m:r>
                      <a:rPr lang="en-US" i="1">
                        <a:latin typeface="Cambria Math"/>
                        <a:cs typeface="Times New Roman" pitchFamily="18" charset="0"/>
                      </a:rPr>
                      <m:t>𝑠</m:t>
                    </m:r>
                    <m:r>
                      <a:rPr lang="en-US" i="1">
                        <a:latin typeface="Cambria Math"/>
                        <a:cs typeface="Times New Roman" pitchFamily="18" charset="0"/>
                      </a:rPr>
                      <m:t> </m:t>
                    </m:r>
                    <m:r>
                      <a:rPr lang="en-US" i="1">
                        <a:latin typeface="Cambria Math"/>
                        <a:cs typeface="Times New Roman" pitchFamily="18" charset="0"/>
                      </a:rPr>
                      <m:t>𝐼𝑑𝑒𝑎𝑙</m:t>
                    </m:r>
                    <m:r>
                      <a:rPr lang="en-US" i="1">
                        <a:latin typeface="Cambria Math"/>
                        <a:cs typeface="Times New Roman" pitchFamily="18" charset="0"/>
                      </a:rPr>
                      <m:t> </m:t>
                    </m:r>
                    <m:r>
                      <a:rPr lang="en-US" i="1">
                        <a:latin typeface="Cambria Math"/>
                        <a:cs typeface="Times New Roman" pitchFamily="18" charset="0"/>
                      </a:rPr>
                      <m:t>𝑃𝑟𝑖𝑐𝑒</m:t>
                    </m:r>
                    <m:r>
                      <a:rPr lang="en-US" i="1">
                        <a:latin typeface="Cambria Math"/>
                        <a:cs typeface="Times New Roman" pitchFamily="18" charset="0"/>
                      </a:rPr>
                      <m:t> </m:t>
                    </m:r>
                    <m:r>
                      <a:rPr lang="en-US" i="1">
                        <a:latin typeface="Cambria Math"/>
                        <a:cs typeface="Times New Roman" pitchFamily="18" charset="0"/>
                      </a:rPr>
                      <m:t>𝐼𝑛𝑑𝑒𝑥</m:t>
                    </m:r>
                    <m:r>
                      <a:rPr lang="en-US" i="1" smtClean="0">
                        <a:latin typeface="Cambria Math"/>
                        <a:cs typeface="Times New Roman" pitchFamily="18" charset="0"/>
                      </a:rPr>
                      <m:t>=</m:t>
                    </m:r>
                    <m:rad>
                      <m:radPr>
                        <m:degHide m:val="on"/>
                        <m:ctrlPr>
                          <a:rPr lang="en-US" i="1" smtClean="0">
                            <a:latin typeface="Cambria Math"/>
                            <a:cs typeface="Times New Roman" pitchFamily="18" charset="0"/>
                          </a:rPr>
                        </m:ctrlPr>
                      </m:radPr>
                      <m:deg/>
                      <m:e>
                        <m:d>
                          <m:dPr>
                            <m:ctrlPr>
                              <a:rPr lang="en-US" i="1">
                                <a:latin typeface="Cambria Math"/>
                                <a:cs typeface="Times New Roman" pitchFamily="18" charset="0"/>
                              </a:rPr>
                            </m:ctrlPr>
                          </m:dPr>
                          <m:e>
                            <m:f>
                              <m:fPr>
                                <m:ctrlPr>
                                  <a:rPr lang="en-US" i="1">
                                    <a:latin typeface="Cambria Math"/>
                                    <a:cs typeface="Times New Roman" pitchFamily="18" charset="0"/>
                                  </a:rPr>
                                </m:ctrlPr>
                              </m:fPr>
                              <m:num>
                                <m:nary>
                                  <m:naryPr>
                                    <m:chr m:val="∑"/>
                                    <m:grow m:val="on"/>
                                    <m:subHide m:val="on"/>
                                    <m:supHide m:val="on"/>
                                    <m:ctrlPr>
                                      <a:rPr lang="en-US" i="1">
                                        <a:latin typeface="Cambria Math"/>
                                      </a:rPr>
                                    </m:ctrlPr>
                                  </m:naryPr>
                                  <m:sub/>
                                  <m:sup/>
                                  <m:e>
                                    <m:sSub>
                                      <m:sSubPr>
                                        <m:ctrlPr>
                                          <a:rPr lang="en-US" i="1">
                                            <a:solidFill>
                                              <a:schemeClr val="accent1"/>
                                            </a:solidFill>
                                            <a:latin typeface="Cambria Math"/>
                                          </a:rPr>
                                        </m:ctrlPr>
                                      </m:sSubPr>
                                      <m:e>
                                        <m:r>
                                          <a:rPr lang="en-US" i="1">
                                            <a:solidFill>
                                              <a:schemeClr val="accent1"/>
                                            </a:solidFill>
                                            <a:latin typeface="Cambria Math"/>
                                          </a:rPr>
                                          <m:t>𝑄</m:t>
                                        </m:r>
                                      </m:e>
                                      <m:sub>
                                        <m:r>
                                          <a:rPr lang="en-US" i="1">
                                            <a:solidFill>
                                              <a:schemeClr val="accent1"/>
                                            </a:solidFill>
                                            <a:latin typeface="Cambria Math"/>
                                          </a:rPr>
                                          <m:t>𝑗𝑡</m:t>
                                        </m:r>
                                      </m:sub>
                                    </m:sSub>
                                    <m:r>
                                      <m:rPr>
                                        <m:nor/>
                                      </m:rPr>
                                      <a:rPr lang="en-US" i="1">
                                        <a:solidFill>
                                          <a:schemeClr val="accent1"/>
                                        </a:solidFill>
                                      </a:rPr>
                                      <m:t> </m:t>
                                    </m:r>
                                    <m:sSub>
                                      <m:sSubPr>
                                        <m:ctrlPr>
                                          <a:rPr lang="en-US" i="1">
                                            <a:latin typeface="Cambria Math"/>
                                          </a:rPr>
                                        </m:ctrlPr>
                                      </m:sSubPr>
                                      <m:e>
                                        <m:r>
                                          <a:rPr lang="en-US" i="1">
                                            <a:latin typeface="Cambria Math"/>
                                          </a:rPr>
                                          <m:t>𝑃</m:t>
                                        </m:r>
                                      </m:e>
                                      <m:sub>
                                        <m:r>
                                          <a:rPr lang="en-US" i="1">
                                            <a:latin typeface="Cambria Math"/>
                                          </a:rPr>
                                          <m:t>𝑗𝑡</m:t>
                                        </m:r>
                                      </m:sub>
                                    </m:sSub>
                                  </m:e>
                                </m:nary>
                              </m:num>
                              <m:den>
                                <m:nary>
                                  <m:naryPr>
                                    <m:chr m:val="∑"/>
                                    <m:grow m:val="on"/>
                                    <m:subHide m:val="on"/>
                                    <m:supHide m:val="on"/>
                                    <m:ctrlPr>
                                      <a:rPr lang="en-US" i="1">
                                        <a:latin typeface="Cambria Math"/>
                                      </a:rPr>
                                    </m:ctrlPr>
                                  </m:naryPr>
                                  <m:sub/>
                                  <m:sup/>
                                  <m:e>
                                    <m:sSub>
                                      <m:sSubPr>
                                        <m:ctrlPr>
                                          <a:rPr lang="en-US" i="1">
                                            <a:solidFill>
                                              <a:srgbClr val="FF0000"/>
                                            </a:solidFill>
                                            <a:latin typeface="Cambria Math"/>
                                          </a:rPr>
                                        </m:ctrlPr>
                                      </m:sSubPr>
                                      <m:e>
                                        <m:r>
                                          <a:rPr lang="en-US" i="1">
                                            <a:solidFill>
                                              <a:srgbClr val="FF0000"/>
                                            </a:solidFill>
                                            <a:latin typeface="Cambria Math"/>
                                          </a:rPr>
                                          <m:t>𝑄</m:t>
                                        </m:r>
                                      </m:e>
                                      <m:sub>
                                        <m:r>
                                          <a:rPr lang="en-US" i="1">
                                            <a:solidFill>
                                              <a:srgbClr val="FF0000"/>
                                            </a:solidFill>
                                            <a:latin typeface="Cambria Math"/>
                                          </a:rPr>
                                          <m:t>𝑗</m:t>
                                        </m:r>
                                        <m:r>
                                          <a:rPr lang="en-US" i="1">
                                            <a:solidFill>
                                              <a:srgbClr val="FF0000"/>
                                            </a:solidFill>
                                            <a:latin typeface="Cambria Math"/>
                                          </a:rPr>
                                          <m:t>0</m:t>
                                        </m:r>
                                      </m:sub>
                                    </m:sSub>
                                    <m:sSub>
                                      <m:sSubPr>
                                        <m:ctrlPr>
                                          <a:rPr lang="en-US" i="1">
                                            <a:latin typeface="Cambria Math"/>
                                          </a:rPr>
                                        </m:ctrlPr>
                                      </m:sSubPr>
                                      <m:e>
                                        <m:r>
                                          <a:rPr lang="en-US" i="1">
                                            <a:latin typeface="Cambria Math"/>
                                          </a:rPr>
                                          <m:t>𝑃</m:t>
                                        </m:r>
                                      </m:e>
                                      <m:sub>
                                        <m:r>
                                          <a:rPr lang="en-US" i="1">
                                            <a:latin typeface="Cambria Math"/>
                                          </a:rPr>
                                          <m:t>𝑗𝑡</m:t>
                                        </m:r>
                                      </m:sub>
                                    </m:sSub>
                                  </m:e>
                                </m:nary>
                              </m:den>
                            </m:f>
                          </m:e>
                        </m:d>
                        <m:d>
                          <m:dPr>
                            <m:ctrlPr>
                              <a:rPr lang="en-US" i="1">
                                <a:latin typeface="Cambria Math"/>
                                <a:cs typeface="Times New Roman" pitchFamily="18" charset="0"/>
                              </a:rPr>
                            </m:ctrlPr>
                          </m:dPr>
                          <m:e>
                            <m:f>
                              <m:fPr>
                                <m:ctrlPr>
                                  <a:rPr lang="en-US" i="1">
                                    <a:latin typeface="Cambria Math"/>
                                    <a:cs typeface="Times New Roman" pitchFamily="18" charset="0"/>
                                  </a:rPr>
                                </m:ctrlPr>
                              </m:fPr>
                              <m:num>
                                <m:nary>
                                  <m:naryPr>
                                    <m:chr m:val="∑"/>
                                    <m:grow m:val="on"/>
                                    <m:subHide m:val="on"/>
                                    <m:supHide m:val="on"/>
                                    <m:ctrlPr>
                                      <a:rPr lang="en-US" i="1">
                                        <a:latin typeface="Cambria Math"/>
                                      </a:rPr>
                                    </m:ctrlPr>
                                  </m:naryPr>
                                  <m:sub/>
                                  <m:sup/>
                                  <m:e>
                                    <m:sSub>
                                      <m:sSubPr>
                                        <m:ctrlPr>
                                          <a:rPr lang="en-US" i="1" smtClean="0">
                                            <a:solidFill>
                                              <a:srgbClr val="FF0000"/>
                                            </a:solidFill>
                                            <a:latin typeface="Cambria Math"/>
                                          </a:rPr>
                                        </m:ctrlPr>
                                      </m:sSubPr>
                                      <m:e>
                                        <m:r>
                                          <a:rPr lang="en-US" i="1">
                                            <a:solidFill>
                                              <a:srgbClr val="FF0000"/>
                                            </a:solidFill>
                                            <a:latin typeface="Cambria Math"/>
                                          </a:rPr>
                                          <m:t>𝑄</m:t>
                                        </m:r>
                                      </m:e>
                                      <m:sub>
                                        <m:r>
                                          <a:rPr lang="en-US" i="1">
                                            <a:solidFill>
                                              <a:srgbClr val="FF0000"/>
                                            </a:solidFill>
                                            <a:latin typeface="Cambria Math"/>
                                          </a:rPr>
                                          <m:t>𝑗𝑡</m:t>
                                        </m:r>
                                      </m:sub>
                                    </m:sSub>
                                    <m:r>
                                      <m:rPr>
                                        <m:nor/>
                                      </m:rPr>
                                      <a:rPr lang="en-US" i="1"/>
                                      <m:t> </m:t>
                                    </m:r>
                                    <m:sSub>
                                      <m:sSubPr>
                                        <m:ctrlPr>
                                          <a:rPr lang="en-US" i="1">
                                            <a:latin typeface="Cambria Math"/>
                                          </a:rPr>
                                        </m:ctrlPr>
                                      </m:sSubPr>
                                      <m:e>
                                        <m:r>
                                          <a:rPr lang="en-US" i="1">
                                            <a:latin typeface="Cambria Math"/>
                                          </a:rPr>
                                          <m:t>𝑃</m:t>
                                        </m:r>
                                      </m:e>
                                      <m:sub>
                                        <m:r>
                                          <a:rPr lang="en-US" i="1">
                                            <a:latin typeface="Cambria Math"/>
                                          </a:rPr>
                                          <m:t>𝑗</m:t>
                                        </m:r>
                                        <m:r>
                                          <a:rPr lang="en-US" i="1">
                                            <a:latin typeface="Cambria Math"/>
                                          </a:rPr>
                                          <m:t>0</m:t>
                                        </m:r>
                                      </m:sub>
                                    </m:sSub>
                                  </m:e>
                                </m:nary>
                              </m:num>
                              <m:den>
                                <m:nary>
                                  <m:naryPr>
                                    <m:chr m:val="∑"/>
                                    <m:grow m:val="on"/>
                                    <m:subHide m:val="on"/>
                                    <m:supHide m:val="on"/>
                                    <m:ctrlPr>
                                      <a:rPr lang="en-US" i="1">
                                        <a:latin typeface="Cambria Math"/>
                                      </a:rPr>
                                    </m:ctrlPr>
                                  </m:naryPr>
                                  <m:sub/>
                                  <m:sup/>
                                  <m:e>
                                    <m:sSub>
                                      <m:sSubPr>
                                        <m:ctrlPr>
                                          <a:rPr lang="en-US" i="1" smtClean="0">
                                            <a:solidFill>
                                              <a:schemeClr val="accent1"/>
                                            </a:solidFill>
                                            <a:latin typeface="Cambria Math"/>
                                          </a:rPr>
                                        </m:ctrlPr>
                                      </m:sSubPr>
                                      <m:e>
                                        <m:r>
                                          <a:rPr lang="en-US" i="1">
                                            <a:solidFill>
                                              <a:schemeClr val="accent1"/>
                                            </a:solidFill>
                                            <a:latin typeface="Cambria Math"/>
                                          </a:rPr>
                                          <m:t>𝑄</m:t>
                                        </m:r>
                                      </m:e>
                                      <m:sub>
                                        <m:r>
                                          <a:rPr lang="en-US" i="1">
                                            <a:solidFill>
                                              <a:schemeClr val="accent1"/>
                                            </a:solidFill>
                                            <a:latin typeface="Cambria Math"/>
                                          </a:rPr>
                                          <m:t>𝑗</m:t>
                                        </m:r>
                                        <m:r>
                                          <a:rPr lang="en-US" i="1">
                                            <a:solidFill>
                                              <a:schemeClr val="accent1"/>
                                            </a:solidFill>
                                            <a:latin typeface="Cambria Math"/>
                                          </a:rPr>
                                          <m:t>0</m:t>
                                        </m:r>
                                      </m:sub>
                                    </m:sSub>
                                    <m:sSub>
                                      <m:sSubPr>
                                        <m:ctrlPr>
                                          <a:rPr lang="en-US" i="1">
                                            <a:latin typeface="Cambria Math"/>
                                          </a:rPr>
                                        </m:ctrlPr>
                                      </m:sSubPr>
                                      <m:e>
                                        <m:r>
                                          <a:rPr lang="en-US" i="1">
                                            <a:latin typeface="Cambria Math"/>
                                          </a:rPr>
                                          <m:t>𝑃</m:t>
                                        </m:r>
                                      </m:e>
                                      <m:sub>
                                        <m:r>
                                          <a:rPr lang="en-US" i="1">
                                            <a:latin typeface="Cambria Math"/>
                                          </a:rPr>
                                          <m:t>𝑗</m:t>
                                        </m:r>
                                        <m:r>
                                          <a:rPr lang="en-US" i="1">
                                            <a:latin typeface="Cambria Math"/>
                                          </a:rPr>
                                          <m:t>0</m:t>
                                        </m:r>
                                      </m:sub>
                                    </m:sSub>
                                  </m:e>
                                </m:nary>
                              </m:den>
                            </m:f>
                          </m:e>
                        </m:d>
                      </m:e>
                    </m:rad>
                  </m:oMath>
                </a14:m>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6.6)</a:t>
                </a:r>
              </a:p>
              <a:p>
                <a:pPr marL="0" indent="-53975">
                  <a:lnSpc>
                    <a:spcPct val="120000"/>
                  </a:lnSpc>
                  <a:buNone/>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critical factor in the Value-Weighted Stock form of Fisher’s Ideal Price Index is the change in </a:t>
                </a:r>
                <a:r>
                  <a:rPr lang="en-US" dirty="0" smtClean="0">
                    <a:latin typeface="Times New Roman" pitchFamily="18" charset="0"/>
                    <a:cs typeface="Times New Roman" pitchFamily="18" charset="0"/>
                  </a:rPr>
                  <a:t>quantity </a:t>
                </a:r>
                <a:r>
                  <a:rPr lang="en-US" dirty="0">
                    <a:latin typeface="Times New Roman" pitchFamily="18" charset="0"/>
                    <a:cs typeface="Times New Roman" pitchFamily="18" charset="0"/>
                  </a:rPr>
                  <a:t>while holding </a:t>
                </a:r>
                <a:r>
                  <a:rPr lang="en-US" dirty="0" smtClean="0">
                    <a:latin typeface="Times New Roman" pitchFamily="18" charset="0"/>
                    <a:cs typeface="Times New Roman" pitchFamily="18" charset="0"/>
                  </a:rPr>
                  <a:t>price constant</a:t>
                </a:r>
                <a:r>
                  <a:rPr lang="en-US" dirty="0">
                    <a:latin typeface="Times New Roman" pitchFamily="18" charset="0"/>
                    <a:cs typeface="Times New Roman" pitchFamily="18" charset="0"/>
                  </a:rPr>
                  <a:t>.</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152400" y="1524000"/>
                <a:ext cx="8839200" cy="4953000"/>
              </a:xfrm>
              <a:blipFill rotWithShape="1">
                <a:blip r:embed="rId2"/>
                <a:stretch>
                  <a:fillRect l="-414" t="-246"/>
                </a:stretch>
              </a:blipFill>
            </p:spPr>
            <p:txBody>
              <a:bodyPr/>
              <a:lstStyle/>
              <a:p>
                <a:r>
                  <a:rPr lang="en-US">
                    <a:noFill/>
                  </a:rPr>
                  <a:t> </a:t>
                </a:r>
              </a:p>
            </p:txBody>
          </p:sp>
        </mc:Fallback>
      </mc:AlternateContent>
      <p:sp>
        <p:nvSpPr>
          <p:cNvPr id="6" name="Text Placeholder 5"/>
          <p:cNvSpPr>
            <a:spLocks noGrp="1"/>
          </p:cNvSpPr>
          <p:nvPr>
            <p:ph type="body" sz="quarter" idx="13"/>
          </p:nvPr>
        </p:nvSpPr>
        <p:spPr>
          <a:xfrm>
            <a:off x="152400" y="1143000"/>
            <a:ext cx="8632200" cy="381000"/>
          </a:xfrm>
        </p:spPr>
        <p:txBody>
          <a:bodyPr>
            <a:normAutofit fontScale="77500" lnSpcReduction="20000"/>
          </a:bodyPr>
          <a:lstStyle/>
          <a:p>
            <a:r>
              <a:rPr lang="en-US" sz="2800" dirty="0">
                <a:latin typeface="Times New Roman" pitchFamily="18" charset="0"/>
                <a:cs typeface="Times New Roman" pitchFamily="18" charset="0"/>
              </a:rPr>
              <a:t>6.1.1 Price-Weighted, Value-Weighted, and Quantity-Weighted </a:t>
            </a:r>
            <a:r>
              <a:rPr lang="en-US" sz="2800" dirty="0" smtClean="0">
                <a:latin typeface="Times New Roman" pitchFamily="18" charset="0"/>
                <a:cs typeface="Times New Roman" pitchFamily="18" charset="0"/>
              </a:rPr>
              <a:t>Indexes</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7</a:t>
            </a:fld>
            <a:endParaRPr lang="en-US" dirty="0">
              <a:solidFill>
                <a:schemeClr val="accent6">
                  <a:lumMod val="20000"/>
                  <a:lumOff val="80000"/>
                </a:schemeClr>
              </a:solidFill>
            </a:endParaRPr>
          </a:p>
        </p:txBody>
      </p:sp>
      <p:sp>
        <p:nvSpPr>
          <p:cNvPr id="2" name="Title 1"/>
          <p:cNvSpPr>
            <a:spLocks noGrp="1"/>
          </p:cNvSpPr>
          <p:nvPr>
            <p:ph type="title"/>
          </p:nvPr>
        </p:nvSpPr>
        <p:spPr>
          <a:xfrm>
            <a:off x="152400" y="410837"/>
            <a:ext cx="8839200" cy="655963"/>
          </a:xfrm>
        </p:spPr>
        <p:txBody>
          <a:bodyPr>
            <a:noAutofit/>
          </a:bodyPr>
          <a:lstStyle/>
          <a:p>
            <a:r>
              <a:rPr lang="en-US" sz="2800" dirty="0">
                <a:latin typeface="Times New Roman" pitchFamily="18" charset="0"/>
                <a:cs typeface="Times New Roman" pitchFamily="18" charset="0"/>
              </a:rPr>
              <a:t>6.1 Alternative Methods for Compilation of Stock and Price Indexes</a:t>
            </a:r>
          </a:p>
        </p:txBody>
      </p:sp>
    </p:spTree>
    <p:extLst>
      <p:ext uri="{BB962C8B-B14F-4D97-AF65-F5344CB8AC3E}">
        <p14:creationId xmlns:p14="http://schemas.microsoft.com/office/powerpoint/2010/main" val="482526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1"/>
            <p:extLst>
              <p:ext uri="{D42A27DB-BD31-4B8C-83A1-F6EECF244321}">
                <p14:modId xmlns:p14="http://schemas.microsoft.com/office/powerpoint/2010/main" val="3870160951"/>
              </p:ext>
            </p:extLst>
          </p:nvPr>
        </p:nvGraphicFramePr>
        <p:xfrm>
          <a:off x="152400" y="2590799"/>
          <a:ext cx="4343402" cy="3886203"/>
        </p:xfrm>
        <a:graphic>
          <a:graphicData uri="http://schemas.openxmlformats.org/drawingml/2006/table">
            <a:tbl>
              <a:tblPr firstRow="1" firstCol="1" bandRow="1"/>
              <a:tblGrid>
                <a:gridCol w="490677"/>
                <a:gridCol w="517937"/>
                <a:gridCol w="517937"/>
                <a:gridCol w="517937"/>
                <a:gridCol w="517937"/>
                <a:gridCol w="463418"/>
                <a:gridCol w="490677"/>
                <a:gridCol w="826882"/>
              </a:tblGrid>
              <a:tr h="592460">
                <a:tc gridSpan="8">
                  <a:txBody>
                    <a:bodyPr/>
                    <a:lstStyle/>
                    <a:p>
                      <a:pPr marL="0" marR="0">
                        <a:lnSpc>
                          <a:spcPct val="115000"/>
                        </a:lnSpc>
                        <a:spcBef>
                          <a:spcPts val="0"/>
                        </a:spcBef>
                        <a:spcAft>
                          <a:spcPts val="0"/>
                        </a:spcAft>
                      </a:pPr>
                      <a:r>
                        <a:rPr lang="en-US" sz="1100" b="1" dirty="0">
                          <a:effectLst/>
                          <a:latin typeface="Times New Roman"/>
                          <a:ea typeface="PMingLiU"/>
                          <a:cs typeface="Times New Roman"/>
                        </a:rPr>
                        <a:t>Prices of Stock in Four Pharmaceutical Corporations for the First 12 Weeks or 2010, with the </a:t>
                      </a:r>
                      <a:r>
                        <a:rPr lang="en-US" sz="1100" b="1" dirty="0" err="1">
                          <a:effectLst/>
                          <a:latin typeface="Times New Roman"/>
                          <a:ea typeface="PMingLiU"/>
                          <a:cs typeface="Times New Roman"/>
                        </a:rPr>
                        <a:t>Unweighted</a:t>
                      </a:r>
                      <a:r>
                        <a:rPr lang="en-US" sz="1100" b="1" dirty="0">
                          <a:effectLst/>
                          <a:latin typeface="Times New Roman"/>
                          <a:ea typeface="PMingLiU"/>
                          <a:cs typeface="Times New Roman"/>
                        </a:rPr>
                        <a:t> Aggregate Index of Prices</a:t>
                      </a:r>
                      <a:endParaRPr lang="en-US" sz="1100" dirty="0">
                        <a:effectLst/>
                        <a:latin typeface="Times New Roman"/>
                        <a:ea typeface="PMingLiU"/>
                        <a:cs typeface="Times New Roman"/>
                      </a:endParaRPr>
                    </a:p>
                  </a:txBody>
                  <a:tcPr marL="11829" marR="118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8811">
                <a:tc>
                  <a:txBody>
                    <a:bodyPr/>
                    <a:lstStyle/>
                    <a:p>
                      <a:pPr marL="0" marR="0" algn="ctr">
                        <a:lnSpc>
                          <a:spcPct val="115000"/>
                        </a:lnSpc>
                        <a:spcBef>
                          <a:spcPts val="0"/>
                        </a:spcBef>
                        <a:spcAft>
                          <a:spcPts val="0"/>
                        </a:spcAft>
                      </a:pPr>
                      <a:r>
                        <a:rPr lang="en-US" sz="900" b="1">
                          <a:solidFill>
                            <a:srgbClr val="000000"/>
                          </a:solidFill>
                          <a:effectLst/>
                          <a:latin typeface="Times New Roman"/>
                          <a:ea typeface="PMingLiU"/>
                          <a:cs typeface="Times New Roman"/>
                        </a:rPr>
                        <a:t>Week</a:t>
                      </a:r>
                      <a:endParaRPr lang="en-US" sz="900">
                        <a:effectLst/>
                        <a:latin typeface="Times New Roman"/>
                        <a:ea typeface="PMingLiU"/>
                        <a:cs typeface="Times New Roman"/>
                      </a:endParaRPr>
                    </a:p>
                  </a:txBody>
                  <a:tcPr marL="11829" marR="118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Times New Roman"/>
                          <a:ea typeface="PMingLiU"/>
                          <a:cs typeface="Times New Roman"/>
                        </a:rPr>
                        <a:t>Date</a:t>
                      </a:r>
                      <a:endParaRPr lang="en-US" sz="900">
                        <a:effectLst/>
                        <a:latin typeface="Times New Roman"/>
                        <a:ea typeface="PMingLiU"/>
                        <a:cs typeface="Times New Roman"/>
                      </a:endParaRPr>
                    </a:p>
                  </a:txBody>
                  <a:tcPr marL="11829" marR="118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Times New Roman"/>
                          <a:ea typeface="PMingLiU"/>
                          <a:cs typeface="Times New Roman"/>
                        </a:rPr>
                        <a:t>JNJ</a:t>
                      </a:r>
                      <a:endParaRPr lang="en-US" sz="900" dirty="0">
                        <a:effectLst/>
                        <a:latin typeface="Times New Roman"/>
                        <a:ea typeface="PMingLiU"/>
                        <a:cs typeface="Times New Roman"/>
                      </a:endParaRPr>
                    </a:p>
                  </a:txBody>
                  <a:tcPr marL="11829" marR="118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Times New Roman"/>
                          <a:ea typeface="PMingLiU"/>
                          <a:cs typeface="Times New Roman"/>
                        </a:rPr>
                        <a:t>MRK</a:t>
                      </a:r>
                      <a:endParaRPr lang="en-US" sz="900" dirty="0">
                        <a:effectLst/>
                        <a:latin typeface="Times New Roman"/>
                        <a:ea typeface="PMingLiU"/>
                        <a:cs typeface="Times New Roman"/>
                      </a:endParaRPr>
                    </a:p>
                  </a:txBody>
                  <a:tcPr marL="11829" marR="118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Times New Roman"/>
                          <a:ea typeface="PMingLiU"/>
                          <a:cs typeface="Times New Roman"/>
                        </a:rPr>
                        <a:t>PFE</a:t>
                      </a:r>
                      <a:endParaRPr lang="en-US" sz="900" dirty="0">
                        <a:effectLst/>
                        <a:latin typeface="Times New Roman"/>
                        <a:ea typeface="PMingLiU"/>
                        <a:cs typeface="Times New Roman"/>
                      </a:endParaRPr>
                    </a:p>
                  </a:txBody>
                  <a:tcPr marL="11829" marR="118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Times New Roman"/>
                          <a:ea typeface="PMingLiU"/>
                          <a:cs typeface="Times New Roman"/>
                        </a:rPr>
                        <a:t>MJN</a:t>
                      </a:r>
                      <a:endParaRPr lang="en-US" sz="900">
                        <a:effectLst/>
                        <a:latin typeface="Times New Roman"/>
                        <a:ea typeface="PMingLiU"/>
                        <a:cs typeface="Times New Roman"/>
                      </a:endParaRPr>
                    </a:p>
                  </a:txBody>
                  <a:tcPr marL="11829" marR="118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Times New Roman"/>
                          <a:ea typeface="PMingLiU"/>
                          <a:cs typeface="Times New Roman"/>
                        </a:rPr>
                        <a:t>Average</a:t>
                      </a:r>
                      <a:endParaRPr lang="en-US" sz="900" dirty="0">
                        <a:effectLst/>
                        <a:latin typeface="Times New Roman"/>
                        <a:ea typeface="PMingLiU"/>
                        <a:cs typeface="Times New Roman"/>
                      </a:endParaRPr>
                    </a:p>
                  </a:txBody>
                  <a:tcPr marL="11829" marR="118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Times New Roman"/>
                          <a:ea typeface="PMingLiU"/>
                          <a:cs typeface="Times New Roman"/>
                        </a:rPr>
                        <a:t>Index of Average</a:t>
                      </a:r>
                      <a:endParaRPr lang="en-US" sz="900" dirty="0">
                        <a:effectLst/>
                        <a:latin typeface="Times New Roman"/>
                        <a:ea typeface="PMingLiU"/>
                        <a:cs typeface="Times New Roman"/>
                      </a:endParaRPr>
                    </a:p>
                  </a:txBody>
                  <a:tcPr marL="11829" marR="118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7911">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a:t>
                      </a:r>
                      <a:endParaRPr lang="en-US" sz="900">
                        <a:effectLst/>
                        <a:latin typeface="Times New Roman"/>
                        <a:ea typeface="PMingLiU"/>
                        <a:cs typeface="Times New Roman"/>
                      </a:endParaRPr>
                    </a:p>
                  </a:txBody>
                  <a:tcPr marL="11829" marR="1182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2010/1/11</a:t>
                      </a:r>
                      <a:endParaRPr lang="en-US" sz="900">
                        <a:effectLst/>
                        <a:latin typeface="Times New Roman"/>
                        <a:ea typeface="PMingLiU"/>
                        <a:cs typeface="Times New Roman"/>
                      </a:endParaRPr>
                    </a:p>
                  </a:txBody>
                  <a:tcPr marL="11829" marR="1182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64.56 </a:t>
                      </a:r>
                      <a:endParaRPr lang="en-US" sz="900">
                        <a:effectLst/>
                        <a:latin typeface="Times New Roman"/>
                        <a:ea typeface="PMingLiU"/>
                        <a:cs typeface="Times New Roman"/>
                      </a:endParaRPr>
                    </a:p>
                  </a:txBody>
                  <a:tcPr marL="11829" marR="1182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39.47 </a:t>
                      </a:r>
                      <a:endParaRPr lang="en-US" sz="900">
                        <a:effectLst/>
                        <a:latin typeface="Times New Roman"/>
                        <a:ea typeface="PMingLiU"/>
                        <a:cs typeface="Times New Roman"/>
                      </a:endParaRPr>
                    </a:p>
                  </a:txBody>
                  <a:tcPr marL="11829" marR="1182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19.49 </a:t>
                      </a:r>
                      <a:endParaRPr lang="en-US" sz="900">
                        <a:effectLst/>
                        <a:latin typeface="Times New Roman"/>
                        <a:ea typeface="PMingLiU"/>
                        <a:cs typeface="Times New Roman"/>
                      </a:endParaRPr>
                    </a:p>
                  </a:txBody>
                  <a:tcPr marL="11829" marR="1182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Times New Roman"/>
                          <a:ea typeface="PMingLiU"/>
                          <a:cs typeface="Times New Roman"/>
                        </a:rPr>
                        <a:t>46.81 </a:t>
                      </a:r>
                      <a:endParaRPr lang="en-US" sz="900" dirty="0">
                        <a:effectLst/>
                        <a:latin typeface="Times New Roman"/>
                        <a:ea typeface="PMingLiU"/>
                        <a:cs typeface="Times New Roman"/>
                      </a:endParaRPr>
                    </a:p>
                  </a:txBody>
                  <a:tcPr marL="11829" marR="1182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42.58 </a:t>
                      </a:r>
                      <a:endParaRPr lang="en-US" sz="900">
                        <a:effectLst/>
                        <a:latin typeface="Times New Roman"/>
                        <a:ea typeface="PMingLiU"/>
                        <a:cs typeface="Times New Roman"/>
                      </a:endParaRPr>
                    </a:p>
                  </a:txBody>
                  <a:tcPr marL="11829" marR="1182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100.00 </a:t>
                      </a:r>
                      <a:endParaRPr lang="en-US" sz="900">
                        <a:effectLst/>
                        <a:latin typeface="Times New Roman"/>
                        <a:ea typeface="PMingLiU"/>
                        <a:cs typeface="Times New Roman"/>
                      </a:endParaRPr>
                    </a:p>
                  </a:txBody>
                  <a:tcPr marL="11829" marR="1182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47911">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2010/1/19</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Times New Roman"/>
                          <a:ea typeface="PMingLiU"/>
                          <a:cs typeface="Times New Roman"/>
                        </a:rPr>
                        <a:t>63.20 </a:t>
                      </a:r>
                      <a:endParaRPr lang="en-US" sz="900" dirty="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38.87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18.96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44.53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41.39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97.20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r>
              <a:tr h="247911">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3</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2010/1/25</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62.86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38.18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18.66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45.23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41.23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96.83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r>
              <a:tr h="247911">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4</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2010/2/1</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62.64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36.73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17.96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46.29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40.91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96.06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r>
              <a:tr h="247911">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5</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2010/2/8</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62.72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36.92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17.80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45.05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40.62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95.40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r>
              <a:tr h="247911">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6</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2010/2/16</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63.81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37.49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17.99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46.78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41.52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97.50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r>
              <a:tr h="247911">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7</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2010/2/22</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63.00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36.88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17.55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47.30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41.18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96.71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r>
              <a:tr h="247911">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8</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2010/3/1</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64.04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37.49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17.48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49.91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42.23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99.17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r>
              <a:tr h="247911">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9</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2010/3/8</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64.18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37.16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17.08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51.99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42.60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100.05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r>
              <a:tr h="247911">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10</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2010/3/15</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65.11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38.06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16.91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51.39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42.87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100.67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r>
              <a:tr h="247911">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11</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2010/3/22</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64.38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Times New Roman"/>
                          <a:ea typeface="PMingLiU"/>
                          <a:cs typeface="Times New Roman"/>
                        </a:rPr>
                        <a:t>37.43 </a:t>
                      </a:r>
                      <a:endParaRPr lang="en-US" sz="900" dirty="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17.14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51.83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42.70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100.26 </a:t>
                      </a:r>
                      <a:endParaRPr lang="en-US" sz="900">
                        <a:effectLst/>
                        <a:latin typeface="Times New Roman"/>
                        <a:ea typeface="PMingLiU"/>
                        <a:cs typeface="Times New Roman"/>
                      </a:endParaRPr>
                    </a:p>
                  </a:txBody>
                  <a:tcPr marL="11829" marR="11829" marT="0" marB="0" anchor="ctr">
                    <a:lnL>
                      <a:noFill/>
                    </a:lnL>
                    <a:lnR>
                      <a:noFill/>
                    </a:lnR>
                    <a:lnT>
                      <a:noFill/>
                    </a:lnT>
                    <a:lnB>
                      <a:noFill/>
                    </a:lnB>
                    <a:solidFill>
                      <a:srgbClr val="FFFFFF"/>
                    </a:solidFill>
                  </a:tcPr>
                </a:tc>
              </a:tr>
              <a:tr h="247911">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12</a:t>
                      </a:r>
                      <a:endParaRPr lang="en-US" sz="900">
                        <a:effectLst/>
                        <a:latin typeface="Times New Roman"/>
                        <a:ea typeface="PMingLiU"/>
                        <a:cs typeface="Times New Roman"/>
                      </a:endParaRPr>
                    </a:p>
                  </a:txBody>
                  <a:tcPr marL="11829" marR="1182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2010/3/29</a:t>
                      </a:r>
                      <a:endParaRPr lang="en-US" sz="900">
                        <a:effectLst/>
                        <a:latin typeface="Times New Roman"/>
                        <a:ea typeface="PMingLiU"/>
                        <a:cs typeface="Times New Roman"/>
                      </a:endParaRPr>
                    </a:p>
                  </a:txBody>
                  <a:tcPr marL="11829" marR="1182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65.77 </a:t>
                      </a:r>
                      <a:endParaRPr lang="en-US" sz="900">
                        <a:effectLst/>
                        <a:latin typeface="Times New Roman"/>
                        <a:ea typeface="PMingLiU"/>
                        <a:cs typeface="Times New Roman"/>
                      </a:endParaRPr>
                    </a:p>
                  </a:txBody>
                  <a:tcPr marL="11829" marR="1182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37.71 </a:t>
                      </a:r>
                      <a:endParaRPr lang="en-US" sz="900">
                        <a:effectLst/>
                        <a:latin typeface="Times New Roman"/>
                        <a:ea typeface="PMingLiU"/>
                        <a:cs typeface="Times New Roman"/>
                      </a:endParaRPr>
                    </a:p>
                  </a:txBody>
                  <a:tcPr marL="11829" marR="1182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17.08 </a:t>
                      </a:r>
                      <a:endParaRPr lang="en-US" sz="900">
                        <a:effectLst/>
                        <a:latin typeface="Times New Roman"/>
                        <a:ea typeface="PMingLiU"/>
                        <a:cs typeface="Times New Roman"/>
                      </a:endParaRPr>
                    </a:p>
                  </a:txBody>
                  <a:tcPr marL="11829" marR="1182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52.90 </a:t>
                      </a:r>
                      <a:endParaRPr lang="en-US" sz="900">
                        <a:effectLst/>
                        <a:latin typeface="Times New Roman"/>
                        <a:ea typeface="PMingLiU"/>
                        <a:cs typeface="Times New Roman"/>
                      </a:endParaRPr>
                    </a:p>
                  </a:txBody>
                  <a:tcPr marL="11829" marR="1182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Times New Roman"/>
                          <a:ea typeface="PMingLiU"/>
                          <a:cs typeface="Times New Roman"/>
                        </a:rPr>
                        <a:t>43.37 </a:t>
                      </a:r>
                      <a:endParaRPr lang="en-US" sz="900" dirty="0">
                        <a:effectLst/>
                        <a:latin typeface="Times New Roman"/>
                        <a:ea typeface="PMingLiU"/>
                        <a:cs typeface="Times New Roman"/>
                      </a:endParaRPr>
                    </a:p>
                  </a:txBody>
                  <a:tcPr marL="11829" marR="1182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Times New Roman"/>
                          <a:ea typeface="PMingLiU"/>
                          <a:cs typeface="Times New Roman"/>
                        </a:rPr>
                        <a:t>101.84 </a:t>
                      </a:r>
                      <a:endParaRPr lang="en-US" sz="900" dirty="0">
                        <a:effectLst/>
                        <a:latin typeface="Times New Roman"/>
                        <a:ea typeface="PMingLiU"/>
                        <a:cs typeface="Times New Roman"/>
                      </a:endParaRPr>
                    </a:p>
                  </a:txBody>
                  <a:tcPr marL="11829" marR="1182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2440906539"/>
              </p:ext>
            </p:extLst>
          </p:nvPr>
        </p:nvGraphicFramePr>
        <p:xfrm>
          <a:off x="4724399" y="2590799"/>
          <a:ext cx="4267201" cy="3886201"/>
        </p:xfrm>
        <a:graphic>
          <a:graphicData uri="http://schemas.openxmlformats.org/drawingml/2006/table">
            <a:tbl>
              <a:tblPr firstRow="1" firstCol="1" bandRow="1"/>
              <a:tblGrid>
                <a:gridCol w="559293"/>
                <a:gridCol w="590365"/>
                <a:gridCol w="797511"/>
                <a:gridCol w="797511"/>
                <a:gridCol w="797511"/>
                <a:gridCol w="725010"/>
              </a:tblGrid>
              <a:tr h="591068">
                <a:tc gridSpan="6">
                  <a:txBody>
                    <a:bodyPr/>
                    <a:lstStyle/>
                    <a:p>
                      <a:pPr marL="0" marR="0">
                        <a:lnSpc>
                          <a:spcPct val="115000"/>
                        </a:lnSpc>
                        <a:spcBef>
                          <a:spcPts val="0"/>
                        </a:spcBef>
                        <a:spcAft>
                          <a:spcPts val="0"/>
                        </a:spcAft>
                      </a:pPr>
                      <a:r>
                        <a:rPr lang="en-US" sz="1100" b="1" dirty="0">
                          <a:effectLst/>
                          <a:latin typeface="Times New Roman"/>
                          <a:ea typeface="PMingLiU"/>
                          <a:cs typeface="Times New Roman"/>
                        </a:rPr>
                        <a:t>Average Volume of Transactions in Shares of Four Pharmaceutical Corporations for the First 12 Weeks of 2010 (hundreds of thousands)</a:t>
                      </a:r>
                      <a:endParaRPr lang="en-US" sz="1100" dirty="0">
                        <a:effectLst/>
                        <a:latin typeface="Times New Roman"/>
                        <a:ea typeface="PMingLiU"/>
                        <a:cs typeface="Times New Roman"/>
                      </a:endParaRPr>
                    </a:p>
                  </a:txBody>
                  <a:tcPr marL="13723" marR="1372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7573">
                <a:tc>
                  <a:txBody>
                    <a:bodyPr/>
                    <a:lstStyle/>
                    <a:p>
                      <a:pPr marL="0" marR="0" algn="ctr">
                        <a:lnSpc>
                          <a:spcPct val="115000"/>
                        </a:lnSpc>
                        <a:spcBef>
                          <a:spcPts val="0"/>
                        </a:spcBef>
                        <a:spcAft>
                          <a:spcPts val="0"/>
                        </a:spcAft>
                      </a:pPr>
                      <a:r>
                        <a:rPr lang="en-US" sz="900" b="1">
                          <a:solidFill>
                            <a:srgbClr val="000000"/>
                          </a:solidFill>
                          <a:effectLst/>
                          <a:latin typeface="Times New Roman"/>
                          <a:ea typeface="PMingLiU"/>
                          <a:cs typeface="Times New Roman"/>
                        </a:rPr>
                        <a:t>Week</a:t>
                      </a:r>
                      <a:endParaRPr lang="en-US" sz="900">
                        <a:effectLst/>
                        <a:latin typeface="Times New Roman"/>
                        <a:ea typeface="PMingLiU"/>
                        <a:cs typeface="Times New Roman"/>
                      </a:endParaRPr>
                    </a:p>
                  </a:txBody>
                  <a:tcPr marL="13723" marR="1372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Times New Roman"/>
                          <a:ea typeface="PMingLiU"/>
                          <a:cs typeface="Times New Roman"/>
                        </a:rPr>
                        <a:t>Date</a:t>
                      </a:r>
                      <a:endParaRPr lang="en-US" sz="900" dirty="0">
                        <a:effectLst/>
                        <a:latin typeface="Times New Roman"/>
                        <a:ea typeface="PMingLiU"/>
                        <a:cs typeface="Times New Roman"/>
                      </a:endParaRPr>
                    </a:p>
                  </a:txBody>
                  <a:tcPr marL="13723" marR="1372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Times New Roman"/>
                          <a:ea typeface="PMingLiU"/>
                          <a:cs typeface="Times New Roman"/>
                        </a:rPr>
                        <a:t>JNJ</a:t>
                      </a:r>
                      <a:endParaRPr lang="en-US" sz="900" dirty="0">
                        <a:effectLst/>
                        <a:latin typeface="Times New Roman"/>
                        <a:ea typeface="PMingLiU"/>
                        <a:cs typeface="Times New Roman"/>
                      </a:endParaRPr>
                    </a:p>
                  </a:txBody>
                  <a:tcPr marL="13723" marR="1372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Times New Roman"/>
                          <a:ea typeface="PMingLiU"/>
                          <a:cs typeface="Times New Roman"/>
                        </a:rPr>
                        <a:t>MRK</a:t>
                      </a:r>
                      <a:endParaRPr lang="en-US" sz="900" dirty="0">
                        <a:effectLst/>
                        <a:latin typeface="Times New Roman"/>
                        <a:ea typeface="PMingLiU"/>
                        <a:cs typeface="Times New Roman"/>
                      </a:endParaRPr>
                    </a:p>
                  </a:txBody>
                  <a:tcPr marL="13723" marR="1372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Times New Roman"/>
                          <a:ea typeface="PMingLiU"/>
                          <a:cs typeface="Times New Roman"/>
                        </a:rPr>
                        <a:t>PFE</a:t>
                      </a:r>
                      <a:endParaRPr lang="en-US" sz="900" dirty="0">
                        <a:effectLst/>
                        <a:latin typeface="Times New Roman"/>
                        <a:ea typeface="PMingLiU"/>
                        <a:cs typeface="Times New Roman"/>
                      </a:endParaRPr>
                    </a:p>
                  </a:txBody>
                  <a:tcPr marL="13723" marR="1372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Times New Roman"/>
                          <a:ea typeface="PMingLiU"/>
                          <a:cs typeface="Times New Roman"/>
                        </a:rPr>
                        <a:t>MJN</a:t>
                      </a:r>
                      <a:endParaRPr lang="en-US" sz="900">
                        <a:effectLst/>
                        <a:latin typeface="Times New Roman"/>
                        <a:ea typeface="PMingLiU"/>
                        <a:cs typeface="Times New Roman"/>
                      </a:endParaRPr>
                    </a:p>
                  </a:txBody>
                  <a:tcPr marL="13723" marR="1372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5630">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a:t>
                      </a:r>
                      <a:endParaRPr lang="en-US" sz="900">
                        <a:effectLst/>
                        <a:latin typeface="Times New Roman"/>
                        <a:ea typeface="PMingLiU"/>
                        <a:cs typeface="Times New Roman"/>
                      </a:endParaRPr>
                    </a:p>
                  </a:txBody>
                  <a:tcPr marL="13723" marR="1372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2010/1/11</a:t>
                      </a:r>
                      <a:endParaRPr lang="en-US" sz="900">
                        <a:effectLst/>
                        <a:latin typeface="Times New Roman"/>
                        <a:ea typeface="PMingLiU"/>
                        <a:cs typeface="Times New Roman"/>
                      </a:endParaRPr>
                    </a:p>
                  </a:txBody>
                  <a:tcPr marL="13723" marR="1372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Times New Roman"/>
                          <a:ea typeface="PMingLiU"/>
                          <a:cs typeface="Times New Roman"/>
                        </a:rPr>
                        <a:t>121.4 </a:t>
                      </a:r>
                      <a:endParaRPr lang="en-US" sz="900" dirty="0">
                        <a:effectLst/>
                        <a:latin typeface="Times New Roman"/>
                        <a:ea typeface="PMingLiU"/>
                        <a:cs typeface="Times New Roman"/>
                      </a:endParaRPr>
                    </a:p>
                  </a:txBody>
                  <a:tcPr marL="13723" marR="1372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177.6 </a:t>
                      </a:r>
                      <a:endParaRPr lang="en-US" sz="900">
                        <a:effectLst/>
                        <a:latin typeface="Times New Roman"/>
                        <a:ea typeface="PMingLiU"/>
                        <a:cs typeface="Times New Roman"/>
                      </a:endParaRPr>
                    </a:p>
                  </a:txBody>
                  <a:tcPr marL="13723" marR="1372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Times New Roman"/>
                          <a:ea typeface="PMingLiU"/>
                          <a:cs typeface="Times New Roman"/>
                        </a:rPr>
                        <a:t>514.3 </a:t>
                      </a:r>
                      <a:endParaRPr lang="en-US" sz="900" dirty="0">
                        <a:effectLst/>
                        <a:latin typeface="Times New Roman"/>
                        <a:ea typeface="PMingLiU"/>
                        <a:cs typeface="Times New Roman"/>
                      </a:endParaRPr>
                    </a:p>
                  </a:txBody>
                  <a:tcPr marL="13723" marR="1372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22.2 </a:t>
                      </a:r>
                      <a:endParaRPr lang="en-US" sz="900">
                        <a:effectLst/>
                        <a:latin typeface="Times New Roman"/>
                        <a:ea typeface="PMingLiU"/>
                        <a:cs typeface="Times New Roman"/>
                      </a:endParaRPr>
                    </a:p>
                  </a:txBody>
                  <a:tcPr marL="13723" marR="1372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55630">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2010/1/19</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141.8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209.6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Times New Roman"/>
                          <a:ea typeface="PMingLiU"/>
                          <a:cs typeface="Times New Roman"/>
                        </a:rPr>
                        <a:t>741.1 </a:t>
                      </a:r>
                      <a:endParaRPr lang="en-US" sz="900" dirty="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27.0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r>
              <a:tr h="255630">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3</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Times New Roman"/>
                          <a:ea typeface="PMingLiU"/>
                          <a:cs typeface="Times New Roman"/>
                        </a:rPr>
                        <a:t>2010/1/25</a:t>
                      </a:r>
                      <a:endParaRPr lang="en-US" sz="900" dirty="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151.1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164.4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Times New Roman"/>
                          <a:ea typeface="PMingLiU"/>
                          <a:cs typeface="Times New Roman"/>
                        </a:rPr>
                        <a:t>508.9 </a:t>
                      </a:r>
                      <a:endParaRPr lang="en-US" sz="900" dirty="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33.2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r>
              <a:tr h="255630">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4</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2010/2/1</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136.4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180.3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Times New Roman"/>
                          <a:ea typeface="PMingLiU"/>
                          <a:cs typeface="Times New Roman"/>
                        </a:rPr>
                        <a:t>811.4 </a:t>
                      </a:r>
                      <a:endParaRPr lang="en-US" sz="900" dirty="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26.2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r>
              <a:tr h="255630">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5</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2010/2/8</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104.5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153.0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583.2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21.0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r>
              <a:tr h="255630">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6</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2010/2/16</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105.5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Times New Roman"/>
                          <a:ea typeface="PMingLiU"/>
                          <a:cs typeface="Times New Roman"/>
                        </a:rPr>
                        <a:t>143.7 </a:t>
                      </a:r>
                      <a:endParaRPr lang="en-US" sz="900" dirty="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573.3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23.6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r>
              <a:tr h="255630">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7</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2010/2/22</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101.5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161.6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572.6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18.5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r>
              <a:tr h="255630">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8</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2010/3/1</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92.6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116.7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682.0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18.6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r>
              <a:tr h="255630">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9</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2010/3/8</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137.7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155.7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587.7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24.2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r>
              <a:tr h="255630">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10</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2010/3/15</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118.5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182.8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635.8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18.4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r>
              <a:tr h="255630">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11</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2010/3/22</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95.0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133.6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642.6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18.1 </a:t>
                      </a:r>
                      <a:endParaRPr lang="en-US" sz="900">
                        <a:effectLst/>
                        <a:latin typeface="Times New Roman"/>
                        <a:ea typeface="PMingLiU"/>
                        <a:cs typeface="Times New Roman"/>
                      </a:endParaRPr>
                    </a:p>
                  </a:txBody>
                  <a:tcPr marL="13723" marR="13723" marT="0" marB="0" anchor="ctr">
                    <a:lnL>
                      <a:noFill/>
                    </a:lnL>
                    <a:lnR>
                      <a:noFill/>
                    </a:lnR>
                    <a:lnT>
                      <a:noFill/>
                    </a:lnT>
                    <a:lnB>
                      <a:noFill/>
                    </a:lnB>
                    <a:solidFill>
                      <a:srgbClr val="FFFFFF"/>
                    </a:solidFill>
                  </a:tcPr>
                </a:tc>
              </a:tr>
              <a:tr h="255630">
                <a:tc>
                  <a:txBody>
                    <a:bodyPr/>
                    <a:lstStyle/>
                    <a:p>
                      <a:pPr marL="0" marR="0" algn="ctr">
                        <a:lnSpc>
                          <a:spcPct val="115000"/>
                        </a:lnSpc>
                        <a:spcBef>
                          <a:spcPts val="0"/>
                        </a:spcBef>
                        <a:spcAft>
                          <a:spcPts val="0"/>
                        </a:spcAft>
                      </a:pPr>
                      <a:r>
                        <a:rPr lang="en-US" sz="900" dirty="0">
                          <a:solidFill>
                            <a:srgbClr val="000000"/>
                          </a:solidFill>
                          <a:effectLst/>
                          <a:latin typeface="Times New Roman"/>
                          <a:ea typeface="PMingLiU"/>
                          <a:cs typeface="Times New Roman"/>
                        </a:rPr>
                        <a:t>12</a:t>
                      </a:r>
                      <a:endParaRPr lang="en-US" sz="900" dirty="0">
                        <a:effectLst/>
                        <a:latin typeface="Times New Roman"/>
                        <a:ea typeface="PMingLiU"/>
                        <a:cs typeface="Times New Roman"/>
                      </a:endParaRPr>
                    </a:p>
                  </a:txBody>
                  <a:tcPr marL="13723" marR="1372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2010/3/29</a:t>
                      </a:r>
                      <a:endParaRPr lang="en-US" sz="900">
                        <a:effectLst/>
                        <a:latin typeface="Times New Roman"/>
                        <a:ea typeface="PMingLiU"/>
                        <a:cs typeface="Times New Roman"/>
                      </a:endParaRPr>
                    </a:p>
                  </a:txBody>
                  <a:tcPr marL="13723" marR="1372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96.7 </a:t>
                      </a:r>
                      <a:endParaRPr lang="en-US" sz="900">
                        <a:effectLst/>
                        <a:latin typeface="Times New Roman"/>
                        <a:ea typeface="PMingLiU"/>
                        <a:cs typeface="Times New Roman"/>
                      </a:endParaRPr>
                    </a:p>
                  </a:txBody>
                  <a:tcPr marL="13723" marR="1372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Times New Roman"/>
                          <a:ea typeface="PMingLiU"/>
                          <a:cs typeface="Times New Roman"/>
                        </a:rPr>
                        <a:t>110.5 </a:t>
                      </a:r>
                      <a:endParaRPr lang="en-US" sz="900" dirty="0">
                        <a:effectLst/>
                        <a:latin typeface="Times New Roman"/>
                        <a:ea typeface="PMingLiU"/>
                        <a:cs typeface="Times New Roman"/>
                      </a:endParaRPr>
                    </a:p>
                  </a:txBody>
                  <a:tcPr marL="13723" marR="1372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Times New Roman"/>
                          <a:ea typeface="PMingLiU"/>
                          <a:cs typeface="Times New Roman"/>
                        </a:rPr>
                        <a:t>546.8 </a:t>
                      </a:r>
                      <a:endParaRPr lang="en-US" sz="900">
                        <a:effectLst/>
                        <a:latin typeface="Times New Roman"/>
                        <a:ea typeface="PMingLiU"/>
                        <a:cs typeface="Times New Roman"/>
                      </a:endParaRPr>
                    </a:p>
                  </a:txBody>
                  <a:tcPr marL="13723" marR="1372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Times New Roman"/>
                          <a:ea typeface="PMingLiU"/>
                          <a:cs typeface="Times New Roman"/>
                        </a:rPr>
                        <a:t>10.7 </a:t>
                      </a:r>
                      <a:endParaRPr lang="en-US" sz="900" dirty="0">
                        <a:effectLst/>
                        <a:latin typeface="Times New Roman"/>
                        <a:ea typeface="PMingLiU"/>
                        <a:cs typeface="Times New Roman"/>
                      </a:endParaRPr>
                    </a:p>
                  </a:txBody>
                  <a:tcPr marL="13723" marR="1372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Slide Number Placeholder 3"/>
          <p:cNvSpPr>
            <a:spLocks noGrp="1"/>
          </p:cNvSpPr>
          <p:nvPr>
            <p:ph type="sldNum" sz="quarter" idx="14"/>
          </p:nvPr>
        </p:nvSpPr>
        <p:spPr/>
        <p:txBody>
          <a:bodyPr/>
          <a:lstStyle/>
          <a:p>
            <a:fld id="{2361D884-7B35-49FB-9233-7A8213574B9D}" type="slidenum">
              <a:rPr lang="en-US">
                <a:solidFill>
                  <a:schemeClr val="accent6">
                    <a:lumMod val="20000"/>
                    <a:lumOff val="80000"/>
                  </a:schemeClr>
                </a:solidFill>
              </a:rPr>
              <a:pPr/>
              <a:t>8</a:t>
            </a:fld>
            <a:endParaRPr lang="en-US">
              <a:solidFill>
                <a:schemeClr val="accent6">
                  <a:lumMod val="20000"/>
                  <a:lumOff val="80000"/>
                </a:schemeClr>
              </a:solidFill>
            </a:endParaRPr>
          </a:p>
        </p:txBody>
      </p:sp>
      <p:sp>
        <p:nvSpPr>
          <p:cNvPr id="2" name="Title 1"/>
          <p:cNvSpPr>
            <a:spLocks noGrp="1"/>
          </p:cNvSpPr>
          <p:nvPr>
            <p:ph type="title"/>
          </p:nvPr>
        </p:nvSpPr>
        <p:spPr>
          <a:xfrm>
            <a:off x="152400" y="381001"/>
            <a:ext cx="8839200" cy="685799"/>
          </a:xfrm>
        </p:spPr>
        <p:txBody>
          <a:bodyPr>
            <a:noAutofit/>
          </a:bodyPr>
          <a:lstStyle/>
          <a:p>
            <a:r>
              <a:rPr lang="en-US" sz="2800" dirty="0">
                <a:latin typeface="Times New Roman" pitchFamily="18" charset="0"/>
                <a:cs typeface="Times New Roman" pitchFamily="18" charset="0"/>
              </a:rPr>
              <a:t>6.1 Alternative Methods for Compilation of Stock and Price Indexes</a:t>
            </a:r>
          </a:p>
        </p:txBody>
      </p:sp>
      <p:sp>
        <p:nvSpPr>
          <p:cNvPr id="5" name="Text Placeholder 4"/>
          <p:cNvSpPr>
            <a:spLocks noGrp="1"/>
          </p:cNvSpPr>
          <p:nvPr>
            <p:ph type="body" sz="quarter" idx="13"/>
          </p:nvPr>
        </p:nvSpPr>
        <p:spPr>
          <a:xfrm>
            <a:off x="152400" y="1066800"/>
            <a:ext cx="8839200" cy="1447800"/>
          </a:xfrm>
        </p:spPr>
        <p:txBody>
          <a:bodyPr>
            <a:noAutofit/>
          </a:bodyPr>
          <a:lstStyle/>
          <a:p>
            <a:r>
              <a:rPr lang="en-US" sz="2200" dirty="0">
                <a:latin typeface="Times New Roman" pitchFamily="18" charset="0"/>
                <a:cs typeface="Times New Roman" pitchFamily="18" charset="0"/>
              </a:rPr>
              <a:t>6.1.1 Price-Weighted, Value-Weighted, and Quantity-Weighted </a:t>
            </a:r>
            <a:r>
              <a:rPr lang="en-US" sz="2200" dirty="0" smtClean="0">
                <a:latin typeface="Times New Roman" pitchFamily="18" charset="0"/>
                <a:cs typeface="Times New Roman" pitchFamily="18" charset="0"/>
              </a:rPr>
              <a:t>Indexes</a:t>
            </a:r>
          </a:p>
          <a:p>
            <a:pPr marL="0" indent="0">
              <a:spcBef>
                <a:spcPts val="0"/>
              </a:spcBef>
              <a:tabLst>
                <a:tab pos="4051300" algn="ctr"/>
                <a:tab pos="8118475" algn="r"/>
              </a:tabLst>
            </a:pPr>
            <a:endParaRPr lang="en-US" sz="400" b="1" dirty="0" smtClean="0">
              <a:latin typeface="Times New Roman" pitchFamily="18" charset="0"/>
              <a:cs typeface="Times New Roman" pitchFamily="18" charset="0"/>
            </a:endParaRPr>
          </a:p>
          <a:p>
            <a:pPr marL="0" indent="0">
              <a:spcBef>
                <a:spcPts val="0"/>
              </a:spcBef>
              <a:tabLst>
                <a:tab pos="4051300" algn="ctr"/>
                <a:tab pos="8118475" algn="r"/>
              </a:tabLst>
            </a:pPr>
            <a:r>
              <a:rPr lang="en-US" sz="1700" b="1" dirty="0" smtClean="0">
                <a:latin typeface="Times New Roman" pitchFamily="18" charset="0"/>
                <a:cs typeface="Times New Roman" pitchFamily="18" charset="0"/>
              </a:rPr>
              <a:t>Sample </a:t>
            </a:r>
            <a:r>
              <a:rPr lang="en-US" sz="1700" b="1" dirty="0">
                <a:latin typeface="Times New Roman" pitchFamily="18" charset="0"/>
                <a:cs typeface="Times New Roman" pitchFamily="18" charset="0"/>
              </a:rPr>
              <a:t>Problem 6.1 (pg. 201)</a:t>
            </a:r>
          </a:p>
          <a:p>
            <a:pPr marL="0" indent="0">
              <a:spcBef>
                <a:spcPts val="0"/>
              </a:spcBef>
              <a:tabLst>
                <a:tab pos="4051300" algn="ctr"/>
                <a:tab pos="8118475" algn="r"/>
              </a:tabLst>
            </a:pPr>
            <a:r>
              <a:rPr lang="en-US" sz="1700" dirty="0">
                <a:latin typeface="Times New Roman" pitchFamily="18" charset="0"/>
                <a:cs typeface="Times New Roman" pitchFamily="18" charset="0"/>
              </a:rPr>
              <a:t>Using the tables for “Prices Of Stock In Four Pharmaceutical Corporations” and the “Average Volume of Transactions in Shares of Four Pharmaceutical Corporations,” calculate the quantity-weighted price index for the second week.</a:t>
            </a: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276725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219200"/>
                <a:ext cx="8839200" cy="5257800"/>
              </a:xfrm>
            </p:spPr>
            <p:txBody>
              <a:bodyPr>
                <a:noAutofit/>
              </a:bodyPr>
              <a:lstStyle/>
              <a:p>
                <a:pPr marL="0" indent="0">
                  <a:lnSpc>
                    <a:spcPct val="100000"/>
                  </a:lnSpc>
                  <a:spcBef>
                    <a:spcPts val="0"/>
                  </a:spcBef>
                  <a:buNone/>
                  <a:tabLst>
                    <a:tab pos="4051300" algn="ctr"/>
                    <a:tab pos="8118475" algn="r"/>
                  </a:tabLst>
                </a:pPr>
                <a:r>
                  <a:rPr lang="en-US" sz="1800" b="1" dirty="0" smtClean="0">
                    <a:solidFill>
                      <a:schemeClr val="accent1"/>
                    </a:solidFill>
                    <a:latin typeface="Times New Roman" pitchFamily="18" charset="0"/>
                    <a:cs typeface="Times New Roman" pitchFamily="18" charset="0"/>
                  </a:rPr>
                  <a:t>Solving </a:t>
                </a:r>
                <a:r>
                  <a:rPr lang="en-US" sz="1800" b="1" dirty="0">
                    <a:solidFill>
                      <a:schemeClr val="accent1"/>
                    </a:solidFill>
                    <a:latin typeface="Times New Roman" pitchFamily="18" charset="0"/>
                    <a:cs typeface="Times New Roman" pitchFamily="18" charset="0"/>
                  </a:rPr>
                  <a:t>for </a:t>
                </a:r>
                <a:r>
                  <a:rPr lang="en-US" sz="1800" b="1" dirty="0" err="1" smtClean="0">
                    <a:solidFill>
                      <a:schemeClr val="accent1"/>
                    </a:solidFill>
                    <a:latin typeface="Times New Roman" pitchFamily="18" charset="0"/>
                    <a:cs typeface="Times New Roman" pitchFamily="18" charset="0"/>
                  </a:rPr>
                  <a:t>Laspeyres</a:t>
                </a:r>
                <a:r>
                  <a:rPr lang="en-US" sz="1800" b="1" dirty="0" smtClean="0">
                    <a:solidFill>
                      <a:schemeClr val="accent1"/>
                    </a:solidFill>
                    <a:latin typeface="Times New Roman" pitchFamily="18" charset="0"/>
                    <a:cs typeface="Times New Roman" pitchFamily="18" charset="0"/>
                  </a:rPr>
                  <a:t>  </a:t>
                </a:r>
              </a:p>
              <a:p>
                <a:pPr marL="0" indent="0">
                  <a:lnSpc>
                    <a:spcPct val="100000"/>
                  </a:lnSpc>
                  <a:spcBef>
                    <a:spcPts val="0"/>
                  </a:spcBef>
                  <a:buNone/>
                  <a:tabLst>
                    <a:tab pos="4051300" algn="ctr"/>
                    <a:tab pos="8118475" algn="r"/>
                  </a:tabLst>
                </a:pPr>
                <a:r>
                  <a:rPr lang="en-US" sz="1800" dirty="0"/>
                  <a:t>	</a:t>
                </a:r>
                <a14:m>
                  <m:oMath xmlns:m="http://schemas.openxmlformats.org/officeDocument/2006/math">
                    <m:r>
                      <a:rPr lang="en-US" sz="1800">
                        <a:latin typeface="Cambria Math"/>
                        <a:cs typeface="Times New Roman" pitchFamily="18" charset="0"/>
                      </a:rPr>
                      <m:t>𝐿𝑎𝑠𝑝𝑒𝑦𝑟𝑒𝑠</m:t>
                    </m:r>
                    <m:r>
                      <a:rPr lang="en-US" sz="1800">
                        <a:latin typeface="Cambria Math"/>
                        <a:cs typeface="Times New Roman" pitchFamily="18" charset="0"/>
                      </a:rPr>
                      <m:t> </m:t>
                    </m:r>
                    <m:r>
                      <a:rPr lang="en-US" sz="1800">
                        <a:latin typeface="Cambria Math"/>
                        <a:cs typeface="Times New Roman" pitchFamily="18" charset="0"/>
                      </a:rPr>
                      <m:t>𝑝𝑟𝑖𝑐𝑒</m:t>
                    </m:r>
                    <m:r>
                      <a:rPr lang="en-US" sz="1800">
                        <a:latin typeface="Cambria Math"/>
                        <a:cs typeface="Times New Roman" pitchFamily="18" charset="0"/>
                      </a:rPr>
                      <m:t> </m:t>
                    </m:r>
                    <m:r>
                      <a:rPr lang="en-US" sz="1800">
                        <a:latin typeface="Cambria Math"/>
                        <a:cs typeface="Times New Roman" pitchFamily="18" charset="0"/>
                      </a:rPr>
                      <m:t>𝑖𝑛𝑑𝑒𝑥</m:t>
                    </m:r>
                    <m:r>
                      <a:rPr lang="en-US" sz="1800" i="1">
                        <a:latin typeface="Cambria Math"/>
                        <a:cs typeface="Times New Roman" pitchFamily="18" charset="0"/>
                      </a:rPr>
                      <m:t>=</m:t>
                    </m:r>
                    <m:f>
                      <m:fPr>
                        <m:ctrlPr>
                          <a:rPr lang="en-US" sz="1800" i="1">
                            <a:latin typeface="Cambria Math"/>
                          </a:rPr>
                        </m:ctrlPr>
                      </m:fPr>
                      <m:num>
                        <m:nary>
                          <m:naryPr>
                            <m:chr m:val="∑"/>
                            <m:grow m:val="on"/>
                            <m:subHide m:val="on"/>
                            <m:supHide m:val="on"/>
                            <m:ctrlPr>
                              <a:rPr lang="en-US" sz="1800" i="1">
                                <a:latin typeface="Cambria Math"/>
                              </a:rPr>
                            </m:ctrlPr>
                          </m:naryPr>
                          <m:sub/>
                          <m:sup/>
                          <m:e>
                            <m:sSub>
                              <m:sSubPr>
                                <m:ctrlPr>
                                  <a:rPr lang="en-US" sz="1800" i="1">
                                    <a:latin typeface="Cambria Math"/>
                                  </a:rPr>
                                </m:ctrlPr>
                              </m:sSubPr>
                              <m:e>
                                <m:r>
                                  <a:rPr lang="en-US" sz="1800" i="1">
                                    <a:latin typeface="Cambria Math"/>
                                  </a:rPr>
                                  <m:t>𝑄</m:t>
                                </m:r>
                              </m:e>
                              <m:sub>
                                <m:r>
                                  <a:rPr lang="en-US" sz="1800" i="1">
                                    <a:latin typeface="Cambria Math"/>
                                  </a:rPr>
                                  <m:t>𝑗𝑡</m:t>
                                </m:r>
                              </m:sub>
                            </m:sSub>
                            <m:r>
                              <m:rPr>
                                <m:nor/>
                              </m:rPr>
                              <a:rPr lang="en-US" sz="1800" i="1"/>
                              <m:t> </m:t>
                            </m:r>
                            <m:sSub>
                              <m:sSubPr>
                                <m:ctrlPr>
                                  <a:rPr lang="en-US" sz="1800" i="1">
                                    <a:latin typeface="Cambria Math"/>
                                  </a:rPr>
                                </m:ctrlPr>
                              </m:sSubPr>
                              <m:e>
                                <m:r>
                                  <a:rPr lang="en-US" sz="1800" i="1">
                                    <a:latin typeface="Cambria Math"/>
                                  </a:rPr>
                                  <m:t>𝑃</m:t>
                                </m:r>
                              </m:e>
                              <m:sub>
                                <m:r>
                                  <a:rPr lang="en-US" sz="1800" i="1">
                                    <a:latin typeface="Cambria Math"/>
                                  </a:rPr>
                                  <m:t>𝑗</m:t>
                                </m:r>
                                <m:r>
                                  <a:rPr lang="en-US" sz="1800" i="1">
                                    <a:latin typeface="Cambria Math"/>
                                  </a:rPr>
                                  <m:t>0</m:t>
                                </m:r>
                              </m:sub>
                            </m:sSub>
                          </m:e>
                        </m:nary>
                      </m:num>
                      <m:den>
                        <m:nary>
                          <m:naryPr>
                            <m:chr m:val="∑"/>
                            <m:grow m:val="on"/>
                            <m:subHide m:val="on"/>
                            <m:supHide m:val="on"/>
                            <m:ctrlPr>
                              <a:rPr lang="en-US" sz="1800" i="1">
                                <a:latin typeface="Cambria Math"/>
                              </a:rPr>
                            </m:ctrlPr>
                          </m:naryPr>
                          <m:sub/>
                          <m:sup/>
                          <m:e>
                            <m:sSub>
                              <m:sSubPr>
                                <m:ctrlPr>
                                  <a:rPr lang="en-US" sz="1800" i="1">
                                    <a:latin typeface="Cambria Math"/>
                                  </a:rPr>
                                </m:ctrlPr>
                              </m:sSubPr>
                              <m:e>
                                <m:r>
                                  <a:rPr lang="en-US" sz="1800" i="1">
                                    <a:latin typeface="Cambria Math"/>
                                  </a:rPr>
                                  <m:t>𝑄</m:t>
                                </m:r>
                              </m:e>
                              <m:sub>
                                <m:r>
                                  <a:rPr lang="en-US" sz="1800" i="1">
                                    <a:latin typeface="Cambria Math"/>
                                  </a:rPr>
                                  <m:t>𝑗</m:t>
                                </m:r>
                                <m:r>
                                  <a:rPr lang="en-US" sz="1800" i="1">
                                    <a:latin typeface="Cambria Math"/>
                                  </a:rPr>
                                  <m:t>0</m:t>
                                </m:r>
                              </m:sub>
                            </m:sSub>
                            <m:sSub>
                              <m:sSubPr>
                                <m:ctrlPr>
                                  <a:rPr lang="en-US" sz="1800" i="1">
                                    <a:latin typeface="Cambria Math"/>
                                  </a:rPr>
                                </m:ctrlPr>
                              </m:sSubPr>
                              <m:e>
                                <m:r>
                                  <a:rPr lang="en-US" sz="1800" i="1">
                                    <a:latin typeface="Cambria Math"/>
                                  </a:rPr>
                                  <m:t>𝑃</m:t>
                                </m:r>
                              </m:e>
                              <m:sub>
                                <m:r>
                                  <a:rPr lang="en-US" sz="1800" i="1">
                                    <a:latin typeface="Cambria Math"/>
                                  </a:rPr>
                                  <m:t>𝑗</m:t>
                                </m:r>
                                <m:r>
                                  <a:rPr lang="en-US" sz="1800" i="1">
                                    <a:latin typeface="Cambria Math"/>
                                  </a:rPr>
                                  <m:t>0</m:t>
                                </m:r>
                              </m:sub>
                            </m:sSub>
                          </m:e>
                        </m:nary>
                      </m:den>
                    </m:f>
                    <m:r>
                      <m:rPr>
                        <m:nor/>
                      </m:rPr>
                      <a:rPr lang="en-US" sz="1800"/>
                      <m:t>	</m:t>
                    </m:r>
                  </m:oMath>
                </a14:m>
                <a:r>
                  <a:rPr lang="en-US" sz="1800" dirty="0"/>
                  <a:t>	 </a:t>
                </a:r>
                <a:r>
                  <a:rPr lang="en-US" sz="1800" dirty="0" smtClean="0">
                    <a:latin typeface="Times New Roman" pitchFamily="18" charset="0"/>
                    <a:cs typeface="Times New Roman" pitchFamily="18" charset="0"/>
                  </a:rPr>
                  <a:t>(</a:t>
                </a:r>
                <a:r>
                  <a:rPr lang="en-US" sz="1800" dirty="0">
                    <a:latin typeface="Times New Roman" pitchFamily="18" charset="0"/>
                    <a:cs typeface="Times New Roman" pitchFamily="18" charset="0"/>
                  </a:rPr>
                  <a:t>6.4)</a:t>
                </a:r>
              </a:p>
              <a:p>
                <a:pPr marL="0" indent="0">
                  <a:lnSpc>
                    <a:spcPct val="100000"/>
                  </a:lnSpc>
                  <a:spcBef>
                    <a:spcPts val="0"/>
                  </a:spcBef>
                  <a:buNone/>
                  <a:tabLst>
                    <a:tab pos="4051300" algn="ctr"/>
                    <a:tab pos="8118475" algn="r"/>
                  </a:tabLst>
                </a:pPr>
                <a:r>
                  <a:rPr lang="en-US" sz="1800" dirty="0" smtClean="0">
                    <a:latin typeface="Times New Roman" pitchFamily="18" charset="0"/>
                  </a:rPr>
                  <a:t>The </a:t>
                </a:r>
                <a:r>
                  <a:rPr lang="en-US" sz="1800" dirty="0">
                    <a:latin typeface="Times New Roman" pitchFamily="18" charset="0"/>
                  </a:rPr>
                  <a:t>total cost of purchasing the quantities shown (in hundreds of thousands of shares) in the first week, which will be used as base period, </a:t>
                </a:r>
                <a:r>
                  <a:rPr lang="en-US" sz="1800" dirty="0" smtClean="0">
                    <a:latin typeface="Times New Roman" pitchFamily="18" charset="0"/>
                  </a:rPr>
                  <a:t>was:</a:t>
                </a:r>
                <a:endParaRPr lang="en-US" sz="1800" b="0" i="0" dirty="0" smtClean="0">
                  <a:latin typeface="Times New Roman" pitchFamily="18" charset="0"/>
                </a:endParaRPr>
              </a:p>
              <a:p>
                <a:pPr marL="0" indent="0">
                  <a:lnSpc>
                    <a:spcPct val="100000"/>
                  </a:lnSpc>
                  <a:spcBef>
                    <a:spcPts val="0"/>
                  </a:spcBef>
                  <a:buNone/>
                  <a:tabLst>
                    <a:tab pos="4051300" algn="ctr"/>
                    <a:tab pos="8118475" algn="r"/>
                  </a:tabLst>
                </a:pPr>
                <a14:m>
                  <m:oMathPara xmlns:m="http://schemas.openxmlformats.org/officeDocument/2006/math">
                    <m:oMathParaPr>
                      <m:jc m:val="center"/>
                    </m:oMathParaPr>
                    <m:oMath xmlns:m="http://schemas.openxmlformats.org/officeDocument/2006/math">
                      <m:nary>
                        <m:naryPr>
                          <m:chr m:val="∑"/>
                          <m:grow m:val="on"/>
                          <m:subHide m:val="on"/>
                          <m:supHide m:val="on"/>
                          <m:ctrlPr>
                            <a:rPr lang="en-US" sz="1800" i="1">
                              <a:latin typeface="Cambria Math"/>
                            </a:rPr>
                          </m:ctrlPr>
                        </m:naryPr>
                        <m:sub/>
                        <m:sup/>
                        <m:e>
                          <m:sSub>
                            <m:sSubPr>
                              <m:ctrlPr>
                                <a:rPr lang="en-US" sz="1800" i="1">
                                  <a:latin typeface="Cambria Math"/>
                                </a:rPr>
                              </m:ctrlPr>
                            </m:sSubPr>
                            <m:e>
                              <m:r>
                                <a:rPr lang="en-US" sz="1800" i="1">
                                  <a:latin typeface="Cambria Math"/>
                                </a:rPr>
                                <m:t>𝑄</m:t>
                              </m:r>
                            </m:e>
                            <m:sub>
                              <m:r>
                                <a:rPr lang="en-US" sz="1800" i="1">
                                  <a:latin typeface="Cambria Math"/>
                                </a:rPr>
                                <m:t>𝑗</m:t>
                              </m:r>
                              <m:r>
                                <a:rPr lang="en-US" sz="1800" i="1">
                                  <a:latin typeface="Cambria Math"/>
                                </a:rPr>
                                <m:t>0</m:t>
                              </m:r>
                            </m:sub>
                          </m:sSub>
                          <m:sSub>
                            <m:sSubPr>
                              <m:ctrlPr>
                                <a:rPr lang="en-US" sz="1800" i="1">
                                  <a:latin typeface="Cambria Math"/>
                                </a:rPr>
                              </m:ctrlPr>
                            </m:sSubPr>
                            <m:e>
                              <m:r>
                                <a:rPr lang="en-US" sz="1800" i="1">
                                  <a:latin typeface="Cambria Math"/>
                                </a:rPr>
                                <m:t>𝑃</m:t>
                              </m:r>
                            </m:e>
                            <m:sub>
                              <m:r>
                                <a:rPr lang="en-US" sz="1800" i="1">
                                  <a:latin typeface="Cambria Math"/>
                                </a:rPr>
                                <m:t>𝑗</m:t>
                              </m:r>
                              <m:r>
                                <a:rPr lang="en-US" sz="1800" i="1">
                                  <a:latin typeface="Cambria Math"/>
                                </a:rPr>
                                <m:t>0</m:t>
                              </m:r>
                            </m:sub>
                          </m:sSub>
                        </m:e>
                      </m:nary>
                      <m:r>
                        <a:rPr lang="en-US" sz="1800" b="0" i="1" smtClean="0">
                          <a:latin typeface="Cambria Math"/>
                        </a:rPr>
                        <m:t>=</m:t>
                      </m:r>
                      <m:d>
                        <m:dPr>
                          <m:ctrlPr>
                            <a:rPr lang="en-US" sz="1800" b="0" i="1" smtClean="0">
                              <a:latin typeface="Cambria Math"/>
                            </a:rPr>
                          </m:ctrlPr>
                        </m:dPr>
                        <m:e>
                          <m:r>
                            <a:rPr lang="en-US" sz="1800">
                              <a:latin typeface="Cambria Math"/>
                            </a:rPr>
                            <m:t>121.4</m:t>
                          </m:r>
                        </m:e>
                      </m:d>
                      <m:d>
                        <m:dPr>
                          <m:ctrlPr>
                            <a:rPr lang="en-US" sz="1800" i="1">
                              <a:latin typeface="Cambria Math"/>
                            </a:rPr>
                          </m:ctrlPr>
                        </m:dPr>
                        <m:e>
                          <m:r>
                            <a:rPr lang="en-US" sz="1800">
                              <a:latin typeface="Cambria Math"/>
                            </a:rPr>
                            <m:t>64.56</m:t>
                          </m:r>
                        </m:e>
                      </m:d>
                      <m:r>
                        <a:rPr lang="en-US" sz="1800">
                          <a:latin typeface="Cambria Math"/>
                        </a:rPr>
                        <m:t>+</m:t>
                      </m:r>
                      <m:d>
                        <m:dPr>
                          <m:ctrlPr>
                            <a:rPr lang="en-US" sz="1800" i="1">
                              <a:latin typeface="Cambria Math"/>
                            </a:rPr>
                          </m:ctrlPr>
                        </m:dPr>
                        <m:e>
                          <m:r>
                            <a:rPr lang="en-US" sz="1800">
                              <a:latin typeface="Cambria Math"/>
                            </a:rPr>
                            <m:t>177.6</m:t>
                          </m:r>
                        </m:e>
                      </m:d>
                      <m:d>
                        <m:dPr>
                          <m:ctrlPr>
                            <a:rPr lang="en-US" sz="1800" i="1">
                              <a:latin typeface="Cambria Math"/>
                            </a:rPr>
                          </m:ctrlPr>
                        </m:dPr>
                        <m:e>
                          <m:r>
                            <a:rPr lang="en-US" sz="1800">
                              <a:latin typeface="Cambria Math"/>
                            </a:rPr>
                            <m:t>39.47</m:t>
                          </m:r>
                        </m:e>
                      </m:d>
                      <m:r>
                        <a:rPr lang="en-US" sz="1800">
                          <a:latin typeface="Cambria Math"/>
                        </a:rPr>
                        <m:t>+</m:t>
                      </m:r>
                      <m:d>
                        <m:dPr>
                          <m:ctrlPr>
                            <a:rPr lang="en-US" sz="1800" i="1">
                              <a:latin typeface="Cambria Math"/>
                            </a:rPr>
                          </m:ctrlPr>
                        </m:dPr>
                        <m:e>
                          <m:r>
                            <a:rPr lang="en-US" sz="1800">
                              <a:latin typeface="Cambria Math"/>
                            </a:rPr>
                            <m:t>514.3</m:t>
                          </m:r>
                        </m:e>
                      </m:d>
                      <m:d>
                        <m:dPr>
                          <m:ctrlPr>
                            <a:rPr lang="en-US" sz="1800" i="1">
                              <a:latin typeface="Cambria Math"/>
                            </a:rPr>
                          </m:ctrlPr>
                        </m:dPr>
                        <m:e>
                          <m:r>
                            <a:rPr lang="en-US" sz="1800">
                              <a:latin typeface="Cambria Math"/>
                            </a:rPr>
                            <m:t>19.49</m:t>
                          </m:r>
                        </m:e>
                      </m:d>
                      <m:r>
                        <a:rPr lang="en-US" sz="1800">
                          <a:latin typeface="Cambria Math"/>
                        </a:rPr>
                        <m:t>+</m:t>
                      </m:r>
                      <m:d>
                        <m:dPr>
                          <m:ctrlPr>
                            <a:rPr lang="en-US" sz="1800" i="1">
                              <a:latin typeface="Cambria Math"/>
                            </a:rPr>
                          </m:ctrlPr>
                        </m:dPr>
                        <m:e>
                          <m:r>
                            <a:rPr lang="en-US" sz="1800">
                              <a:latin typeface="Cambria Math"/>
                            </a:rPr>
                            <m:t>22.2</m:t>
                          </m:r>
                        </m:e>
                      </m:d>
                      <m:d>
                        <m:dPr>
                          <m:ctrlPr>
                            <a:rPr lang="en-US" sz="1800" i="1">
                              <a:latin typeface="Cambria Math"/>
                            </a:rPr>
                          </m:ctrlPr>
                        </m:dPr>
                        <m:e>
                          <m:r>
                            <a:rPr lang="en-US" sz="1800">
                              <a:latin typeface="Cambria Math"/>
                            </a:rPr>
                            <m:t>46.81</m:t>
                          </m:r>
                        </m:e>
                      </m:d>
                      <m:r>
                        <a:rPr lang="en-US" sz="1800">
                          <a:latin typeface="Cambria Math"/>
                        </a:rPr>
                        <m:t>=$25</m:t>
                      </m:r>
                      <m:r>
                        <a:rPr lang="en-US" sz="1800" b="0" i="0" smtClean="0">
                          <a:latin typeface="Cambria Math"/>
                        </a:rPr>
                        <m:t>,</m:t>
                      </m:r>
                      <m:r>
                        <a:rPr lang="en-US" sz="1800">
                          <a:latin typeface="Cambria Math"/>
                        </a:rPr>
                        <m:t>910.345</m:t>
                      </m:r>
                    </m:oMath>
                  </m:oMathPara>
                </a14:m>
                <a:endParaRPr lang="en-US" sz="1800" dirty="0" smtClean="0">
                  <a:latin typeface="Times New Roman" pitchFamily="18" charset="0"/>
                </a:endParaRPr>
              </a:p>
              <a:p>
                <a:pPr marL="0" indent="0">
                  <a:lnSpc>
                    <a:spcPct val="100000"/>
                  </a:lnSpc>
                  <a:spcBef>
                    <a:spcPts val="0"/>
                  </a:spcBef>
                  <a:buNone/>
                  <a:tabLst>
                    <a:tab pos="4051300" algn="ctr"/>
                    <a:tab pos="8118475" algn="r"/>
                  </a:tabLst>
                </a:pPr>
                <a:r>
                  <a:rPr lang="en-US" sz="1800" dirty="0" smtClean="0">
                    <a:latin typeface="Times New Roman" pitchFamily="18" charset="0"/>
                    <a:cs typeface="Times New Roman" pitchFamily="18" charset="0"/>
                  </a:rPr>
                  <a:t>Holding price constant, the total cost of purchasing at the demand of the second week would have been:</a:t>
                </a:r>
                <a:endParaRPr lang="en-US" sz="1800" i="1" dirty="0" smtClean="0">
                  <a:latin typeface="Cambria Math"/>
                </a:endParaRPr>
              </a:p>
              <a:p>
                <a:pPr marL="0" indent="0">
                  <a:lnSpc>
                    <a:spcPct val="100000"/>
                  </a:lnSpc>
                  <a:spcBef>
                    <a:spcPts val="0"/>
                  </a:spcBef>
                  <a:buNone/>
                  <a:tabLst>
                    <a:tab pos="4051300" algn="ctr"/>
                    <a:tab pos="8118475" algn="r"/>
                  </a:tabLst>
                </a:pPr>
                <a14:m>
                  <m:oMathPara xmlns:m="http://schemas.openxmlformats.org/officeDocument/2006/math">
                    <m:oMathParaPr>
                      <m:jc m:val="center"/>
                    </m:oMathParaPr>
                    <m:oMath xmlns:m="http://schemas.openxmlformats.org/officeDocument/2006/math">
                      <m:nary>
                        <m:naryPr>
                          <m:chr m:val="∑"/>
                          <m:grow m:val="on"/>
                          <m:subHide m:val="on"/>
                          <m:supHide m:val="on"/>
                          <m:ctrlPr>
                            <a:rPr lang="en-US" sz="1800" i="1">
                              <a:latin typeface="Cambria Math"/>
                            </a:rPr>
                          </m:ctrlPr>
                        </m:naryPr>
                        <m:sub/>
                        <m:sup/>
                        <m:e>
                          <m:sSub>
                            <m:sSubPr>
                              <m:ctrlPr>
                                <a:rPr lang="en-US" sz="1800" i="1">
                                  <a:latin typeface="Cambria Math"/>
                                </a:rPr>
                              </m:ctrlPr>
                            </m:sSubPr>
                            <m:e>
                              <m:r>
                                <a:rPr lang="en-US" sz="1800" i="1">
                                  <a:latin typeface="Cambria Math"/>
                                </a:rPr>
                                <m:t>𝑄</m:t>
                              </m:r>
                            </m:e>
                            <m:sub>
                              <m:r>
                                <a:rPr lang="en-US" sz="1800" i="1">
                                  <a:latin typeface="Cambria Math"/>
                                </a:rPr>
                                <m:t>𝑗𝑡</m:t>
                              </m:r>
                            </m:sub>
                          </m:sSub>
                          <m:r>
                            <m:rPr>
                              <m:nor/>
                            </m:rPr>
                            <a:rPr lang="en-US" sz="1800" i="1"/>
                            <m:t> </m:t>
                          </m:r>
                          <m:sSub>
                            <m:sSubPr>
                              <m:ctrlPr>
                                <a:rPr lang="en-US" sz="1800" i="1">
                                  <a:latin typeface="Cambria Math"/>
                                </a:rPr>
                              </m:ctrlPr>
                            </m:sSubPr>
                            <m:e>
                              <m:r>
                                <a:rPr lang="en-US" sz="1800" i="1">
                                  <a:latin typeface="Cambria Math"/>
                                </a:rPr>
                                <m:t>𝑃</m:t>
                              </m:r>
                            </m:e>
                            <m:sub>
                              <m:r>
                                <a:rPr lang="en-US" sz="1800" i="1">
                                  <a:latin typeface="Cambria Math"/>
                                </a:rPr>
                                <m:t>𝑗</m:t>
                              </m:r>
                              <m:r>
                                <a:rPr lang="en-US" sz="1800" i="1">
                                  <a:latin typeface="Cambria Math"/>
                                </a:rPr>
                                <m:t>0</m:t>
                              </m:r>
                            </m:sub>
                          </m:sSub>
                        </m:e>
                      </m:nary>
                      <m:r>
                        <a:rPr lang="en-US" sz="1800" b="0" i="0" smtClean="0">
                          <a:latin typeface="Cambria Math"/>
                        </a:rPr>
                        <m:t>=</m:t>
                      </m:r>
                      <m:r>
                        <a:rPr lang="en-US" sz="1800">
                          <a:latin typeface="Cambria Math"/>
                        </a:rPr>
                        <m:t>(141.8)(64.56)+(209.6)(39.47)+(741.1)(19.49)+(27.0)(46.81)=$</m:t>
                      </m:r>
                      <m:r>
                        <a:rPr lang="en-US" sz="1800" i="1">
                          <a:latin typeface="Cambria Math"/>
                        </a:rPr>
                        <m:t>33</m:t>
                      </m:r>
                      <m:r>
                        <a:rPr lang="en-US" sz="1800" b="0" i="1" smtClean="0">
                          <a:latin typeface="Cambria Math"/>
                        </a:rPr>
                        <m:t>,</m:t>
                      </m:r>
                      <m:r>
                        <a:rPr lang="en-US" sz="1800" i="1">
                          <a:latin typeface="Cambria Math"/>
                        </a:rPr>
                        <m:t>135.429</m:t>
                      </m:r>
                    </m:oMath>
                  </m:oMathPara>
                </a14:m>
                <a:endParaRPr lang="en-US" sz="1800" dirty="0" smtClean="0">
                  <a:latin typeface="Times New Roman" pitchFamily="18" charset="0"/>
                  <a:cs typeface="Times New Roman" pitchFamily="18" charset="0"/>
                </a:endParaRPr>
              </a:p>
              <a:p>
                <a:pPr marL="0" indent="0">
                  <a:lnSpc>
                    <a:spcPct val="100000"/>
                  </a:lnSpc>
                  <a:spcBef>
                    <a:spcPts val="0"/>
                  </a:spcBef>
                  <a:buNone/>
                  <a:tabLst>
                    <a:tab pos="4051300" algn="ctr"/>
                    <a:tab pos="8118475" algn="r"/>
                  </a:tabLst>
                </a:pPr>
                <a:r>
                  <a:rPr lang="en-US" sz="1800" dirty="0">
                    <a:latin typeface="Times New Roman" pitchFamily="18" charset="0"/>
                    <a:cs typeface="Times New Roman" pitchFamily="18" charset="0"/>
                  </a:rPr>
                  <a:t>Substituting these numbers into Equation (</a:t>
                </a:r>
                <a:r>
                  <a:rPr lang="en-US" sz="1800" dirty="0" smtClean="0">
                    <a:latin typeface="Times New Roman" pitchFamily="18" charset="0"/>
                    <a:cs typeface="Times New Roman" pitchFamily="18" charset="0"/>
                  </a:rPr>
                  <a:t>6.4), </a:t>
                </a:r>
                <a:r>
                  <a:rPr lang="en-US" sz="1800" dirty="0">
                    <a:latin typeface="Times New Roman" pitchFamily="18" charset="0"/>
                    <a:cs typeface="Times New Roman" pitchFamily="18" charset="0"/>
                  </a:rPr>
                  <a:t>the </a:t>
                </a:r>
                <a:r>
                  <a:rPr lang="en-US" sz="1800" dirty="0" err="1">
                    <a:latin typeface="Times New Roman" pitchFamily="18" charset="0"/>
                    <a:cs typeface="Times New Roman" pitchFamily="18" charset="0"/>
                  </a:rPr>
                  <a:t>Laspeyres</a:t>
                </a:r>
                <a:r>
                  <a:rPr lang="en-US" sz="1800" dirty="0">
                    <a:latin typeface="Times New Roman" pitchFamily="18" charset="0"/>
                    <a:cs typeface="Times New Roman" pitchFamily="18" charset="0"/>
                  </a:rPr>
                  <a:t> price index for the second week </a:t>
                </a:r>
                <a:r>
                  <a:rPr lang="en-US" sz="1800" dirty="0" smtClean="0">
                    <a:latin typeface="Times New Roman" pitchFamily="18" charset="0"/>
                    <a:cs typeface="Times New Roman" pitchFamily="18" charset="0"/>
                  </a:rPr>
                  <a:t>is:</a:t>
                </a:r>
              </a:p>
              <a:p>
                <a:pPr marL="0" indent="0">
                  <a:lnSpc>
                    <a:spcPct val="100000"/>
                  </a:lnSpc>
                  <a:spcBef>
                    <a:spcPts val="0"/>
                  </a:spcBef>
                  <a:buNone/>
                  <a:tabLst>
                    <a:tab pos="4051300" algn="ctr"/>
                    <a:tab pos="8118475" algn="r"/>
                  </a:tabLst>
                </a:pPr>
                <a14:m>
                  <m:oMathPara xmlns:m="http://schemas.openxmlformats.org/officeDocument/2006/math">
                    <m:oMathParaPr>
                      <m:jc m:val="center"/>
                    </m:oMathParaPr>
                    <m:oMath xmlns:m="http://schemas.openxmlformats.org/officeDocument/2006/math">
                      <m:r>
                        <a:rPr lang="en-US" sz="1800">
                          <a:latin typeface="Cambria Math"/>
                        </a:rPr>
                        <m:t>100</m:t>
                      </m:r>
                      <m:r>
                        <m:rPr>
                          <m:nor/>
                        </m:rPr>
                        <a:rPr lang="en-US" sz="1800" i="1"/>
                        <m:t> </m:t>
                      </m:r>
                      <m:d>
                        <m:dPr>
                          <m:ctrlPr>
                            <a:rPr lang="en-US" sz="1800" i="1">
                              <a:latin typeface="Cambria Math"/>
                            </a:rPr>
                          </m:ctrlPr>
                        </m:dPr>
                        <m:e>
                          <m:f>
                            <m:fPr>
                              <m:ctrlPr>
                                <a:rPr lang="en-US" sz="1800" i="1">
                                  <a:latin typeface="Cambria Math"/>
                                </a:rPr>
                              </m:ctrlPr>
                            </m:fPr>
                            <m:num>
                              <m:r>
                                <a:rPr lang="en-US" sz="1800" i="1">
                                  <a:latin typeface="Cambria Math"/>
                                </a:rPr>
                                <m:t>33,135.429</m:t>
                              </m:r>
                            </m:num>
                            <m:den>
                              <m:r>
                                <a:rPr lang="en-US" sz="1800">
                                  <a:latin typeface="Cambria Math"/>
                                </a:rPr>
                                <m:t>25</m:t>
                              </m:r>
                              <m:r>
                                <a:rPr lang="en-US" sz="1800" b="0" i="0" smtClean="0">
                                  <a:latin typeface="Cambria Math"/>
                                </a:rPr>
                                <m:t>,</m:t>
                              </m:r>
                              <m:r>
                                <a:rPr lang="en-US" sz="1800">
                                  <a:latin typeface="Cambria Math"/>
                                </a:rPr>
                                <m:t>910.345</m:t>
                              </m:r>
                            </m:den>
                          </m:f>
                        </m:e>
                      </m:d>
                      <m:r>
                        <a:rPr lang="en-US" sz="1800">
                          <a:latin typeface="Cambria Math"/>
                        </a:rPr>
                        <m:t>=127.88</m:t>
                      </m:r>
                      <m:r>
                        <a:rPr lang="en-US" sz="1800" b="0" i="0" smtClean="0">
                          <a:latin typeface="Cambria Math"/>
                        </a:rPr>
                        <m:t>5</m:t>
                      </m:r>
                    </m:oMath>
                  </m:oMathPara>
                </a14:m>
                <a:endParaRPr lang="en-US" sz="18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219200"/>
                <a:ext cx="8839200" cy="5257800"/>
              </a:xfrm>
              <a:blipFill rotWithShape="1">
                <a:blip r:embed="rId2"/>
                <a:stretch>
                  <a:fillRect l="-552" t="-579" r="-759"/>
                </a:stretch>
              </a:blipFill>
            </p:spPr>
            <p:txBody>
              <a:bodyPr/>
              <a:lstStyle/>
              <a:p>
                <a:r>
                  <a:rPr lang="en-US">
                    <a:noFill/>
                  </a:rPr>
                  <a:t> </a:t>
                </a:r>
              </a:p>
            </p:txBody>
          </p:sp>
        </mc:Fallback>
      </mc:AlternateContent>
      <p:sp>
        <p:nvSpPr>
          <p:cNvPr id="5" name="Text Placeholder 4"/>
          <p:cNvSpPr>
            <a:spLocks noGrp="1"/>
          </p:cNvSpPr>
          <p:nvPr>
            <p:ph type="body" sz="quarter" idx="13"/>
          </p:nvPr>
        </p:nvSpPr>
        <p:spPr>
          <a:xfrm>
            <a:off x="152400" y="838200"/>
            <a:ext cx="8632200" cy="381000"/>
          </a:xfrm>
        </p:spPr>
        <p:txBody>
          <a:bodyPr>
            <a:noAutofit/>
          </a:bodyPr>
          <a:lstStyle/>
          <a:p>
            <a:r>
              <a:rPr lang="en-US" sz="2000" dirty="0">
                <a:latin typeface="Times New Roman" pitchFamily="18" charset="0"/>
                <a:cs typeface="Times New Roman" pitchFamily="18" charset="0"/>
              </a:rPr>
              <a:t>6.1.1 Price-Weighted, Value-Weighted, and Quantity-Weighted Indexes</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9</a:t>
            </a:fld>
            <a:endParaRPr lang="en-US">
              <a:solidFill>
                <a:schemeClr val="accent6">
                  <a:lumMod val="20000"/>
                  <a:lumOff val="80000"/>
                </a:schemeClr>
              </a:solidFill>
            </a:endParaRPr>
          </a:p>
        </p:txBody>
      </p:sp>
      <p:sp>
        <p:nvSpPr>
          <p:cNvPr id="2" name="Title 1"/>
          <p:cNvSpPr>
            <a:spLocks noGrp="1"/>
          </p:cNvSpPr>
          <p:nvPr>
            <p:ph type="title"/>
          </p:nvPr>
        </p:nvSpPr>
        <p:spPr>
          <a:xfrm>
            <a:off x="152400" y="381000"/>
            <a:ext cx="8839200" cy="381000"/>
          </a:xfrm>
        </p:spPr>
        <p:txBody>
          <a:bodyPr>
            <a:noAutofit/>
          </a:bodyPr>
          <a:lstStyle/>
          <a:p>
            <a:r>
              <a:rPr lang="en-US" sz="2200" dirty="0">
                <a:latin typeface="Times New Roman" pitchFamily="18" charset="0"/>
                <a:cs typeface="Times New Roman" pitchFamily="18" charset="0"/>
              </a:rPr>
              <a:t>6.1 Alternative Methods for Compilation of Stock and Price Indexes</a:t>
            </a:r>
          </a:p>
        </p:txBody>
      </p:sp>
    </p:spTree>
    <p:extLst>
      <p:ext uri="{BB962C8B-B14F-4D97-AF65-F5344CB8AC3E}">
        <p14:creationId xmlns:p14="http://schemas.microsoft.com/office/powerpoint/2010/main" val="947821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Book Powerpoint FINAL">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Book Powerpoint FINAL</Template>
  <TotalTime>5062</TotalTime>
  <Words>2955</Words>
  <Application>Microsoft Office PowerPoint</Application>
  <PresentationFormat>On-screen Show (4:3)</PresentationFormat>
  <Paragraphs>569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Book Powerpoint FINAL</vt:lpstr>
      <vt:lpstr>Chapter 6</vt:lpstr>
      <vt:lpstr>Chapter Outline</vt:lpstr>
      <vt:lpstr>Chapter 6:  The Uses and Calculation of Market Indexes</vt:lpstr>
      <vt:lpstr>6.1 Alternative Methods for Compilation of Stock and Price Indexes</vt:lpstr>
      <vt:lpstr>6.1 Alternative Methods for Compilation of Stock and Price Indexes</vt:lpstr>
      <vt:lpstr>6.1 Alternative Methods for Compilation of Stock and Price Indexes</vt:lpstr>
      <vt:lpstr>6.1 Alternative Methods for Compilation of Stock and Price Indexes</vt:lpstr>
      <vt:lpstr>6.1 Alternative Methods for Compilation of Stock and Price Indexes</vt:lpstr>
      <vt:lpstr>6.1 Alternative Methods for Compilation of Stock and Price Indexes</vt:lpstr>
      <vt:lpstr>6.1 Alternative Methods for Compilation of Stock and Price Indexes</vt:lpstr>
      <vt:lpstr>6.1 Alternative Methods for Compilation of Stock and Price Indexes</vt:lpstr>
      <vt:lpstr>6.1 Alternative Methods for Compilation of Stock and Price Indexes</vt:lpstr>
      <vt:lpstr>6.2 Alternative Market Indexes</vt:lpstr>
      <vt:lpstr>6.2 Alternative Market Indexes</vt:lpstr>
      <vt:lpstr>6.2 Alternative Market Indexes</vt:lpstr>
      <vt:lpstr>6.2 Alternative Market Indexes</vt:lpstr>
      <vt:lpstr>6.2 Alternative Market Indexes</vt:lpstr>
      <vt:lpstr>6.2 Alternative Market Indexes</vt:lpstr>
      <vt:lpstr>6.2 Alternative Market Indexes</vt:lpstr>
      <vt:lpstr>6.3 The User and Uses of Market Indexes</vt:lpstr>
      <vt:lpstr>6.3 The User and Uses of Market Indexes</vt:lpstr>
      <vt:lpstr>6.4 Historical Behavior of Market Indexes and the Implications of their Use for Forecasting</vt:lpstr>
      <vt:lpstr>6.5 Market-Index Proxy Errors and their Impact on Beta Estimates and Efficient-Market-Hypothesis Tests</vt:lpstr>
      <vt:lpstr>6.6 Index-Proxy Error, Performance Measure, and the EMH Test</vt:lpstr>
      <vt:lpstr>6.6 Index-Proxy Error, Performance Measure, and the EMH Test</vt:lpstr>
      <vt:lpstr>6.6 Index-Proxy Error, Performance Measure, and the EMH Test</vt:lpstr>
      <vt:lpstr>6.6 Index-Proxy Error, Performance Measure, and the EMH Test</vt:lpstr>
      <vt:lpstr>6.7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Research</cp:lastModifiedBy>
  <cp:revision>258</cp:revision>
  <dcterms:created xsi:type="dcterms:W3CDTF">2012-10-03T18:41:24Z</dcterms:created>
  <dcterms:modified xsi:type="dcterms:W3CDTF">2013-01-22T18:01:58Z</dcterms:modified>
</cp:coreProperties>
</file>